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29"/>
  </p:notesMasterIdLst>
  <p:sldIdLst>
    <p:sldId id="326" r:id="rId3"/>
    <p:sldId id="312" r:id="rId4"/>
    <p:sldId id="311" r:id="rId5"/>
    <p:sldId id="334" r:id="rId6"/>
    <p:sldId id="336" r:id="rId7"/>
    <p:sldId id="327" r:id="rId8"/>
    <p:sldId id="339" r:id="rId9"/>
    <p:sldId id="323" r:id="rId10"/>
    <p:sldId id="325" r:id="rId11"/>
    <p:sldId id="328" r:id="rId12"/>
    <p:sldId id="329" r:id="rId13"/>
    <p:sldId id="313" r:id="rId14"/>
    <p:sldId id="338" r:id="rId15"/>
    <p:sldId id="308" r:id="rId16"/>
    <p:sldId id="309" r:id="rId17"/>
    <p:sldId id="322" r:id="rId18"/>
    <p:sldId id="330" r:id="rId19"/>
    <p:sldId id="310" r:id="rId20"/>
    <p:sldId id="314" r:id="rId21"/>
    <p:sldId id="315" r:id="rId22"/>
    <p:sldId id="331" r:id="rId23"/>
    <p:sldId id="332" r:id="rId24"/>
    <p:sldId id="320" r:id="rId25"/>
    <p:sldId id="333" r:id="rId26"/>
    <p:sldId id="318" r:id="rId27"/>
    <p:sldId id="301" r:id="rId2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A6E6B-0AA3-497D-B669-27FE5F9190D1}" type="datetimeFigureOut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12D83-0C4E-4D01-BEEE-270FC0DF1C8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93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D526EC-851B-4705-91E9-4AC978E133E9}" type="slidenum">
              <a:rPr lang="en-US" altLang="ja-JP" smtClean="0">
                <a:solidFill>
                  <a:prstClr val="black"/>
                </a:solidFill>
                <a:latin typeface="Calibri"/>
                <a:ea typeface="ＭＳ Ｐゴシック"/>
              </a:rPr>
              <a:pPr>
                <a:defRPr/>
              </a:pPr>
              <a:t>7</a:t>
            </a:fld>
            <a:endParaRPr lang="en-US" altLang="ja-JP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8895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smtClean="0">
              <a:latin typeface="Arial" pitchFamily="34" charset="0"/>
            </a:endParaRPr>
          </a:p>
        </p:txBody>
      </p:sp>
      <p:sp>
        <p:nvSpPr>
          <p:cNvPr id="24371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45961" indent="-28690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47634" indent="-229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06687" indent="-229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065740" indent="-229527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524795" indent="-229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983849" indent="-229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442902" indent="-229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901955" indent="-229527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9A2463A-68B7-406C-B19B-C6620F73D1F5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13</a:t>
            </a:fld>
            <a:endParaRPr lang="en-US" altLang="ja-JP" smtClean="0"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400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2275">
              <a:defRPr/>
            </a:pPr>
            <a:fld id="{53E8E7ED-1173-4880-8227-018266892F72}" type="slidenum">
              <a:rPr lang="en-US" altLang="ja-JP" smtClean="0"/>
              <a:pPr defTabSz="912275"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647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3599723" y="6381329"/>
            <a:ext cx="2844800" cy="365125"/>
          </a:xfrm>
          <a:prstGeom prst="rect">
            <a:avLst/>
          </a:prstGeom>
        </p:spPr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2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6391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834A3A-8218-44A8-B4F4-F85B8D164B0C}" type="datetimeFigureOut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2021/3/5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DA9AB-68BF-4C1C-A55C-6322ECA1799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98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527381" y="476672"/>
            <a:ext cx="10972800" cy="49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pic>
        <p:nvPicPr>
          <p:cNvPr id="8" name="Picture 13" descr="keklogo-a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725" y="6354461"/>
            <a:ext cx="783080" cy="37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 userDrawn="1"/>
        </p:nvSpPr>
        <p:spPr>
          <a:xfrm>
            <a:off x="10992545" y="6309321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prstClr val="black"/>
                </a:solidFill>
              </a:rPr>
              <a:t>KEK</a:t>
            </a:r>
            <a:endParaRPr lang="ja-JP" altLang="en-US" sz="2400" b="1" dirty="0">
              <a:solidFill>
                <a:prstClr val="black"/>
              </a:solidFill>
            </a:endParaRPr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39349" y="6309320"/>
            <a:ext cx="1161729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4568626" y="6406729"/>
            <a:ext cx="17281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AB-68BF-4C1C-A55C-6322ECA17994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3" name="直線コネクタ 12"/>
          <p:cNvCxnSpPr/>
          <p:nvPr userDrawn="1"/>
        </p:nvCxnSpPr>
        <p:spPr>
          <a:xfrm>
            <a:off x="239349" y="1196752"/>
            <a:ext cx="1161729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03029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AAB26ECC-02E9-C044-BAA0-76D31C9B5B2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054794"/>
            <a:ext cx="12192000" cy="1803206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0E38432-2395-2D4D-AE10-683BDC6EF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7681CBA-E499-F84D-AA11-3047C4C13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2ECEAA5-9A72-844B-A4F4-471A7724D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0D29D4-B643-7B43-912B-5EECF22A9E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B5178-BB58-4440-8CCC-31A74CCB9C9E}" type="datetimeFigureOut">
              <a:rPr kumimoji="1" lang="ja-JP" altLang="en-US" smtClean="0"/>
              <a:t>2021/3/5</a:t>
            </a:fld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28689B8-51D2-0C4E-A1CC-997C58D5F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8CDA-18B8-5546-A374-52469AB0D4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24BD2BB0-541E-2B4D-A4EA-6499C64543E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525928" y="6171656"/>
            <a:ext cx="546100" cy="4826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DB24555-87C3-BA49-AFC7-D0F3390CBF6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246946" y="6297081"/>
            <a:ext cx="2090036" cy="2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0.pn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12" Type="http://schemas.openxmlformats.org/officeDocument/2006/relationships/image" Target="../media/image38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cc.kek.jp/KEKB/pictures/KEKB_photo/KEKair2005/KEKair2004-04H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wmf"/><Relationship Id="rId4" Type="http://schemas.openxmlformats.org/officeDocument/2006/relationships/image" Target="../media/image9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5.png"/><Relationship Id="rId9" Type="http://schemas.openxmlformats.org/officeDocument/2006/relationships/image" Target="../media/image10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emf"/><Relationship Id="rId5" Type="http://schemas.openxmlformats.org/officeDocument/2006/relationships/image" Target="../media/image112.png"/><Relationship Id="rId4" Type="http://schemas.openxmlformats.org/officeDocument/2006/relationships/image" Target="../media/image111.emf"/><Relationship Id="rId9" Type="http://schemas.openxmlformats.org/officeDocument/2006/relationships/image" Target="../media/image11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Relationship Id="rId9" Type="http://schemas.openxmlformats.org/officeDocument/2006/relationships/image" Target="../media/image1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-acc.kek.jp/KEKB/pictures/KEKB_photo/KEKair2005/KEKair2004-04H.jpg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tiff"/><Relationship Id="rId4" Type="http://schemas.openxmlformats.org/officeDocument/2006/relationships/image" Target="../media/image1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13" Type="http://schemas.openxmlformats.org/officeDocument/2006/relationships/image" Target="../media/image152.png"/><Relationship Id="rId3" Type="http://schemas.openxmlformats.org/officeDocument/2006/relationships/image" Target="../media/image142.jpe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jpeg"/><Relationship Id="rId16" Type="http://schemas.openxmlformats.org/officeDocument/2006/relationships/image" Target="../media/image1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11" Type="http://schemas.openxmlformats.org/officeDocument/2006/relationships/image" Target="../media/image150.png"/><Relationship Id="rId5" Type="http://schemas.openxmlformats.org/officeDocument/2006/relationships/image" Target="../media/image144.jpe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4" Type="http://schemas.openxmlformats.org/officeDocument/2006/relationships/image" Target="../media/image143.emf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emf"/><Relationship Id="rId7" Type="http://schemas.openxmlformats.org/officeDocument/2006/relationships/image" Target="../media/image161.jpeg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5.pn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12" Type="http://schemas.openxmlformats.org/officeDocument/2006/relationships/image" Target="../media/image20.emf"/><Relationship Id="rId17" Type="http://schemas.openxmlformats.org/officeDocument/2006/relationships/image" Target="../media/image24.emf"/><Relationship Id="rId2" Type="http://schemas.openxmlformats.org/officeDocument/2006/relationships/image" Target="../media/image10.png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microsoft.com/office/2007/relationships/hdphoto" Target="../media/hdphoto2.wdp"/><Relationship Id="rId10" Type="http://schemas.openxmlformats.org/officeDocument/2006/relationships/image" Target="../media/image18.jpeg"/><Relationship Id="rId19" Type="http://schemas.openxmlformats.org/officeDocument/2006/relationships/image" Target="../media/image26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tiff"/><Relationship Id="rId26" Type="http://schemas.openxmlformats.org/officeDocument/2006/relationships/image" Target="../media/image64.jpe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tiff"/><Relationship Id="rId25" Type="http://schemas.openxmlformats.org/officeDocument/2006/relationships/image" Target="../media/image63.pn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20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emf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jpeg"/><Relationship Id="rId10" Type="http://schemas.openxmlformats.org/officeDocument/2006/relationships/image" Target="../media/image48.png"/><Relationship Id="rId19" Type="http://schemas.openxmlformats.org/officeDocument/2006/relationships/image" Target="../media/image57.emf"/><Relationship Id="rId4" Type="http://schemas.openxmlformats.org/officeDocument/2006/relationships/image" Target="../media/image42.tiff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12" Type="http://schemas.openxmlformats.org/officeDocument/2006/relationships/image" Target="../media/image7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emf"/><Relationship Id="rId5" Type="http://schemas.openxmlformats.org/officeDocument/2006/relationships/image" Target="../media/image70.jpg"/><Relationship Id="rId10" Type="http://schemas.openxmlformats.org/officeDocument/2006/relationships/image" Target="../media/image75.jpeg"/><Relationship Id="rId4" Type="http://schemas.openxmlformats.org/officeDocument/2006/relationships/image" Target="../media/image69.jp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8E7ED-1173-4880-8227-018266892F72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22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69734" y="1925459"/>
            <a:ext cx="8871745" cy="52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20" tIns="45559" rIns="91120" bIns="4555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 smtClean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Particle Physics Program at KEK</a:t>
            </a:r>
            <a:endParaRPr kumimoji="0" lang="ja-JP" altLang="en-US" sz="2800" b="1" i="0" u="none" strike="noStrike" kern="1200" cap="none" spc="0" normalizeH="0" baseline="0" noProof="0" dirty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70335" y="3323214"/>
            <a:ext cx="7632848" cy="2246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120" tIns="45559" rIns="91120" bIns="4555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 smtClean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March 16, 2021</a:t>
            </a:r>
            <a:endParaRPr kumimoji="0" lang="en-US" altLang="ja-JP" sz="2800" b="1" i="0" u="none" strike="noStrike" kern="1200" cap="none" spc="0" normalizeH="0" baseline="0" noProof="0" dirty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none" strike="noStrike" kern="1200" cap="none" spc="0" normalizeH="0" baseline="0" noProof="0" dirty="0" smtClean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smtClean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AFAD </a:t>
            </a:r>
            <a:r>
              <a:rPr kumimoji="0" lang="en-US" altLang="ja-JP" sz="2400" b="1" i="0" u="none" strike="noStrike" kern="1200" cap="none" spc="0" normalizeH="0" baseline="0" noProof="0" dirty="0" smtClean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Meeting</a:t>
            </a:r>
          </a:p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400" b="1" i="0" u="none" strike="noStrike" kern="1200" cap="none" spc="0" normalizeH="0" baseline="0" noProof="0" dirty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 err="1" smtClean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M.Yamauchi</a:t>
            </a:r>
            <a:endParaRPr kumimoji="0" lang="en-US" altLang="ja-JP" sz="2400" b="1" i="0" u="none" strike="noStrike" kern="1200" cap="none" spc="0" normalizeH="0" baseline="0" noProof="0" dirty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  <a:p>
            <a:pPr marL="0" marR="0" lvl="0" indent="0" algn="ctr" defTabSz="9122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1" i="0" u="none" strike="noStrike" kern="1200" cap="none" spc="0" normalizeH="0" baseline="0" noProof="0" dirty="0">
                <a:ln/>
                <a:solidFill>
                  <a:srgbClr val="2D2D8A">
                    <a:lumMod val="75000"/>
                  </a:srgbClr>
                </a:solidFill>
                <a:effectLst/>
                <a:uLnTx/>
                <a:uFillTx/>
                <a:latin typeface="Verdana" pitchFamily="34" charset="0"/>
                <a:ea typeface="ＭＳ Ｐゴシック" pitchFamily="50" charset="-128"/>
                <a:cs typeface="+mn-cs"/>
              </a:rPr>
              <a:t>KEK</a:t>
            </a:r>
            <a:endParaRPr kumimoji="0" lang="ja-JP" altLang="en-US" sz="2400" b="1" i="0" u="none" strike="noStrike" kern="1200" cap="none" spc="0" normalizeH="0" baseline="0" noProof="0" dirty="0">
              <a:ln/>
              <a:solidFill>
                <a:srgbClr val="2D2D8A">
                  <a:lumMod val="75000"/>
                </a:srgbClr>
              </a:solidFill>
              <a:effectLst/>
              <a:uLnTx/>
              <a:uFillTx/>
              <a:latin typeface="Verdana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25731" y="1281156"/>
            <a:ext cx="1660800" cy="3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20" tIns="45559" rIns="91120" bIns="45559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AutoNum type="arabicPeriod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SzPct val="50000"/>
              <a:buFont typeface="Osaka" charset="-128"/>
              <a:buChar char="■"/>
              <a:defRPr kumimoji="1" sz="24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9pPr>
          </a:lstStyle>
          <a:p>
            <a:pPr marL="0" marR="0" lvl="0" indent="0" algn="l" defTabSz="912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itchFamily="18" charset="0"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KEK, High Energy Accelerator</a:t>
            </a:r>
          </a:p>
          <a:p>
            <a:pPr marL="0" marR="0" lvl="0" indent="0" algn="l" defTabSz="912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" pitchFamily="18" charset="0"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    Research Organization</a:t>
            </a:r>
          </a:p>
        </p:txBody>
      </p:sp>
      <p:pic>
        <p:nvPicPr>
          <p:cNvPr id="8" name="Picture 13" descr="keklogo-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72" y="459642"/>
            <a:ext cx="1585785" cy="86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楕円 1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83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9056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Flavor and nuclear physics at J-PARC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コンテンツ プレースホルダ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522" y="1760220"/>
            <a:ext cx="5468909" cy="420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8690364" y="1362975"/>
            <a:ext cx="3119197" cy="1408900"/>
            <a:chOff x="0" y="0"/>
            <a:chExt cx="3282" cy="1456"/>
          </a:xfrm>
        </p:grpSpPr>
        <p:sp>
          <p:nvSpPr>
            <p:cNvPr id="7" name="AutoShape 25"/>
            <p:cNvSpPr>
              <a:spLocks/>
            </p:cNvSpPr>
            <p:nvPr/>
          </p:nvSpPr>
          <p:spPr bwMode="auto">
            <a:xfrm>
              <a:off x="17" y="23"/>
              <a:ext cx="3264" cy="1386"/>
            </a:xfrm>
            <a:prstGeom prst="roundRect">
              <a:avLst>
                <a:gd name="adj" fmla="val 7343"/>
              </a:avLst>
            </a:prstGeom>
            <a:gradFill rotWithShape="0">
              <a:gsLst>
                <a:gs pos="0">
                  <a:srgbClr val="9BC1FF">
                    <a:alpha val="80000"/>
                  </a:srgbClr>
                </a:gs>
                <a:gs pos="100000">
                  <a:srgbClr val="3F80CD">
                    <a:alpha val="69804"/>
                  </a:srgbClr>
                </a:gs>
              </a:gsLst>
              <a:lin ang="5400000" scaled="1"/>
            </a:gradFill>
            <a:ln w="9525" cap="flat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8" name="Picture 26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15" cy="1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539"/>
              <a:ext cx="863" cy="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8"/>
            <p:cNvSpPr>
              <a:spLocks/>
            </p:cNvSpPr>
            <p:nvPr/>
          </p:nvSpPr>
          <p:spPr bwMode="auto">
            <a:xfrm>
              <a:off x="1946" y="1131"/>
              <a:ext cx="1078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57799" bIns="0">
              <a:spAutoFit/>
            </a:bodyPr>
            <a:lstStyle/>
            <a:p>
              <a:pPr marL="39917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  <a:sym typeface="Arial" charset="0"/>
                </a:rPr>
                <a:t>CPV beyond CKM</a:t>
              </a:r>
            </a:p>
          </p:txBody>
        </p:sp>
        <p:pic>
          <p:nvPicPr>
            <p:cNvPr id="11" name="Picture 2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" y="192"/>
              <a:ext cx="928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0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41"/>
              <a:ext cx="932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グループ化 28"/>
          <p:cNvGrpSpPr/>
          <p:nvPr/>
        </p:nvGrpSpPr>
        <p:grpSpPr>
          <a:xfrm>
            <a:off x="4149307" y="1319842"/>
            <a:ext cx="3286520" cy="1491939"/>
            <a:chOff x="4385897" y="1563703"/>
            <a:chExt cx="3049929" cy="1396668"/>
          </a:xfrm>
        </p:grpSpPr>
        <p:sp>
          <p:nvSpPr>
            <p:cNvPr id="14" name="AutoShape 1"/>
            <p:cNvSpPr>
              <a:spLocks/>
            </p:cNvSpPr>
            <p:nvPr/>
          </p:nvSpPr>
          <p:spPr bwMode="auto">
            <a:xfrm>
              <a:off x="4487478" y="1563703"/>
              <a:ext cx="2948348" cy="1396668"/>
            </a:xfrm>
            <a:prstGeom prst="roundRect">
              <a:avLst>
                <a:gd name="adj" fmla="val 7343"/>
              </a:avLst>
            </a:prstGeom>
            <a:solidFill>
              <a:srgbClr val="FFFFFF"/>
            </a:solidFill>
            <a:ln w="9525" cap="flat">
              <a:solidFill>
                <a:srgbClr val="1F497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5399" dir="5400000" algn="ctr" rotWithShape="0">
                <a:schemeClr val="bg2">
                  <a:alpha val="34998"/>
                </a:schemeClr>
              </a:outerShdw>
            </a:effectLst>
          </p:spPr>
          <p:txBody>
            <a:bodyPr lIns="0" tIns="0" rIns="0" bIns="0"/>
            <a:lstStyle/>
            <a:p>
              <a:pPr marL="0" marR="0" lvl="0" indent="0" algn="ctr" defTabSz="64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424D43"/>
                </a:solidFill>
                <a:effectLst/>
                <a:uLnTx/>
                <a:uFillTx/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endParaRPr>
            </a:p>
          </p:txBody>
        </p:sp>
        <p:pic>
          <p:nvPicPr>
            <p:cNvPr id="15" name="図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>
              <a:fillRect/>
            </a:stretch>
          </p:blipFill>
          <p:spPr bwMode="auto">
            <a:xfrm>
              <a:off x="5446908" y="1664514"/>
              <a:ext cx="1949882" cy="12012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5049847" y="1602152"/>
              <a:ext cx="2000951" cy="30592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游ゴシック" panose="020B0400000000000000" pitchFamily="50" charset="-128"/>
                  <a:cs typeface="+mn-cs"/>
                  <a:sym typeface="Palatino" charset="0"/>
                </a:rPr>
                <a:t>Hyper-nuclear physics</a:t>
              </a:r>
              <a:endPara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  <a:sym typeface="Palatino" charset="0"/>
              </a:endParaRPr>
            </a:p>
          </p:txBody>
        </p:sp>
        <p:pic>
          <p:nvPicPr>
            <p:cNvPr id="17" name="Picture 31" descr="hypernucleus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710" y="1861541"/>
              <a:ext cx="806450" cy="836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47"/>
            <p:cNvSpPr>
              <a:spLocks noChangeArrowheads="1"/>
            </p:cNvSpPr>
            <p:nvPr/>
          </p:nvSpPr>
          <p:spPr bwMode="auto">
            <a:xfrm>
              <a:off x="4385897" y="2668673"/>
              <a:ext cx="1868757" cy="27525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89654" tIns="44857" rIns="89654" bIns="44857">
              <a:spAutoFit/>
            </a:bodyPr>
            <a:lstStyle/>
            <a:p>
              <a:pPr marL="0" marR="0" lvl="0" indent="0" algn="ctr" defTabSz="89732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  <a:sym typeface="Palatino" charset="0"/>
                </a:rPr>
                <a:t> Strangeness in Nuclei</a:t>
              </a:r>
              <a:r>
                <a:rPr kumimoji="1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游ゴシック" panose="020B0400000000000000" pitchFamily="50" charset="-128"/>
                  <a:cs typeface="ＭＳ Ｐゴシック" charset="0"/>
                  <a:sym typeface="Palatino" charset="0"/>
                </a:rPr>
                <a:t>　</a:t>
              </a: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5759313" y="2234908"/>
              <a:ext cx="13969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游ゴシック" panose="020B0400000000000000" pitchFamily="50" charset="-128"/>
                  <a:cs typeface="+mn-cs"/>
                </a:rPr>
                <a:t>Neutron star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8520" y="4742055"/>
            <a:ext cx="2548129" cy="1638677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143" y="2999823"/>
            <a:ext cx="2821496" cy="1447391"/>
          </a:xfrm>
          <a:prstGeom prst="rect">
            <a:avLst/>
          </a:prstGeom>
        </p:spPr>
      </p:pic>
      <p:grpSp>
        <p:nvGrpSpPr>
          <p:cNvPr id="27" name="グループ化 26"/>
          <p:cNvGrpSpPr/>
          <p:nvPr/>
        </p:nvGrpSpPr>
        <p:grpSpPr>
          <a:xfrm>
            <a:off x="4701011" y="4804913"/>
            <a:ext cx="3545841" cy="1412208"/>
            <a:chOff x="4198092" y="4957935"/>
            <a:chExt cx="3406676" cy="1213466"/>
          </a:xfrm>
        </p:grpSpPr>
        <p:pic>
          <p:nvPicPr>
            <p:cNvPr id="24" name="Picture 13"/>
            <p:cNvPicPr>
              <a:picLocks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98092" y="4957935"/>
              <a:ext cx="3406676" cy="1213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テキスト ボックス 25"/>
            <p:cNvSpPr txBox="1"/>
            <p:nvPr/>
          </p:nvSpPr>
          <p:spPr>
            <a:xfrm>
              <a:off x="4341651" y="5763035"/>
              <a:ext cx="1453603" cy="398258"/>
            </a:xfrm>
            <a:prstGeom prst="rect">
              <a:avLst/>
            </a:prstGeom>
            <a:noFill/>
          </p:spPr>
          <p:txBody>
            <a:bodyPr wrap="none" lIns="89535" tIns="44803" rIns="89535" bIns="44803" rtlCol="0">
              <a:spAutoFit/>
            </a:bodyPr>
            <a:lstStyle/>
            <a:p>
              <a:pPr marL="0" marR="0" lvl="0" indent="0" algn="ctr" defTabSz="44648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游ゴシック" panose="020B0400000000000000" pitchFamily="50" charset="-128"/>
                  <a:cs typeface="ＭＳ Ｐゴシック" charset="0"/>
                  <a:sym typeface="Palatino" charset="0"/>
                </a:rPr>
                <a:t>g</a:t>
              </a:r>
              <a:r>
                <a:rPr kumimoji="0" lang="en-US" altLang="ja-JP" sz="20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游ゴシック" panose="020B0400000000000000" pitchFamily="50" charset="-128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游ゴシック" panose="020B0400000000000000" pitchFamily="50" charset="-128"/>
                  <a:cs typeface="ＭＳ Ｐゴシック" charset="0"/>
                  <a:sym typeface="Palatino" charset="0"/>
                </a:rPr>
                <a:t>-2/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charset="2"/>
                  <a:ea typeface="游ゴシック" panose="020B0400000000000000" pitchFamily="50" charset="-128"/>
                  <a:cs typeface="Symbol" charset="2"/>
                  <a:sym typeface="Palatino" charset="0"/>
                </a:rPr>
                <a:t>m</a:t>
              </a:r>
              <a:r>
                <a:rPr kumimoji="0" lang="en-US" altLang="ja-JP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游ゴシック" panose="020B0400000000000000" pitchFamily="50" charset="-128"/>
                  <a:cs typeface="ＭＳ Ｐゴシック" charset="0"/>
                  <a:sym typeface="Palatino" charset="0"/>
                </a:rPr>
                <a:t>EDM</a:t>
              </a:r>
              <a:endParaRPr kumimoji="0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游ゴシック" panose="020B0400000000000000" pitchFamily="50" charset="-128"/>
                <a:cs typeface="ＭＳ Ｐゴシック" charset="0"/>
                <a:sym typeface="Palatino" charset="0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9738360" y="5920740"/>
            <a:ext cx="879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COMET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4322" y="2402985"/>
            <a:ext cx="47772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Flavor physics 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KOTO to search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COMET to search for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to </a:t>
            </a:r>
            <a:r>
              <a:rPr kumimoji="1" lang="en-US" altLang="ja-JP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g</a:t>
            </a:r>
            <a:r>
              <a:rPr kumimoji="1" lang="en-US" altLang="ja-JP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-2/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anose="020B0600070205080204" pitchFamily="50" charset="-128"/>
                <a:cs typeface="+mn-cs"/>
              </a:rPr>
              <a:t>m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EDM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(exp. at MLF)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12"/>
              </a:buBlip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Nuclear and hadron physics experiments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Hypernuclei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Hadron physics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205394" y="4339518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30GeV </a:t>
            </a:r>
            <a:r>
              <a:rPr kumimoji="1" lang="en-US" altLang="ja-JP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p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3" name="droppedImage.pdf" descr="droppedImage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7905" y="2783580"/>
            <a:ext cx="1091125" cy="2287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53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イメージ" descr="イメージ">
            <a:extLst>
              <a:ext uri="{FF2B5EF4-FFF2-40B4-BE49-F238E27FC236}">
                <a16:creationId xmlns:a16="http://schemas.microsoft.com/office/drawing/2014/main" id="{434B8271-B128-F744-B62C-2539985E2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63" y="1209649"/>
            <a:ext cx="3674570" cy="323795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earch for"/>
          <p:cNvSpPr txBox="1">
            <a:spLocks noGrp="1"/>
          </p:cNvSpPr>
          <p:nvPr>
            <p:ph type="title"/>
          </p:nvPr>
        </p:nvSpPr>
        <p:spPr>
          <a:xfrm>
            <a:off x="2809324" y="270698"/>
            <a:ext cx="6344787" cy="1000684"/>
          </a:xfrm>
          <a:prstGeom prst="rect">
            <a:avLst/>
          </a:prstGeom>
        </p:spPr>
        <p:txBody>
          <a:bodyPr>
            <a:normAutofit/>
          </a:bodyPr>
          <a:lstStyle>
            <a:lvl1pPr algn="l"/>
          </a:lstStyle>
          <a:p>
            <a:r>
              <a:rPr lang="en-US" sz="4000" b="1" dirty="0">
                <a:solidFill>
                  <a:srgbClr val="C00000"/>
                </a:solidFill>
              </a:rPr>
              <a:t>KOTO: </a:t>
            </a:r>
            <a:r>
              <a:rPr sz="4000" b="1" dirty="0">
                <a:solidFill>
                  <a:srgbClr val="C00000"/>
                </a:solidFill>
              </a:rPr>
              <a:t>Search for </a:t>
            </a:r>
          </a:p>
        </p:txBody>
      </p:sp>
      <p:pic>
        <p:nvPicPr>
          <p:cNvPr id="7" name="イメージ" descr="イメー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80" y="462026"/>
            <a:ext cx="2298651" cy="472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A1A20CB2-2308-4B8E-A160-C0180ADBB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" y="1248052"/>
            <a:ext cx="5227740" cy="28719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30">
            <a:extLst>
              <a:ext uri="{FF2B5EF4-FFF2-40B4-BE49-F238E27FC236}">
                <a16:creationId xmlns:a16="http://schemas.microsoft.com/office/drawing/2014/main" id="{2EACD83F-F9F7-4674-B64D-1463B8B5695E}"/>
              </a:ext>
            </a:extLst>
          </p:cNvPr>
          <p:cNvSpPr/>
          <p:nvPr/>
        </p:nvSpPr>
        <p:spPr>
          <a:xfrm>
            <a:off x="517649" y="5477143"/>
            <a:ext cx="37155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no candidate event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in 2015 data</a:t>
            </a: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;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1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upper limit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 </a:t>
            </a:r>
            <a:r>
              <a:rPr kumimoji="1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3.0 x 10</a:t>
            </a:r>
            <a:r>
              <a:rPr kumimoji="1" sz="2400" b="1" i="0" u="sng" strike="noStrike" kern="1200" cap="none" spc="0" normalizeH="0" baseline="30428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-9 </a:t>
            </a:r>
            <a:r>
              <a:rPr kumimoji="1" sz="2400" b="1" i="0" u="sng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(90% CL)</a:t>
            </a:r>
          </a:p>
        </p:txBody>
      </p:sp>
      <p:sp>
        <p:nvSpPr>
          <p:cNvPr id="10" name="Shape 130">
            <a:extLst>
              <a:ext uri="{FF2B5EF4-FFF2-40B4-BE49-F238E27FC236}">
                <a16:creationId xmlns:a16="http://schemas.microsoft.com/office/drawing/2014/main" id="{007AB6AD-9878-4EE9-8ECB-B6ECC5BD322C}"/>
              </a:ext>
            </a:extLst>
          </p:cNvPr>
          <p:cNvSpPr/>
          <p:nvPr/>
        </p:nvSpPr>
        <p:spPr>
          <a:xfrm>
            <a:off x="10158047" y="1886721"/>
            <a:ext cx="2033953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3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four candidate events in 2016-18 data, 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with the sensitivity of </a:t>
            </a:r>
            <a:r>
              <a:rPr kumimoji="1" lang="en-US" altLang="ja-JP" sz="1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7 x 10</a:t>
            </a:r>
            <a:r>
              <a:rPr kumimoji="1" lang="en-US" altLang="ja-JP" sz="1600" b="1" i="0" u="sng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-10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2161F53-5179-A144-9648-9CFD05EFEEF4}"/>
              </a:ext>
            </a:extLst>
          </p:cNvPr>
          <p:cNvSpPr txBox="1"/>
          <p:nvPr/>
        </p:nvSpPr>
        <p:spPr>
          <a:xfrm>
            <a:off x="352436" y="4196610"/>
            <a:ext cx="39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directly CP-breaking decay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rare in the SM: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3.0 x 10</a:t>
            </a:r>
            <a:r>
              <a:rPr kumimoji="1" lang="en-US" altLang="ja-JP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-11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/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- sensitive to New Physics,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  including  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K</a:t>
            </a:r>
            <a:r>
              <a:rPr kumimoji="1" lang="en-US" altLang="ja-JP" sz="1800" b="0" i="0" u="sng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L</a:t>
            </a:r>
            <a:r>
              <a:rPr kumimoji="1" lang="ja-JP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→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π</a:t>
            </a:r>
            <a:r>
              <a:rPr kumimoji="1" lang="en-US" altLang="ja-JP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X</a:t>
            </a:r>
            <a:r>
              <a:rPr kumimoji="1" lang="en-US" altLang="ja-JP" sz="1800" b="0" i="0" u="sng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 ( light dark boson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）</a:t>
            </a:r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3D2005E-E136-B046-91AB-4392CE495109}"/>
              </a:ext>
            </a:extLst>
          </p:cNvPr>
          <p:cNvCxnSpPr>
            <a:cxnSpLocks/>
          </p:cNvCxnSpPr>
          <p:nvPr/>
        </p:nvCxnSpPr>
        <p:spPr>
          <a:xfrm>
            <a:off x="2348402" y="3108627"/>
            <a:ext cx="145917" cy="102105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E4B02FB3-41B6-F643-A1AE-E23A99F37EFF}"/>
              </a:ext>
            </a:extLst>
          </p:cNvPr>
          <p:cNvCxnSpPr>
            <a:cxnSpLocks/>
          </p:cNvCxnSpPr>
          <p:nvPr/>
        </p:nvCxnSpPr>
        <p:spPr>
          <a:xfrm>
            <a:off x="3418015" y="2822012"/>
            <a:ext cx="202829" cy="1297943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DDC849A-7A5D-434A-B4B5-543E3A7B5062}"/>
              </a:ext>
            </a:extLst>
          </p:cNvPr>
          <p:cNvSpPr/>
          <p:nvPr/>
        </p:nvSpPr>
        <p:spPr>
          <a:xfrm>
            <a:off x="8592710" y="3940954"/>
            <a:ext cx="914400" cy="182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DA97CFE3-2AFE-344D-B6D8-E6F381D2065B}"/>
              </a:ext>
            </a:extLst>
          </p:cNvPr>
          <p:cNvSpPr/>
          <p:nvPr/>
        </p:nvSpPr>
        <p:spPr>
          <a:xfrm>
            <a:off x="5737520" y="1367510"/>
            <a:ext cx="914400" cy="841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644A07B-E4C2-3F41-BD27-D2DBF693EBA4}"/>
              </a:ext>
            </a:extLst>
          </p:cNvPr>
          <p:cNvSpPr txBox="1"/>
          <p:nvPr/>
        </p:nvSpPr>
        <p:spPr>
          <a:xfrm>
            <a:off x="7708153" y="3924422"/>
            <a:ext cx="2507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decay vertex position (mm)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AB7942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031DF9-29FC-D14C-B952-C93B87B92F1E}"/>
              </a:ext>
            </a:extLst>
          </p:cNvPr>
          <p:cNvSpPr txBox="1"/>
          <p:nvPr/>
        </p:nvSpPr>
        <p:spPr>
          <a:xfrm>
            <a:off x="5486638" y="1386380"/>
            <a:ext cx="1186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transverse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momentum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(MeV/</a:t>
            </a: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srgbClr val="AB7942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)</a:t>
            </a:r>
            <a:endParaRPr kumimoji="1" lang="ja-JP" altLang="en-US" sz="1600" b="1" i="0" u="none" strike="noStrike" kern="1200" cap="none" spc="0" normalizeH="0" baseline="0" noProof="0">
              <a:ln>
                <a:noFill/>
              </a:ln>
              <a:solidFill>
                <a:srgbClr val="AB7942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ABFC3E8-592C-9447-A913-474ED6D04AE1}"/>
              </a:ext>
            </a:extLst>
          </p:cNvPr>
          <p:cNvSpPr txBox="1"/>
          <p:nvPr/>
        </p:nvSpPr>
        <p:spPr>
          <a:xfrm>
            <a:off x="5588050" y="3378721"/>
            <a:ext cx="1024255" cy="954107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reported</a:t>
            </a:r>
            <a:b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at</a:t>
            </a:r>
            <a:b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KAON2019,</a:t>
            </a:r>
            <a:b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J-PARC PAC</a:t>
            </a:r>
            <a:endParaRPr kumimoji="1" lang="ja-JP" altLang="en-US" sz="1400" b="0" i="1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573C815E-8016-4F42-AF1A-90086E5B40A7}"/>
              </a:ext>
            </a:extLst>
          </p:cNvPr>
          <p:cNvSpPr/>
          <p:nvPr/>
        </p:nvSpPr>
        <p:spPr>
          <a:xfrm>
            <a:off x="5480532" y="46524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 Possible background from K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+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 in the KL beam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     - Now measuring K</a:t>
            </a:r>
            <a:r>
              <a:rPr kumimoji="1" lang="en-US" altLang="ja-JP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+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 flux in the KL beam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</a:b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　　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- Planning to improve the detector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</a:b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　　　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to suppress</a:t>
            </a:r>
            <a:b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</a:b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Calibri"/>
                <a:sym typeface="Calibri"/>
              </a:rPr>
              <a:t>         the background.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710CDAF6-458D-C849-804D-9A0687E99A01}"/>
              </a:ext>
            </a:extLst>
          </p:cNvPr>
          <p:cNvCxnSpPr>
            <a:cxnSpLocks/>
          </p:cNvCxnSpPr>
          <p:nvPr/>
        </p:nvCxnSpPr>
        <p:spPr>
          <a:xfrm>
            <a:off x="619694" y="2182813"/>
            <a:ext cx="51453" cy="6026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21">
            <a:extLst>
              <a:ext uri="{FF2B5EF4-FFF2-40B4-BE49-F238E27FC236}">
                <a16:creationId xmlns:a16="http://schemas.microsoft.com/office/drawing/2014/main" id="{9D39F7B3-2A37-CA44-B631-4D28F3A7C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016" y="1656358"/>
            <a:ext cx="1125667" cy="634049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B3E7F05-C0B2-5248-A02D-BB08488733E8}"/>
              </a:ext>
            </a:extLst>
          </p:cNvPr>
          <p:cNvSpPr txBox="1"/>
          <p:nvPr/>
        </p:nvSpPr>
        <p:spPr>
          <a:xfrm>
            <a:off x="167785" y="1288224"/>
            <a:ext cx="1111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new K</a:t>
            </a:r>
            <a:r>
              <a:rPr kumimoji="1" lang="en-US" altLang="ja-JP" sz="11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+</a:t>
            </a: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 counter </a:t>
            </a:r>
            <a:b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</a:br>
            <a:r>
              <a:rPr kumimoji="1" lang="en-US" altLang="ja-JP" sz="11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in 2020  </a:t>
            </a:r>
            <a:endParaRPr kumimoji="1" lang="ja-JP" altLang="en-US" sz="1100" b="1" i="0" u="none" strike="noStrike" kern="1200" cap="none" spc="0" normalizeH="0" baseline="0" noProof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738006C9-4CE4-FD47-9173-08BB3795C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327" y="4532538"/>
            <a:ext cx="1906686" cy="1073970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EA0B462-690A-0944-A30A-F123613EE22D}"/>
              </a:ext>
            </a:extLst>
          </p:cNvPr>
          <p:cNvSpPr/>
          <p:nvPr/>
        </p:nvSpPr>
        <p:spPr>
          <a:xfrm>
            <a:off x="9862122" y="5605710"/>
            <a:ext cx="2329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Calibri"/>
                <a:sym typeface="Calibri"/>
              </a:rPr>
              <a:t>US: DAQ upgrade for higher data rate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02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2800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program at J-PARC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テキスト プレースホルダー 5"/>
          <p:cNvSpPr txBox="1">
            <a:spLocks/>
          </p:cNvSpPr>
          <p:nvPr/>
        </p:nvSpPr>
        <p:spPr>
          <a:xfrm>
            <a:off x="667470" y="1333071"/>
            <a:ext cx="4040188" cy="397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SzPct val="90000"/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COMET at Hadron hall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コンテンツ プレースホルダー 3"/>
          <p:cNvSpPr>
            <a:spLocks noGrp="1"/>
          </p:cNvSpPr>
          <p:nvPr>
            <p:ph sz="half" idx="4294967295"/>
          </p:nvPr>
        </p:nvSpPr>
        <p:spPr>
          <a:xfrm>
            <a:off x="499038" y="1728645"/>
            <a:ext cx="5783580" cy="207560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Search for </a:t>
            </a:r>
            <a:r>
              <a:rPr lang="el-GR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l-GR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l-G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A,Z)</a:t>
            </a:r>
            <a:r>
              <a:rPr lang="el-G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altLang="ja-JP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l-GR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l-G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+(</a:t>
            </a:r>
            <a:r>
              <a:rPr lang="el-GR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l-G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ja-JP" sz="18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l-GR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457200" lvl="1" indent="0"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 measuring delayed monochromatic </a:t>
            </a:r>
            <a:r>
              <a:rPr lang="en-US" altLang="ja-JP" sz="20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indent="0">
              <a:buNone/>
            </a:pPr>
            <a:r>
              <a:rPr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Staging approach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Phase-I (2022~): BR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altLang="ja-JP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-14 </a:t>
            </a:r>
          </a:p>
          <a:p>
            <a:pPr marL="457200" lvl="1" indent="0">
              <a:buNone/>
            </a:pP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with 8GeV 3.2kW beam x 150 days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Phase-II: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BR 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-16</a:t>
            </a:r>
          </a:p>
        </p:txBody>
      </p:sp>
      <p:sp>
        <p:nvSpPr>
          <p:cNvPr id="7" name="テキスト プレースホルダー 9"/>
          <p:cNvSpPr txBox="1">
            <a:spLocks/>
          </p:cNvSpPr>
          <p:nvPr/>
        </p:nvSpPr>
        <p:spPr>
          <a:xfrm>
            <a:off x="7562695" y="1287351"/>
            <a:ext cx="4041775" cy="39724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g-2/EDM at MLF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コンテンツ プレースホルダー 4"/>
          <p:cNvSpPr>
            <a:spLocks noGrp="1"/>
          </p:cNvSpPr>
          <p:nvPr>
            <p:ph sz="quarter" idx="4294967295"/>
          </p:nvPr>
        </p:nvSpPr>
        <p:spPr>
          <a:xfrm>
            <a:off x="7443362" y="1777383"/>
            <a:ext cx="4748638" cy="17195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New principle of measurement</a:t>
            </a:r>
            <a:endParaRPr kumimoji="1"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g-2 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: 0.5 ppm 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0.1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ppm</a:t>
            </a:r>
          </a:p>
          <a:p>
            <a:pPr marL="0" indent="0">
              <a:buNone/>
            </a:pP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EDM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:&lt; 1.8 x 10</a:t>
            </a:r>
            <a:r>
              <a:rPr kumimoji="1"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-19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e cm 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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2 x 10</a:t>
            </a:r>
            <a:r>
              <a:rPr kumimoji="1" lang="en-US" altLang="ja-JP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 -21</a:t>
            </a:r>
            <a:r>
              <a:rPr kumimoji="1"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kumimoji="1"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endParaRPr kumimoji="1"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405" y="3769097"/>
            <a:ext cx="2109327" cy="244078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 rot="2193755">
            <a:off x="6462791" y="5978457"/>
            <a:ext cx="74786" cy="74833"/>
          </a:xfrm>
          <a:prstGeom prst="rect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2E2E48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" name="四角形吹き出し 13"/>
          <p:cNvSpPr/>
          <p:nvPr/>
        </p:nvSpPr>
        <p:spPr bwMode="auto">
          <a:xfrm>
            <a:off x="2813354" y="4070573"/>
            <a:ext cx="2066400" cy="2106000"/>
          </a:xfrm>
          <a:prstGeom prst="wedgeRectCallout">
            <a:avLst>
              <a:gd name="adj1" fmla="val 143851"/>
              <a:gd name="adj2" fmla="val 3791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2E2E48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956" y="4101177"/>
            <a:ext cx="2000863" cy="2035782"/>
          </a:xfrm>
          <a:prstGeom prst="rect">
            <a:avLst/>
          </a:prstGeom>
        </p:spPr>
      </p:pic>
      <p:sp>
        <p:nvSpPr>
          <p:cNvPr id="16" name="四角形吹き出し 15"/>
          <p:cNvSpPr/>
          <p:nvPr/>
        </p:nvSpPr>
        <p:spPr bwMode="auto">
          <a:xfrm>
            <a:off x="8339961" y="3795623"/>
            <a:ext cx="3409216" cy="2419993"/>
          </a:xfrm>
          <a:prstGeom prst="wedgeRectCallout">
            <a:avLst>
              <a:gd name="adj1" fmla="val -98289"/>
              <a:gd name="adj2" fmla="val -20294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2E2E48"/>
              </a:solidFill>
              <a:effectLst/>
              <a:uLnTx/>
              <a:uFillTx/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504" y="3838755"/>
            <a:ext cx="3251910" cy="241239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5AE164D-4482-ED40-A2C4-2B6DF3AACE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70" y="3966192"/>
            <a:ext cx="2534972" cy="222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KEKair2004-04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6" y="69055"/>
            <a:ext cx="8209472" cy="615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4"/>
          <p:cNvSpPr txBox="1">
            <a:spLocks noChangeArrowheads="1"/>
          </p:cNvSpPr>
          <p:nvPr/>
        </p:nvSpPr>
        <p:spPr bwMode="auto">
          <a:xfrm>
            <a:off x="2492659" y="129068"/>
            <a:ext cx="2899531" cy="52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2" tIns="45567" rIns="91132" bIns="45567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AutoNum type="arabicPeriod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SzPct val="50000"/>
              <a:buFont typeface="Osaka" charset="-128"/>
              <a:buChar char="■"/>
              <a:defRPr kumimoji="1" sz="24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b="1">
                <a:solidFill>
                  <a:srgbClr val="FFFFFF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KEKB and Belle</a:t>
            </a:r>
          </a:p>
        </p:txBody>
      </p:sp>
      <p:pic>
        <p:nvPicPr>
          <p:cNvPr id="137220" name="Picture 5" descr="kekb_t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"/>
            <a:ext cx="30480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3" descr="Belle_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262" y="3674556"/>
            <a:ext cx="3737873" cy="24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2" name="Text Box 4"/>
          <p:cNvSpPr txBox="1">
            <a:spLocks noChangeArrowheads="1"/>
          </p:cNvSpPr>
          <p:nvPr/>
        </p:nvSpPr>
        <p:spPr bwMode="auto">
          <a:xfrm>
            <a:off x="1949870" y="1104272"/>
            <a:ext cx="4215597" cy="52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132" tIns="45567" rIns="91132" bIns="45567">
            <a:spAutoFit/>
          </a:bodyPr>
          <a:lstStyle>
            <a:lvl1pPr eaLnBrk="0" hangingPunct="0">
              <a:lnSpc>
                <a:spcPct val="80000"/>
              </a:lnSpc>
              <a:spcBef>
                <a:spcPct val="20000"/>
              </a:spcBef>
              <a:buFont typeface="Times" pitchFamily="18" charset="0"/>
              <a:buAutoNum type="arabicPeriod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1pPr>
            <a:lvl2pPr marL="742950" indent="-285750" eaLnBrk="0" hangingPunct="0">
              <a:lnSpc>
                <a:spcPct val="80000"/>
              </a:lnSpc>
              <a:spcBef>
                <a:spcPct val="20000"/>
              </a:spcBef>
              <a:buSzPct val="75000"/>
              <a:buFont typeface="Wingdings" pitchFamily="2" charset="2"/>
              <a:buChar char="l"/>
              <a:defRPr kumimoji="1" sz="28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SzPct val="50000"/>
              <a:buFont typeface="Osaka" charset="-128"/>
              <a:buChar char="■"/>
              <a:defRPr kumimoji="1" sz="24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ヒラギノ角ゴ Pro W6"/>
                <a:ea typeface="ヒラギノ角ゴ Pro W6"/>
                <a:cs typeface="ヒラギノ角ゴ Pro W6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ja-JP" b="1" dirty="0" err="1">
                <a:solidFill>
                  <a:srgbClr val="FFFFFF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SuperKEKB</a:t>
            </a:r>
            <a:r>
              <a:rPr kumimoji="0" lang="en-US" altLang="ja-JP" b="1" dirty="0">
                <a:solidFill>
                  <a:srgbClr val="FFFFFF"/>
                </a:solidFill>
                <a:latin typeface="Arial" pitchFamily="34" charset="0"/>
                <a:ea typeface="ＭＳ ゴシック" pitchFamily="49" charset="-128"/>
                <a:cs typeface="Arial" pitchFamily="34" charset="0"/>
              </a:rPr>
              <a:t> and Belle II</a:t>
            </a:r>
          </a:p>
        </p:txBody>
      </p:sp>
      <p:sp>
        <p:nvSpPr>
          <p:cNvPr id="2" name="下矢印 1"/>
          <p:cNvSpPr/>
          <p:nvPr/>
        </p:nvSpPr>
        <p:spPr>
          <a:xfrm>
            <a:off x="3792582" y="652507"/>
            <a:ext cx="287337" cy="503237"/>
          </a:xfrm>
          <a:prstGeom prst="downArrow">
            <a:avLst>
              <a:gd name="adj1" fmla="val 50000"/>
              <a:gd name="adj2" fmla="val 99798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32" tIns="45567" rIns="91132" bIns="45567" anchor="ctr"/>
          <a:lstStyle/>
          <a:p>
            <a:pPr algn="ctr">
              <a:defRPr/>
            </a:pP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945461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9C62C20-73D1-4473-8174-1F996AE99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373" y="1252125"/>
            <a:ext cx="4659165" cy="384954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5539"/>
          </a:xfrm>
        </p:spPr>
        <p:txBody>
          <a:bodyPr>
            <a:noAutofit/>
          </a:bodyPr>
          <a:lstStyle/>
          <a:p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and Belle II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712256" y="5106838"/>
                <a:ext cx="6930423" cy="9264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0070C0"/>
                  </a:buClr>
                  <a:buSzPct val="75000"/>
                  <a:buFont typeface="Wingdings" panose="05000000000000000000" pitchFamily="2" charset="2"/>
                  <a:buChar char="n"/>
                </a:pPr>
                <a:r>
                  <a:rPr kumimoji="1" lang="en-US" altLang="ja-JP" dirty="0"/>
                  <a:t>Asymmetric </a:t>
                </a:r>
                <a:r>
                  <a:rPr kumimoji="1" lang="en-US" altLang="ja-JP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baseline="30000" dirty="0" err="1">
                    <a:latin typeface="Symbol" panose="05050102010706020507" pitchFamily="18" charset="2"/>
                  </a:rPr>
                  <a:t>+</a:t>
                </a:r>
                <a:r>
                  <a:rPr kumimoji="1" lang="en-US" altLang="ja-JP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kumimoji="1" lang="en-US" altLang="ja-JP" baseline="30000" dirty="0">
                    <a:latin typeface="Symbol" panose="05050102010706020507" pitchFamily="18" charset="2"/>
                  </a:rPr>
                  <a:t>-</a:t>
                </a:r>
                <a:r>
                  <a:rPr kumimoji="1" lang="en-US" altLang="ja-JP" dirty="0"/>
                  <a:t> collider at </a:t>
                </a:r>
                <a:r>
                  <a:rPr kumimoji="1" lang="en-US" altLang="ja-JP" dirty="0">
                    <a:latin typeface="Symbol" panose="05050102010706020507" pitchFamily="18" charset="2"/>
                    <a:sym typeface="Symbol" panose="05050102010706020507" pitchFamily="18" charset="2"/>
                  </a:rPr>
                  <a:t></a:t>
                </a:r>
                <a:r>
                  <a:rPr kumimoji="1" lang="en-US" altLang="ja-JP" dirty="0"/>
                  <a:t>(</a:t>
                </a:r>
                <a:r>
                  <a:rPr kumimoji="1" lang="en-US" altLang="ja-JP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kumimoji="1" lang="en-US" altLang="ja-JP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kumimoji="1" lang="en-US" altLang="ja-JP" dirty="0"/>
                  <a:t>) with target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ja-JP" i="1">
                        <a:latin typeface="Cambria Math" panose="02040503050406030204" pitchFamily="18" charset="0"/>
                      </a:rPr>
                      <m:t>~6×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</m:t>
                        </m:r>
                      </m:sup>
                    </m:sSup>
                    <m:r>
                      <m:rPr>
                        <m:sty m:val="p"/>
                      </m:rPr>
                      <a:rPr lang="en-US" altLang="ja-JP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sSup>
                      <m:sSupPr>
                        <m:ctrlP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ja-JP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altLang="ja-JP" dirty="0"/>
              </a:p>
              <a:p>
                <a:pPr marL="285750" indent="-285750">
                  <a:buClr>
                    <a:srgbClr val="0070C0"/>
                  </a:buClr>
                  <a:buSzPct val="75000"/>
                  <a:buFont typeface="Wingdings" panose="05000000000000000000" pitchFamily="2" charset="2"/>
                  <a:buChar char="n"/>
                </a:pP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ja-JP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ja-JP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ja-JP" dirty="0"/>
                  <a:t>, </a:t>
                </a:r>
                <a:r>
                  <a:rPr lang="en-US" altLang="ja-JP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ja-JP" dirty="0"/>
                  <a:t> and </a:t>
                </a:r>
                <a:r>
                  <a:rPr lang="en-US" altLang="ja-JP" dirty="0">
                    <a:latin typeface="Symbol" panose="05050102010706020507" pitchFamily="18" charset="2"/>
                  </a:rPr>
                  <a:t>t</a:t>
                </a:r>
                <a:r>
                  <a:rPr lang="en-US" altLang="ja-JP" dirty="0"/>
                  <a:t> measured with vertex reconstruction and PID</a:t>
                </a:r>
              </a:p>
              <a:p>
                <a:pPr marL="285750" indent="-285750">
                  <a:buClr>
                    <a:srgbClr val="0070C0"/>
                  </a:buClr>
                  <a:buSzPct val="75000"/>
                  <a:buFont typeface="Wingdings" panose="05000000000000000000" pitchFamily="2" charset="2"/>
                  <a:buChar char="n"/>
                </a:pPr>
                <a:r>
                  <a:rPr lang="en-US" altLang="ja-JP" dirty="0"/>
                  <a:t>Physics run started March 2019.</a:t>
                </a: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256" y="5106838"/>
                <a:ext cx="6930423" cy="926407"/>
              </a:xfrm>
              <a:prstGeom prst="rect">
                <a:avLst/>
              </a:prstGeom>
              <a:blipFill>
                <a:blip r:embed="rId5"/>
                <a:stretch>
                  <a:fillRect l="-88" t="-4605" b="-986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テキスト ボックス 12"/>
          <p:cNvSpPr txBox="1"/>
          <p:nvPr/>
        </p:nvSpPr>
        <p:spPr>
          <a:xfrm>
            <a:off x="7697086" y="2143943"/>
            <a:ext cx="25137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Peak luminosity achieved so far </a:t>
            </a:r>
          </a:p>
          <a:p>
            <a:r>
              <a:rPr lang="en-US" altLang="ja-JP" sz="1400" dirty="0"/>
              <a:t> ~</a:t>
            </a:r>
            <a:r>
              <a:rPr kumimoji="1" lang="en-US" altLang="ja-JP" sz="1400" dirty="0"/>
              <a:t> 2.4 x10</a:t>
            </a:r>
            <a:r>
              <a:rPr kumimoji="1" lang="en-US" altLang="ja-JP" sz="1400" baseline="30000" dirty="0"/>
              <a:t>34</a:t>
            </a:r>
            <a:r>
              <a:rPr lang="en-US" altLang="ja-JP" dirty="0"/>
              <a:t> </a:t>
            </a:r>
            <a:r>
              <a:rPr kumimoji="1" lang="en-US" altLang="ja-JP" sz="1400" dirty="0"/>
              <a:t>(World Record)</a:t>
            </a:r>
            <a:endParaRPr kumimoji="1" lang="ja-JP" altLang="en-US" sz="1400" baseline="30000" dirty="0"/>
          </a:p>
        </p:txBody>
      </p:sp>
      <p:pic>
        <p:nvPicPr>
          <p:cNvPr id="5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 t="427" r="18228" b="9064"/>
          <a:stretch/>
        </p:blipFill>
        <p:spPr bwMode="auto">
          <a:xfrm>
            <a:off x="274751" y="1377180"/>
            <a:ext cx="4830793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円/楕円 13"/>
          <p:cNvSpPr/>
          <p:nvPr/>
        </p:nvSpPr>
        <p:spPr>
          <a:xfrm>
            <a:off x="2245376" y="2110606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32" tIns="45567" rIns="91132" bIns="45567" anchor="ctr"/>
          <a:lstStyle/>
          <a:p>
            <a:pPr algn="ctr">
              <a:defRPr/>
            </a:pPr>
            <a:endParaRPr kumimoji="0" lang="ja-JP" alt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/>
          </p:cNvSpPr>
          <p:nvPr/>
        </p:nvSpPr>
        <p:spPr bwMode="auto">
          <a:xfrm>
            <a:off x="1875037" y="2336292"/>
            <a:ext cx="1440160" cy="30777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40508" bIns="0">
            <a:spAutoFit/>
          </a:bodyPr>
          <a:lstStyle/>
          <a:p>
            <a:pPr>
              <a:defRPr/>
            </a:pPr>
            <a:r>
              <a:rPr kumimoji="0" lang="en-US" altLang="ja-JP" sz="2000" dirty="0" err="1">
                <a:solidFill>
                  <a:srgbClr val="000000"/>
                </a:solidFill>
                <a:latin typeface="Bodoni MT" pitchFamily="18" charset="0"/>
                <a:cs typeface="Arial" pitchFamily="34" charset="0"/>
              </a:rPr>
              <a:t>SuperKEKB</a:t>
            </a:r>
            <a:endParaRPr kumimoji="0" lang="ja-JP" altLang="en-US" sz="2000" dirty="0">
              <a:solidFill>
                <a:srgbClr val="000000"/>
              </a:solidFill>
              <a:latin typeface="Bodoni MT" pitchFamily="18" charset="0"/>
              <a:cs typeface="Arial" pitchFamily="34" charset="0"/>
            </a:endParaRPr>
          </a:p>
        </p:txBody>
      </p:sp>
      <p:sp>
        <p:nvSpPr>
          <p:cNvPr id="10" name="Line 47"/>
          <p:cNvSpPr>
            <a:spLocks noChangeShapeType="1"/>
          </p:cNvSpPr>
          <p:nvPr/>
        </p:nvSpPr>
        <p:spPr bwMode="auto">
          <a:xfrm flipH="1">
            <a:off x="1286525" y="2143943"/>
            <a:ext cx="604838" cy="192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132" tIns="45567" rIns="91132" bIns="45567" anchor="ctr"/>
          <a:lstStyle/>
          <a:p>
            <a:endParaRPr lang="ja-JP" altLang="en-US"/>
          </a:p>
        </p:txBody>
      </p:sp>
      <p:sp>
        <p:nvSpPr>
          <p:cNvPr id="15" name="テキスト ボックス 52"/>
          <p:cNvSpPr txBox="1">
            <a:spLocks noChangeArrowheads="1"/>
          </p:cNvSpPr>
          <p:nvPr/>
        </p:nvSpPr>
        <p:spPr bwMode="auto">
          <a:xfrm>
            <a:off x="508650" y="4112443"/>
            <a:ext cx="21605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32" tIns="45567" rIns="91132" bIns="45567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Damping ring for low emittance </a:t>
            </a:r>
            <a:r>
              <a:rPr kumimoji="0" lang="en-US" altLang="ja-JP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posi</a:t>
            </a:r>
            <a:r>
              <a:rPr lang="en-US" altLang="ja-JP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55"/>
              <p:cNvSpPr txBox="1">
                <a:spLocks noChangeArrowheads="1"/>
              </p:cNvSpPr>
              <p:nvPr/>
            </p:nvSpPr>
            <p:spPr bwMode="auto">
              <a:xfrm>
                <a:off x="1835800" y="1926498"/>
                <a:ext cx="932647" cy="307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132" tIns="45567" rIns="91132" bIns="45567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400" i="1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ja-JP" sz="1400" baseline="30000" dirty="0">
                    <a:latin typeface="Symbol" pitchFamily="18" charset="2"/>
                  </a:rPr>
                  <a:t>-</a:t>
                </a:r>
                <a:r>
                  <a:rPr lang="en-US" altLang="ja-JP" sz="1400" dirty="0">
                    <a:latin typeface="Arial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400" b="0" i="1" dirty="0" smtClean="0">
                        <a:latin typeface="Cambria Math" panose="02040503050406030204" pitchFamily="18" charset="0"/>
                      </a:rPr>
                      <m:t>~2.0</m:t>
                    </m:r>
                  </m:oMath>
                </a14:m>
                <a:r>
                  <a:rPr lang="en-US" altLang="ja-JP" sz="1400" dirty="0">
                    <a:latin typeface="Arial" pitchFamily="34" charset="0"/>
                  </a:rPr>
                  <a:t>A)</a:t>
                </a:r>
                <a:endParaRPr lang="ja-JP" altLang="en-US" sz="140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20" name="テキスト ボックス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35800" y="1926498"/>
                <a:ext cx="932647" cy="307468"/>
              </a:xfrm>
              <a:prstGeom prst="rect">
                <a:avLst/>
              </a:prstGeom>
              <a:blipFill>
                <a:blip r:embed="rId7"/>
                <a:stretch>
                  <a:fillRect l="-1961" t="-4000" r="-654" b="-2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テキスト ボックス 28"/>
          <p:cNvSpPr txBox="1"/>
          <p:nvPr/>
        </p:nvSpPr>
        <p:spPr>
          <a:xfrm>
            <a:off x="84970" y="1837427"/>
            <a:ext cx="102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3km circ.</a:t>
            </a:r>
            <a:endParaRPr kumimoji="1" lang="ja-JP" altLang="en-US" dirty="0"/>
          </a:p>
        </p:txBody>
      </p:sp>
      <p:sp>
        <p:nvSpPr>
          <p:cNvPr id="11" name="Line 50"/>
          <p:cNvSpPr>
            <a:spLocks noChangeShapeType="1"/>
          </p:cNvSpPr>
          <p:nvPr/>
        </p:nvSpPr>
        <p:spPr bwMode="auto">
          <a:xfrm flipH="1">
            <a:off x="3940825" y="3304405"/>
            <a:ext cx="5334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132" tIns="45567" rIns="91132" bIns="45567" anchor="ctr"/>
          <a:lstStyle/>
          <a:p>
            <a:endParaRPr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テキスト ボックス 3"/>
              <p:cNvSpPr txBox="1">
                <a:spLocks noChangeArrowheads="1"/>
              </p:cNvSpPr>
              <p:nvPr/>
            </p:nvSpPr>
            <p:spPr bwMode="auto">
              <a:xfrm>
                <a:off x="3826543" y="3571148"/>
                <a:ext cx="937455" cy="3074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132" tIns="45567" rIns="91132" bIns="45567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32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8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kumimoji="1" sz="24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kumimoji="1" sz="2000">
                    <a:solidFill>
                      <a:schemeClr val="tx1"/>
                    </a:solidFill>
                    <a:latin typeface="Calibri" pitchFamily="34" charset="0"/>
                    <a:ea typeface="ＭＳ Ｐゴシック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ja-JP" sz="1400" i="1" dirty="0">
                    <a:latin typeface="Times New Roman" pitchFamily="18" charset="0"/>
                    <a:cs typeface="Times New Roman" pitchFamily="18" charset="0"/>
                  </a:rPr>
                  <a:t>e</a:t>
                </a:r>
                <a:r>
                  <a:rPr lang="en-US" altLang="ja-JP" sz="1400" baseline="30000" dirty="0">
                    <a:latin typeface="Arial" pitchFamily="34" charset="0"/>
                  </a:rPr>
                  <a:t>+</a:t>
                </a:r>
                <a:r>
                  <a:rPr lang="en-US" altLang="ja-JP" sz="1400" dirty="0">
                    <a:latin typeface="Arial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ja-JP" sz="1400" b="0" i="1" dirty="0" smtClean="0">
                        <a:latin typeface="Cambria Math" panose="02040503050406030204" pitchFamily="18" charset="0"/>
                      </a:rPr>
                      <m:t>~2.8</m:t>
                    </m:r>
                  </m:oMath>
                </a14:m>
                <a:r>
                  <a:rPr lang="en-US" altLang="ja-JP" sz="1400" dirty="0">
                    <a:latin typeface="Arial" pitchFamily="34" charset="0"/>
                  </a:rPr>
                  <a:t>A)</a:t>
                </a:r>
                <a:endParaRPr lang="ja-JP" altLang="en-US" sz="1400" dirty="0">
                  <a:latin typeface="Arial" pitchFamily="34" charset="0"/>
                </a:endParaRPr>
              </a:p>
            </p:txBody>
          </p:sp>
        </mc:Choice>
        <mc:Fallback xmlns="">
          <p:sp>
            <p:nvSpPr>
              <p:cNvPr id="19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6543" y="3571148"/>
                <a:ext cx="937455" cy="307468"/>
              </a:xfrm>
              <a:prstGeom prst="rect">
                <a:avLst/>
              </a:prstGeom>
              <a:blipFill>
                <a:blip r:embed="rId8"/>
                <a:stretch>
                  <a:fillRect l="-1961" t="-4000" r="-1307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9757B330-3D98-4ABB-9C28-4DC1BE78E5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87" y="1285265"/>
            <a:ext cx="2543425" cy="190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テキスト ボックス 30"/>
          <p:cNvSpPr txBox="1"/>
          <p:nvPr/>
        </p:nvSpPr>
        <p:spPr>
          <a:xfrm>
            <a:off x="5433577" y="2784460"/>
            <a:ext cx="86754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1800" dirty="0">
                <a:solidFill>
                  <a:prstClr val="black"/>
                </a:solidFill>
              </a:rPr>
              <a:t> Belle II</a:t>
            </a:r>
            <a:endParaRPr lang="ja-JP" altLang="en-US" sz="1800" dirty="0">
              <a:solidFill>
                <a:prstClr val="black"/>
              </a:solidFill>
            </a:endParaRPr>
          </a:p>
        </p:txBody>
      </p:sp>
      <p:sp>
        <p:nvSpPr>
          <p:cNvPr id="3" name="右矢印 2"/>
          <p:cNvSpPr/>
          <p:nvPr/>
        </p:nvSpPr>
        <p:spPr>
          <a:xfrm>
            <a:off x="4122132" y="1733909"/>
            <a:ext cx="923028" cy="250166"/>
          </a:xfrm>
          <a:prstGeom prst="rightArrow">
            <a:avLst>
              <a:gd name="adj1" fmla="val 50000"/>
              <a:gd name="adj2" fmla="val 928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楕円 21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237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F64B49-4889-42CD-A8F4-F12E1F70B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1" y="1261789"/>
            <a:ext cx="7061172" cy="32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4"/>
          </a:xfrm>
        </p:spPr>
        <p:txBody>
          <a:bodyPr>
            <a:noAutofit/>
          </a:bodyPr>
          <a:lstStyle/>
          <a:p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Belle II collaboration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79477" y="3160432"/>
            <a:ext cx="3409076" cy="92333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Belle II has grown up to be a collaboration of </a:t>
            </a:r>
            <a:r>
              <a:rPr lang="en-US" altLang="ja-JP" dirty="0"/>
              <a:t>1055</a:t>
            </a:r>
            <a:r>
              <a:rPr kumimoji="1" lang="en-US" altLang="ja-JP" dirty="0"/>
              <a:t> members from 26 countries.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E7EE01E-2523-4856-AB8A-5C118E7E9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" y="3429000"/>
            <a:ext cx="3560692" cy="2721006"/>
          </a:xfrm>
          <a:prstGeom prst="rect">
            <a:avLst/>
          </a:prstGeom>
        </p:spPr>
      </p:pic>
      <p:pic>
        <p:nvPicPr>
          <p:cNvPr id="13" name="コンテンツ プレースホルダー 4">
            <a:extLst>
              <a:ext uri="{FF2B5EF4-FFF2-40B4-BE49-F238E27FC236}">
                <a16:creationId xmlns:a16="http://schemas.microsoft.com/office/drawing/2014/main" id="{2D00AB06-AD14-4E79-B56B-4CD0FE100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b="28860"/>
          <a:stretch/>
        </p:blipFill>
        <p:spPr>
          <a:xfrm>
            <a:off x="3747073" y="4199423"/>
            <a:ext cx="4568852" cy="1950583"/>
          </a:xfr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FDBB364-F174-4918-90B1-81D5702D9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209" y="1261789"/>
            <a:ext cx="4235836" cy="2390494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3699A76-300C-4CFA-BA7A-0C8EAE56B119}"/>
              </a:ext>
            </a:extLst>
          </p:cNvPr>
          <p:cNvSpPr txBox="1"/>
          <p:nvPr/>
        </p:nvSpPr>
        <p:spPr>
          <a:xfrm>
            <a:off x="8116383" y="3729921"/>
            <a:ext cx="3457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/>
              <a:t>↑ </a:t>
            </a:r>
            <a:r>
              <a:rPr kumimoji="1" lang="en-US" altLang="ja-JP" sz="1600" b="1" dirty="0"/>
              <a:t>One of collaboration </a:t>
            </a:r>
            <a:r>
              <a:rPr kumimoji="1" lang="en-US" altLang="ja-JP" sz="1600" b="1" dirty="0" smtClean="0"/>
              <a:t>meetings</a:t>
            </a:r>
          </a:p>
          <a:p>
            <a:r>
              <a:rPr lang="en-US" altLang="ja-JP" sz="1600" b="1" dirty="0"/>
              <a:t> </a:t>
            </a:r>
            <a:r>
              <a:rPr lang="en-US" altLang="ja-JP" sz="1600" b="1" dirty="0" smtClean="0"/>
              <a:t>    </a:t>
            </a:r>
            <a:r>
              <a:rPr kumimoji="1" lang="en-US" altLang="ja-JP" sz="1600" b="1" dirty="0" smtClean="0"/>
              <a:t>before </a:t>
            </a:r>
            <a:r>
              <a:rPr kumimoji="1" lang="en-US" altLang="ja-JP" sz="1600" b="1" dirty="0"/>
              <a:t>COVID-19</a:t>
            </a:r>
            <a:endParaRPr kumimoji="1" lang="ja-JP" altLang="en-US" sz="16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1D8E1C3-8D60-418B-A8A0-378409CE94C0}"/>
              </a:ext>
            </a:extLst>
          </p:cNvPr>
          <p:cNvSpPr txBox="1"/>
          <p:nvPr/>
        </p:nvSpPr>
        <p:spPr>
          <a:xfrm>
            <a:off x="8359057" y="4518313"/>
            <a:ext cx="3706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← </a:t>
            </a:r>
            <a:r>
              <a:rPr kumimoji="1" lang="en-US" altLang="ja-JP" sz="1600" b="1" dirty="0"/>
              <a:t>Belle II Control Room under COVID-19</a:t>
            </a:r>
          </a:p>
          <a:p>
            <a:r>
              <a:rPr lang="en-US" altLang="ja-JP" sz="1600" dirty="0"/>
              <a:t>More automatized, more remote system, and more dedication of local collaborators enabled highly efficient data taking.</a:t>
            </a:r>
            <a:endParaRPr kumimoji="1" lang="ja-JP" altLang="en-US" sz="1600" dirty="0"/>
          </a:p>
        </p:txBody>
      </p:sp>
      <p:sp>
        <p:nvSpPr>
          <p:cNvPr id="12" name="楕円 11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439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7761E58-0141-4AD9-AEA8-A09EB9C0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3565"/>
          </a:xfrm>
        </p:spPr>
        <p:txBody>
          <a:bodyPr>
            <a:normAutofit/>
          </a:bodyPr>
          <a:lstStyle/>
          <a:p>
            <a:r>
              <a:rPr kumimoji="1" lang="en-US" altLang="ja-JP" sz="3200" dirty="0">
                <a:latin typeface="Arial" panose="020B0604020202020204" pitchFamily="34" charset="0"/>
                <a:cs typeface="Arial" panose="020B0604020202020204" pitchFamily="34" charset="0"/>
              </a:rPr>
              <a:t>Physics Potential of Belle II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7E7414-F794-4BBB-9CF5-330D8C03B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F5669CB1-73E5-4817-BB01-D344E75C4F1D}"/>
              </a:ext>
            </a:extLst>
          </p:cNvPr>
          <p:cNvGrpSpPr/>
          <p:nvPr/>
        </p:nvGrpSpPr>
        <p:grpSpPr>
          <a:xfrm>
            <a:off x="3834077" y="1732312"/>
            <a:ext cx="4559092" cy="2611859"/>
            <a:chOff x="3460279" y="1896950"/>
            <a:chExt cx="4559092" cy="2611859"/>
          </a:xfrm>
        </p:grpSpPr>
        <p:pic>
          <p:nvPicPr>
            <p:cNvPr id="5" name="図 4" descr="地図のスクリーンショットの画面&#10;&#10;自動的に生成された説明">
              <a:extLst>
                <a:ext uri="{FF2B5EF4-FFF2-40B4-BE49-F238E27FC236}">
                  <a16:creationId xmlns:a16="http://schemas.microsoft.com/office/drawing/2014/main" id="{266D4AD0-0CF7-489A-AE2E-AA455E635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" t="9916" r="7173"/>
            <a:stretch/>
          </p:blipFill>
          <p:spPr>
            <a:xfrm>
              <a:off x="3773990" y="1921235"/>
              <a:ext cx="3784005" cy="2587574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E200961-E057-48C7-8747-B1370ECF36DD}"/>
                </a:ext>
              </a:extLst>
            </p:cNvPr>
            <p:cNvSpPr txBox="1"/>
            <p:nvPr/>
          </p:nvSpPr>
          <p:spPr>
            <a:xfrm>
              <a:off x="3460279" y="1896950"/>
              <a:ext cx="430887" cy="222471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chemeClr val="accent6"/>
                  </a:solidFill>
                </a:rPr>
                <a:t>Instantaneous Luminosity</a:t>
              </a:r>
              <a:endParaRPr kumimoji="1" lang="ja-JP" altLang="en-US" sz="1600" dirty="0">
                <a:solidFill>
                  <a:schemeClr val="accent6"/>
                </a:solidFill>
              </a:endParaRPr>
            </a:p>
          </p:txBody>
        </p: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44594BB3-2EA2-44A9-BF8E-1C87743FE0CE}"/>
                </a:ext>
              </a:extLst>
            </p:cNvPr>
            <p:cNvGrpSpPr/>
            <p:nvPr/>
          </p:nvGrpSpPr>
          <p:grpSpPr>
            <a:xfrm>
              <a:off x="5357271" y="3800400"/>
              <a:ext cx="1528800" cy="369332"/>
              <a:chOff x="4283072" y="4608268"/>
              <a:chExt cx="1528800" cy="369332"/>
            </a:xfrm>
          </p:grpSpPr>
          <p:sp>
            <p:nvSpPr>
              <p:cNvPr id="26" name="楕円 25">
                <a:extLst>
                  <a:ext uri="{FF2B5EF4-FFF2-40B4-BE49-F238E27FC236}">
                    <a16:creationId xmlns:a16="http://schemas.microsoft.com/office/drawing/2014/main" id="{CD83326B-9AFA-42A0-A28F-3C8C1BC9BF8E}"/>
                  </a:ext>
                </a:extLst>
              </p:cNvPr>
              <p:cNvSpPr/>
              <p:nvPr/>
            </p:nvSpPr>
            <p:spPr>
              <a:xfrm>
                <a:off x="4283072" y="4657184"/>
                <a:ext cx="118483" cy="118483"/>
              </a:xfrm>
              <a:prstGeom prst="ellipse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0088E724-EF0F-429B-B98E-6EE4485D5061}"/>
                  </a:ext>
                </a:extLst>
              </p:cNvPr>
              <p:cNvCxnSpPr>
                <a:cxnSpLocks/>
                <a:stCxn id="28" idx="1"/>
                <a:endCxn id="26" idx="5"/>
              </p:cNvCxnSpPr>
              <p:nvPr/>
            </p:nvCxnSpPr>
            <p:spPr>
              <a:xfrm flipH="1" flipV="1">
                <a:off x="4384204" y="4758316"/>
                <a:ext cx="677727" cy="3461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EFF631C9-E1F1-4B57-8D6C-849A852325F3}"/>
                  </a:ext>
                </a:extLst>
              </p:cNvPr>
              <p:cNvSpPr txBox="1"/>
              <p:nvPr/>
            </p:nvSpPr>
            <p:spPr>
              <a:xfrm>
                <a:off x="5061931" y="4608268"/>
                <a:ext cx="749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70C0"/>
                    </a:solidFill>
                  </a:rPr>
                  <a:t>R(D*)</a:t>
                </a:r>
                <a:endParaRPr kumimoji="1" lang="ja-JP" altLang="en-US" baseline="-250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2A20542D-B800-4124-B8BC-7F6B8AD281B9}"/>
                </a:ext>
              </a:extLst>
            </p:cNvPr>
            <p:cNvGrpSpPr/>
            <p:nvPr/>
          </p:nvGrpSpPr>
          <p:grpSpPr>
            <a:xfrm>
              <a:off x="6528649" y="3026034"/>
              <a:ext cx="1196840" cy="369332"/>
              <a:chOff x="5454450" y="3833902"/>
              <a:chExt cx="1196840" cy="369332"/>
            </a:xfrm>
          </p:grpSpPr>
          <p:sp>
            <p:nvSpPr>
              <p:cNvPr id="23" name="楕円 22">
                <a:extLst>
                  <a:ext uri="{FF2B5EF4-FFF2-40B4-BE49-F238E27FC236}">
                    <a16:creationId xmlns:a16="http://schemas.microsoft.com/office/drawing/2014/main" id="{1F9246FC-25AF-41A0-A351-21FD38E3BC45}"/>
                  </a:ext>
                </a:extLst>
              </p:cNvPr>
              <p:cNvSpPr/>
              <p:nvPr/>
            </p:nvSpPr>
            <p:spPr>
              <a:xfrm>
                <a:off x="5454450" y="3902908"/>
                <a:ext cx="118483" cy="118483"/>
              </a:xfrm>
              <a:prstGeom prst="ellipse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74571233-10C7-40F5-97FD-DE8F124428DB}"/>
                  </a:ext>
                </a:extLst>
              </p:cNvPr>
              <p:cNvCxnSpPr>
                <a:cxnSpLocks/>
                <a:stCxn id="25" idx="1"/>
                <a:endCxn id="23" idx="5"/>
              </p:cNvCxnSpPr>
              <p:nvPr/>
            </p:nvCxnSpPr>
            <p:spPr>
              <a:xfrm flipH="1" flipV="1">
                <a:off x="5555582" y="4004040"/>
                <a:ext cx="174700" cy="14528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テキスト ボックス 24">
                <a:extLst>
                  <a:ext uri="{FF2B5EF4-FFF2-40B4-BE49-F238E27FC236}">
                    <a16:creationId xmlns:a16="http://schemas.microsoft.com/office/drawing/2014/main" id="{7E582BCD-0081-4184-9E24-C16422FA49F7}"/>
                  </a:ext>
                </a:extLst>
              </p:cNvPr>
              <p:cNvSpPr txBox="1"/>
              <p:nvPr/>
            </p:nvSpPr>
            <p:spPr>
              <a:xfrm>
                <a:off x="5730282" y="3833902"/>
                <a:ext cx="921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70C0"/>
                    </a:solidFill>
                  </a:rPr>
                  <a:t>Re(C</a:t>
                </a:r>
                <a:r>
                  <a:rPr kumimoji="1" lang="en-US" altLang="ja-JP" baseline="-25000" dirty="0">
                    <a:solidFill>
                      <a:srgbClr val="0070C0"/>
                    </a:solidFill>
                  </a:rPr>
                  <a:t>7</a:t>
                </a:r>
                <a:r>
                  <a:rPr lang="en-US" altLang="ja-JP" dirty="0">
                    <a:solidFill>
                      <a:srgbClr val="0070C0"/>
                    </a:solidFill>
                  </a:rPr>
                  <a:t>’)</a:t>
                </a:r>
                <a:endParaRPr kumimoji="1" lang="ja-JP" altLang="en-US" baseline="-250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A8C3577A-0EF1-4152-80C6-CC28704703CB}"/>
                </a:ext>
              </a:extLst>
            </p:cNvPr>
            <p:cNvGrpSpPr/>
            <p:nvPr/>
          </p:nvGrpSpPr>
          <p:grpSpPr>
            <a:xfrm>
              <a:off x="5781830" y="3573139"/>
              <a:ext cx="1086673" cy="369332"/>
              <a:chOff x="4707631" y="4381007"/>
              <a:chExt cx="1086673" cy="369332"/>
            </a:xfrm>
          </p:grpSpPr>
          <p:sp>
            <p:nvSpPr>
              <p:cNvPr id="20" name="楕円 19">
                <a:extLst>
                  <a:ext uri="{FF2B5EF4-FFF2-40B4-BE49-F238E27FC236}">
                    <a16:creationId xmlns:a16="http://schemas.microsoft.com/office/drawing/2014/main" id="{5330B372-7159-4E01-A1B2-0322C6D0160D}"/>
                  </a:ext>
                </a:extLst>
              </p:cNvPr>
              <p:cNvSpPr/>
              <p:nvPr/>
            </p:nvSpPr>
            <p:spPr>
              <a:xfrm>
                <a:off x="4707631" y="4419849"/>
                <a:ext cx="118483" cy="118483"/>
              </a:xfrm>
              <a:prstGeom prst="ellipse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1" name="テキスト ボックス 20">
                <a:extLst>
                  <a:ext uri="{FF2B5EF4-FFF2-40B4-BE49-F238E27FC236}">
                    <a16:creationId xmlns:a16="http://schemas.microsoft.com/office/drawing/2014/main" id="{17D70206-0B57-4654-918E-E5FC1CB3375F}"/>
                  </a:ext>
                </a:extLst>
              </p:cNvPr>
              <p:cNvSpPr txBox="1"/>
              <p:nvPr/>
            </p:nvSpPr>
            <p:spPr>
              <a:xfrm>
                <a:off x="5185024" y="4381007"/>
                <a:ext cx="6092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70C0"/>
                    </a:solidFill>
                  </a:rPr>
                  <a:t>R</a:t>
                </a:r>
                <a:r>
                  <a:rPr kumimoji="1" lang="en-US" altLang="ja-JP" baseline="-25000" dirty="0">
                    <a:solidFill>
                      <a:srgbClr val="0070C0"/>
                    </a:solidFill>
                  </a:rPr>
                  <a:t>K*</a:t>
                </a:r>
                <a:endParaRPr kumimoji="1" lang="ja-JP" altLang="en-US" baseline="-250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D88407EE-2B3D-453D-9680-6CCE02DD9BE1}"/>
                  </a:ext>
                </a:extLst>
              </p:cNvPr>
              <p:cNvCxnSpPr>
                <a:cxnSpLocks/>
                <a:stCxn id="21" idx="1"/>
                <a:endCxn id="20" idx="5"/>
              </p:cNvCxnSpPr>
              <p:nvPr/>
            </p:nvCxnSpPr>
            <p:spPr>
              <a:xfrm flipH="1" flipV="1">
                <a:off x="4808763" y="4520981"/>
                <a:ext cx="376261" cy="44692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8E68E5A-E19E-4D56-B4CF-21D52C83453D}"/>
                </a:ext>
              </a:extLst>
            </p:cNvPr>
            <p:cNvGrpSpPr/>
            <p:nvPr/>
          </p:nvGrpSpPr>
          <p:grpSpPr>
            <a:xfrm>
              <a:off x="6383768" y="3255232"/>
              <a:ext cx="1122287" cy="729834"/>
              <a:chOff x="5309569" y="4063100"/>
              <a:chExt cx="1122287" cy="729834"/>
            </a:xfrm>
          </p:grpSpPr>
          <p:sp>
            <p:nvSpPr>
              <p:cNvPr id="15" name="楕円 14">
                <a:extLst>
                  <a:ext uri="{FF2B5EF4-FFF2-40B4-BE49-F238E27FC236}">
                    <a16:creationId xmlns:a16="http://schemas.microsoft.com/office/drawing/2014/main" id="{140B3683-B4E2-4785-A480-E162AC83841F}"/>
                  </a:ext>
                </a:extLst>
              </p:cNvPr>
              <p:cNvSpPr/>
              <p:nvPr/>
            </p:nvSpPr>
            <p:spPr>
              <a:xfrm>
                <a:off x="5309569" y="4063100"/>
                <a:ext cx="118483" cy="118483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89A7620D-B122-48EC-839D-48FE40C6BB05}"/>
                  </a:ext>
                </a:extLst>
              </p:cNvPr>
              <p:cNvCxnSpPr>
                <a:cxnSpLocks/>
                <a:stCxn id="17" idx="1"/>
                <a:endCxn id="15" idx="5"/>
              </p:cNvCxnSpPr>
              <p:nvPr/>
            </p:nvCxnSpPr>
            <p:spPr>
              <a:xfrm flipH="1" flipV="1">
                <a:off x="5410701" y="4164232"/>
                <a:ext cx="442019" cy="50714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251E5A31-CF40-479A-B61C-0AA6507A6442}"/>
                  </a:ext>
                </a:extLst>
              </p:cNvPr>
              <p:cNvSpPr txBox="1"/>
              <p:nvPr/>
            </p:nvSpPr>
            <p:spPr>
              <a:xfrm>
                <a:off x="5852720" y="4549825"/>
                <a:ext cx="252394" cy="243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f</a:t>
                </a:r>
                <a:r>
                  <a:rPr kumimoji="1" lang="en-US" altLang="ja-JP" baseline="-25000" dirty="0">
                    <a:solidFill>
                      <a:srgbClr val="00B050"/>
                    </a:solidFill>
                  </a:rPr>
                  <a:t>3</a:t>
                </a:r>
                <a:endParaRPr kumimoji="1" lang="ja-JP" altLang="en-US" baseline="-25000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F9727B8F-C4A9-4881-92E2-CAA4267CC18D}"/>
                  </a:ext>
                </a:extLst>
              </p:cNvPr>
              <p:cNvCxnSpPr>
                <a:cxnSpLocks/>
                <a:stCxn id="19" idx="1"/>
                <a:endCxn id="15" idx="5"/>
              </p:cNvCxnSpPr>
              <p:nvPr/>
            </p:nvCxnSpPr>
            <p:spPr>
              <a:xfrm flipH="1" flipV="1">
                <a:off x="5410701" y="4164232"/>
                <a:ext cx="487074" cy="238771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A9BD95E-A4A9-40A6-9A38-925653477577}"/>
                  </a:ext>
                </a:extLst>
              </p:cNvPr>
              <p:cNvSpPr txBox="1"/>
              <p:nvPr/>
            </p:nvSpPr>
            <p:spPr>
              <a:xfrm>
                <a:off x="5897775" y="4218337"/>
                <a:ext cx="5340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>
                    <a:solidFill>
                      <a:srgbClr val="00B050"/>
                    </a:solidFill>
                  </a:rPr>
                  <a:t>R</a:t>
                </a:r>
                <a:r>
                  <a:rPr kumimoji="1" lang="en-US" altLang="ja-JP" baseline="-25000" dirty="0">
                    <a:solidFill>
                      <a:srgbClr val="00B050"/>
                    </a:solidFill>
                  </a:rPr>
                  <a:t>K</a:t>
                </a:r>
                <a:endParaRPr kumimoji="1" lang="ja-JP" altLang="en-US" baseline="-250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61C57101-3F8A-4033-8082-A9EBEB780DFF}"/>
                </a:ext>
              </a:extLst>
            </p:cNvPr>
            <p:cNvSpPr txBox="1"/>
            <p:nvPr/>
          </p:nvSpPr>
          <p:spPr>
            <a:xfrm>
              <a:off x="7588484" y="1896950"/>
              <a:ext cx="430887" cy="1910523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en-US" altLang="ja-JP" sz="1600" dirty="0">
                  <a:solidFill>
                    <a:srgbClr val="008000"/>
                  </a:solidFill>
                </a:rPr>
                <a:t>Integrated Luminosity</a:t>
              </a:r>
              <a:endParaRPr kumimoji="1" lang="ja-JP" altLang="en-US" sz="1600" dirty="0">
                <a:solidFill>
                  <a:srgbClr val="008000"/>
                </a:solidFill>
              </a:endParaRPr>
            </a:p>
          </p:txBody>
        </p:sp>
        <p:grpSp>
          <p:nvGrpSpPr>
            <p:cNvPr id="34" name="グループ化 33">
              <a:extLst>
                <a:ext uri="{FF2B5EF4-FFF2-40B4-BE49-F238E27FC236}">
                  <a16:creationId xmlns:a16="http://schemas.microsoft.com/office/drawing/2014/main" id="{1074FBD5-7857-423C-A1F6-0CA6B45AB39A}"/>
                </a:ext>
              </a:extLst>
            </p:cNvPr>
            <p:cNvGrpSpPr/>
            <p:nvPr/>
          </p:nvGrpSpPr>
          <p:grpSpPr>
            <a:xfrm>
              <a:off x="4243086" y="2678322"/>
              <a:ext cx="1256732" cy="307777"/>
              <a:chOff x="4714349" y="2652129"/>
              <a:chExt cx="1256732" cy="307777"/>
            </a:xfrm>
          </p:grpSpPr>
          <p:sp>
            <p:nvSpPr>
              <p:cNvPr id="35" name="楕円 34">
                <a:extLst>
                  <a:ext uri="{FF2B5EF4-FFF2-40B4-BE49-F238E27FC236}">
                    <a16:creationId xmlns:a16="http://schemas.microsoft.com/office/drawing/2014/main" id="{E909DDD1-A3B2-46DC-AE7F-164907BCE471}"/>
                  </a:ext>
                </a:extLst>
              </p:cNvPr>
              <p:cNvSpPr/>
              <p:nvPr/>
            </p:nvSpPr>
            <p:spPr>
              <a:xfrm>
                <a:off x="4714349" y="2714442"/>
                <a:ext cx="118483" cy="118483"/>
              </a:xfrm>
              <a:prstGeom prst="ellipse">
                <a:avLst/>
              </a:prstGeom>
              <a:solidFill>
                <a:srgbClr val="0070C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7E8948AF-2B4F-40C8-BCE8-511145231D41}"/>
                  </a:ext>
                </a:extLst>
              </p:cNvPr>
              <p:cNvSpPr txBox="1"/>
              <p:nvPr/>
            </p:nvSpPr>
            <p:spPr>
              <a:xfrm>
                <a:off x="4856545" y="2652129"/>
                <a:ext cx="11145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70C0"/>
                    </a:solidFill>
                  </a:rPr>
                  <a:t>5</a:t>
                </a:r>
                <a:r>
                  <a:rPr kumimoji="1" lang="en-US" altLang="ja-JP" sz="1400" dirty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s</a:t>
                </a:r>
                <a:r>
                  <a:rPr kumimoji="1" lang="en-US" altLang="ja-JP" sz="1400" dirty="0">
                    <a:solidFill>
                      <a:srgbClr val="0070C0"/>
                    </a:solidFill>
                  </a:rPr>
                  <a:t> discovery</a:t>
                </a:r>
                <a:endParaRPr kumimoji="1" lang="ja-JP" altLang="en-US" sz="1400" dirty="0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88DE53B1-809A-4D85-8B1B-9B42894F9DB3}"/>
                </a:ext>
              </a:extLst>
            </p:cNvPr>
            <p:cNvGrpSpPr/>
            <p:nvPr/>
          </p:nvGrpSpPr>
          <p:grpSpPr>
            <a:xfrm>
              <a:off x="4243086" y="2905335"/>
              <a:ext cx="1223646" cy="307777"/>
              <a:chOff x="4714349" y="3010676"/>
              <a:chExt cx="1223646" cy="307777"/>
            </a:xfrm>
          </p:grpSpPr>
          <p:sp>
            <p:nvSpPr>
              <p:cNvPr id="38" name="楕円 37">
                <a:extLst>
                  <a:ext uri="{FF2B5EF4-FFF2-40B4-BE49-F238E27FC236}">
                    <a16:creationId xmlns:a16="http://schemas.microsoft.com/office/drawing/2014/main" id="{8894CBF5-8B02-4019-B88B-38FBEFB6C8A6}"/>
                  </a:ext>
                </a:extLst>
              </p:cNvPr>
              <p:cNvSpPr/>
              <p:nvPr/>
            </p:nvSpPr>
            <p:spPr>
              <a:xfrm>
                <a:off x="4714349" y="3084832"/>
                <a:ext cx="118483" cy="118483"/>
              </a:xfrm>
              <a:prstGeom prst="ellipse">
                <a:avLst/>
              </a:prstGeom>
              <a:solidFill>
                <a:srgbClr val="00B05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 dirty="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8EA04429-FA44-4637-AE5C-6B14C31EB60B}"/>
                  </a:ext>
                </a:extLst>
              </p:cNvPr>
              <p:cNvSpPr txBox="1"/>
              <p:nvPr/>
            </p:nvSpPr>
            <p:spPr>
              <a:xfrm>
                <a:off x="4856545" y="3010676"/>
                <a:ext cx="10814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400" dirty="0">
                    <a:solidFill>
                      <a:srgbClr val="00B050"/>
                    </a:solidFill>
                  </a:rPr>
                  <a:t>3</a:t>
                </a:r>
                <a:r>
                  <a:rPr kumimoji="1" lang="en-US" altLang="ja-JP" sz="1400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s</a:t>
                </a:r>
                <a:r>
                  <a:rPr kumimoji="1" lang="en-US" altLang="ja-JP" sz="1400" dirty="0">
                    <a:solidFill>
                      <a:srgbClr val="00B050"/>
                    </a:solidFill>
                  </a:rPr>
                  <a:t> evidence</a:t>
                </a:r>
                <a:endParaRPr kumimoji="1" lang="ja-JP" altLang="en-US" sz="1400" dirty="0">
                  <a:solidFill>
                    <a:srgbClr val="00B050"/>
                  </a:solidFill>
                </a:endParaRPr>
              </a:p>
            </p:txBody>
          </p:sp>
        </p:grp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98FD33C-CB45-457F-8DF2-E7D723E298C4}"/>
              </a:ext>
            </a:extLst>
          </p:cNvPr>
          <p:cNvSpPr txBox="1"/>
          <p:nvPr/>
        </p:nvSpPr>
        <p:spPr>
          <a:xfrm>
            <a:off x="78765" y="1250167"/>
            <a:ext cx="3710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Searches for NP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through quantum effects in b, c, t decays give access to:</a:t>
            </a:r>
          </a:p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~10TeV SUSY,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Extra Dimension,</a:t>
            </a:r>
          </a:p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Charged Higgs,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Leptoquark, ...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8469683-C41E-4C59-BFF5-9BF4F3462F45}"/>
              </a:ext>
            </a:extLst>
          </p:cNvPr>
          <p:cNvSpPr txBox="1"/>
          <p:nvPr/>
        </p:nvSpPr>
        <p:spPr>
          <a:xfrm>
            <a:off x="8458861" y="1308139"/>
            <a:ext cx="3484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Searches for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Dark Sector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particles in clean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6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ja-JP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collisions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6CBD0451-4D80-4F7D-8820-1ED7EB39F9CA}"/>
              </a:ext>
            </a:extLst>
          </p:cNvPr>
          <p:cNvSpPr txBox="1"/>
          <p:nvPr/>
        </p:nvSpPr>
        <p:spPr>
          <a:xfrm>
            <a:off x="8522882" y="3786340"/>
            <a:ext cx="3484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Studies of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Exotic 4 quark states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4D39529D-2642-4792-B97F-7C0FCBAFE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13" y="2011306"/>
            <a:ext cx="2632716" cy="178061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60F51ED6-92F0-4271-84F0-7AC45B82B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555" y="4149410"/>
            <a:ext cx="2299363" cy="2120696"/>
          </a:xfrm>
          <a:prstGeom prst="rect">
            <a:avLst/>
          </a:prstGeom>
        </p:spPr>
      </p:pic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37C9456-1352-4B3D-8DEC-F31D5CC3DAFB}"/>
              </a:ext>
            </a:extLst>
          </p:cNvPr>
          <p:cNvSpPr txBox="1"/>
          <p:nvPr/>
        </p:nvSpPr>
        <p:spPr>
          <a:xfrm>
            <a:off x="9748217" y="422841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Z</a:t>
            </a:r>
            <a:r>
              <a:rPr kumimoji="1" lang="en-US" altLang="ja-JP" sz="1400" baseline="-25000" dirty="0" err="1"/>
              <a:t>b</a:t>
            </a:r>
            <a:r>
              <a:rPr kumimoji="1" lang="en-US" altLang="ja-JP" sz="1400" dirty="0"/>
              <a:t>(10610)</a:t>
            </a:r>
            <a:endParaRPr kumimoji="1" lang="ja-JP" altLang="en-US" sz="1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3186AB44-9493-44F2-A38A-B077FFC6DBA3}"/>
              </a:ext>
            </a:extLst>
          </p:cNvPr>
          <p:cNvSpPr txBox="1"/>
          <p:nvPr/>
        </p:nvSpPr>
        <p:spPr>
          <a:xfrm>
            <a:off x="10767016" y="420989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 err="1"/>
              <a:t>Z</a:t>
            </a:r>
            <a:r>
              <a:rPr kumimoji="1" lang="en-US" altLang="ja-JP" sz="1400" baseline="-25000" dirty="0" err="1"/>
              <a:t>b</a:t>
            </a:r>
            <a:r>
              <a:rPr kumimoji="1" lang="en-US" altLang="ja-JP" sz="1400" dirty="0"/>
              <a:t>(10650)</a:t>
            </a:r>
            <a:endParaRPr kumimoji="1" lang="ja-JP" altLang="en-US" sz="1400" dirty="0"/>
          </a:p>
        </p:txBody>
      </p:sp>
      <p:grpSp>
        <p:nvGrpSpPr>
          <p:cNvPr id="58" name="グループ化 57">
            <a:extLst>
              <a:ext uri="{FF2B5EF4-FFF2-40B4-BE49-F238E27FC236}">
                <a16:creationId xmlns:a16="http://schemas.microsoft.com/office/drawing/2014/main" id="{B1C0EDA4-728A-446F-8C34-BF5185C742D3}"/>
              </a:ext>
            </a:extLst>
          </p:cNvPr>
          <p:cNvGrpSpPr/>
          <p:nvPr/>
        </p:nvGrpSpPr>
        <p:grpSpPr>
          <a:xfrm>
            <a:off x="2764650" y="4593228"/>
            <a:ext cx="6051320" cy="1696462"/>
            <a:chOff x="716851" y="5146647"/>
            <a:chExt cx="6051320" cy="1696462"/>
          </a:xfrm>
        </p:grpSpPr>
        <p:pic>
          <p:nvPicPr>
            <p:cNvPr id="57" name="図 56">
              <a:extLst>
                <a:ext uri="{FF2B5EF4-FFF2-40B4-BE49-F238E27FC236}">
                  <a16:creationId xmlns:a16="http://schemas.microsoft.com/office/drawing/2014/main" id="{DF2A4C69-AA3D-4034-980F-879FF022B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51523"/>
            <a:stretch/>
          </p:blipFill>
          <p:spPr>
            <a:xfrm>
              <a:off x="716851" y="5173465"/>
              <a:ext cx="3168448" cy="1532718"/>
            </a:xfrm>
            <a:prstGeom prst="rect">
              <a:avLst/>
            </a:prstGeom>
          </p:spPr>
        </p:pic>
        <p:pic>
          <p:nvPicPr>
            <p:cNvPr id="55" name="図 54">
              <a:extLst>
                <a:ext uri="{FF2B5EF4-FFF2-40B4-BE49-F238E27FC236}">
                  <a16:creationId xmlns:a16="http://schemas.microsoft.com/office/drawing/2014/main" id="{A16ACB1D-F15B-49A2-9BE9-E2BB92245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74927" y="5388953"/>
              <a:ext cx="2893244" cy="1454156"/>
            </a:xfrm>
            <a:prstGeom prst="rect">
              <a:avLst/>
            </a:prstGeom>
          </p:spPr>
        </p:pic>
        <p:sp>
          <p:nvSpPr>
            <p:cNvPr id="56" name="テキスト ボックス 55">
              <a:extLst>
                <a:ext uri="{FF2B5EF4-FFF2-40B4-BE49-F238E27FC236}">
                  <a16:creationId xmlns:a16="http://schemas.microsoft.com/office/drawing/2014/main" id="{7255F104-D5C3-41C4-B043-CB5A8E7CC26F}"/>
                </a:ext>
              </a:extLst>
            </p:cNvPr>
            <p:cNvSpPr txBox="1"/>
            <p:nvPr/>
          </p:nvSpPr>
          <p:spPr>
            <a:xfrm>
              <a:off x="1512157" y="5146647"/>
              <a:ext cx="4319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Ultimate understanding of Unitarity Triangle</a:t>
              </a:r>
              <a:endParaRPr kumimoji="1" lang="ja-JP" altLang="en-US" dirty="0"/>
            </a:p>
          </p:txBody>
        </p:sp>
      </p:grp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3C7D9CA-0E57-47A1-B077-686F9529C267}"/>
              </a:ext>
            </a:extLst>
          </p:cNvPr>
          <p:cNvSpPr txBox="1"/>
          <p:nvPr/>
        </p:nvSpPr>
        <p:spPr>
          <a:xfrm>
            <a:off x="3888030" y="1292150"/>
            <a:ext cx="4153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World highest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lumi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more data, more results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矢印: 右 60">
            <a:extLst>
              <a:ext uri="{FF2B5EF4-FFF2-40B4-BE49-F238E27FC236}">
                <a16:creationId xmlns:a16="http://schemas.microsoft.com/office/drawing/2014/main" id="{33BBDC2A-0BDE-4539-83C9-AA8DB6927D2A}"/>
              </a:ext>
            </a:extLst>
          </p:cNvPr>
          <p:cNvSpPr/>
          <p:nvPr/>
        </p:nvSpPr>
        <p:spPr>
          <a:xfrm>
            <a:off x="5634108" y="5345611"/>
            <a:ext cx="430887" cy="36933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82890D52-731E-46A7-A0E4-F654CCC4E38A}"/>
              </a:ext>
            </a:extLst>
          </p:cNvPr>
          <p:cNvGrpSpPr/>
          <p:nvPr/>
        </p:nvGrpSpPr>
        <p:grpSpPr>
          <a:xfrm>
            <a:off x="96736" y="2537060"/>
            <a:ext cx="3626614" cy="1753520"/>
            <a:chOff x="249536" y="3347094"/>
            <a:chExt cx="3626614" cy="1753520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B97F89C3-BB45-410C-8A46-8A26A483D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9536" y="3710106"/>
              <a:ext cx="1933528" cy="1390508"/>
            </a:xfrm>
            <a:prstGeom prst="rect">
              <a:avLst/>
            </a:prstGeom>
          </p:spPr>
        </p:pic>
        <p:sp>
          <p:nvSpPr>
            <p:cNvPr id="52" name="テキスト ボックス 51">
              <a:extLst>
                <a:ext uri="{FF2B5EF4-FFF2-40B4-BE49-F238E27FC236}">
                  <a16:creationId xmlns:a16="http://schemas.microsoft.com/office/drawing/2014/main" id="{E0BDBFA1-A91B-4BF7-8A59-BB6BAFA7846B}"/>
                </a:ext>
              </a:extLst>
            </p:cNvPr>
            <p:cNvSpPr txBox="1"/>
            <p:nvPr/>
          </p:nvSpPr>
          <p:spPr>
            <a:xfrm>
              <a:off x="559521" y="3347094"/>
              <a:ext cx="1318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dirty="0"/>
                <a:t>R(D) VS R(D*)</a:t>
              </a:r>
              <a:endParaRPr kumimoji="1" lang="ja-JP" altLang="en-US" sz="1600" dirty="0"/>
            </a:p>
          </p:txBody>
        </p:sp>
        <p:pic>
          <p:nvPicPr>
            <p:cNvPr id="53" name="図 52">
              <a:extLst>
                <a:ext uri="{FF2B5EF4-FFF2-40B4-BE49-F238E27FC236}">
                  <a16:creationId xmlns:a16="http://schemas.microsoft.com/office/drawing/2014/main" id="{931AF1E9-45B6-453F-8326-3C2CA6DF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6892" y="3710106"/>
              <a:ext cx="1519258" cy="1390508"/>
            </a:xfrm>
            <a:prstGeom prst="rect">
              <a:avLst/>
            </a:prstGeom>
          </p:spPr>
        </p:pic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0730920C-AF28-4BCB-A5D2-05426477B613}"/>
                </a:ext>
              </a:extLst>
            </p:cNvPr>
            <p:cNvSpPr txBox="1"/>
            <p:nvPr/>
          </p:nvSpPr>
          <p:spPr>
            <a:xfrm>
              <a:off x="2691072" y="3347094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B</a:t>
              </a:r>
              <a:r>
                <a:rPr lang="en-US" altLang="ja-JP" sz="1600" dirty="0">
                  <a:sym typeface="Wingdings" panose="05000000000000000000" pitchFamily="2" charset="2"/>
                </a:rPr>
                <a:t>K</a:t>
              </a:r>
              <a:r>
                <a:rPr lang="en-US" altLang="ja-JP" sz="1600" baseline="30000" dirty="0">
                  <a:sym typeface="Wingdings" panose="05000000000000000000" pitchFamily="2" charset="2"/>
                </a:rPr>
                <a:t>(*)</a:t>
              </a:r>
              <a:r>
                <a:rPr lang="en-US" altLang="ja-JP" sz="1600" dirty="0" err="1">
                  <a:latin typeface="Symbol" panose="05050102010706020507" pitchFamily="18" charset="2"/>
                  <a:sym typeface="Wingdings" panose="05000000000000000000" pitchFamily="2" charset="2"/>
                </a:rPr>
                <a:t>nn</a:t>
              </a:r>
              <a:endParaRPr kumimoji="1" lang="ja-JP" altLang="en-US" sz="16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393686-5A03-408A-93AA-364F4DB955FE}"/>
              </a:ext>
            </a:extLst>
          </p:cNvPr>
          <p:cNvGrpSpPr/>
          <p:nvPr/>
        </p:nvGrpSpPr>
        <p:grpSpPr>
          <a:xfrm>
            <a:off x="477741" y="4382300"/>
            <a:ext cx="2842400" cy="1608624"/>
            <a:chOff x="-7191" y="4681066"/>
            <a:chExt cx="2842400" cy="1608624"/>
          </a:xfrm>
        </p:grpSpPr>
        <p:pic>
          <p:nvPicPr>
            <p:cNvPr id="62" name="図 61">
              <a:extLst>
                <a:ext uri="{FF2B5EF4-FFF2-40B4-BE49-F238E27FC236}">
                  <a16:creationId xmlns:a16="http://schemas.microsoft.com/office/drawing/2014/main" id="{A344B5EF-EE6D-4EDA-B037-CB26B022E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9864" y="4974994"/>
              <a:ext cx="1610414" cy="1314696"/>
            </a:xfrm>
            <a:prstGeom prst="rect">
              <a:avLst/>
            </a:prstGeom>
          </p:spPr>
        </p:pic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E68B7B65-89CC-45EC-8023-00EB47AB2535}"/>
                </a:ext>
              </a:extLst>
            </p:cNvPr>
            <p:cNvSpPr txBox="1"/>
            <p:nvPr/>
          </p:nvSpPr>
          <p:spPr>
            <a:xfrm>
              <a:off x="-7191" y="4681066"/>
              <a:ext cx="2842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>
                  <a:latin typeface="Arial" panose="020B0604020202020204" pitchFamily="34" charset="0"/>
                  <a:cs typeface="Arial" panose="020B0604020202020204" pitchFamily="34" charset="0"/>
                </a:rPr>
                <a:t>Time-Dependent CPV in </a:t>
              </a:r>
              <a:r>
                <a:rPr kumimoji="1" lang="en-US" altLang="ja-JP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kumimoji="1" lang="en-US" altLang="ja-JP" sz="1400" dirty="0" err="1"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sqq</a:t>
              </a:r>
              <a:endParaRPr kumimoji="1"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楕円 63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41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/>
              <a:t>Physics at Belle II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スライド番号プレースホルダー 4"/>
          <p:cNvSpPr txBox="1">
            <a:spLocks/>
          </p:cNvSpPr>
          <p:nvPr/>
        </p:nvSpPr>
        <p:spPr>
          <a:xfrm>
            <a:off x="4277656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0371045" y="2773888"/>
            <a:ext cx="1543273" cy="1220876"/>
            <a:chOff x="20639" y="4102931"/>
            <a:chExt cx="2643798" cy="2091494"/>
          </a:xfrm>
        </p:grpSpPr>
        <p:pic>
          <p:nvPicPr>
            <p:cNvPr id="7" name="Picture 1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9" y="4581128"/>
              <a:ext cx="2643798" cy="1613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273492" y="4102931"/>
              <a:ext cx="672597" cy="298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Belle II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33384" y="2816069"/>
            <a:ext cx="1092281" cy="1124931"/>
            <a:chOff x="2506270" y="237504"/>
            <a:chExt cx="1792783" cy="1846372"/>
          </a:xfrm>
        </p:grpSpPr>
        <p:pic>
          <p:nvPicPr>
            <p:cNvPr id="10" name="Picture 29" descr="http://lhcb-public.web.cern.ch/lhcb-public/Objects/Detector/DetectorPlan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270" y="739290"/>
              <a:ext cx="1792783" cy="1344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2506270" y="237504"/>
              <a:ext cx="1146081" cy="303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rPr>
                <a:t>LHCb@CERN</a:t>
              </a:r>
              <a:endPara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2" name="円/楕円 12"/>
          <p:cNvSpPr/>
          <p:nvPr/>
        </p:nvSpPr>
        <p:spPr>
          <a:xfrm>
            <a:off x="1433339" y="1711459"/>
            <a:ext cx="6552728" cy="3672408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円/楕円 13"/>
          <p:cNvSpPr/>
          <p:nvPr/>
        </p:nvSpPr>
        <p:spPr>
          <a:xfrm>
            <a:off x="3233539" y="1710146"/>
            <a:ext cx="6799857" cy="36724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657475" y="1305740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&gt;&gt;analyses </a:t>
            </a:r>
            <a:r>
              <a:rPr kumimoji="1" lang="en-US" altLang="ja-JP" sz="1800" b="0" i="0" u="sng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LHCb</a:t>
            </a: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is good at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742293" y="1305740"/>
            <a:ext cx="285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&gt;&gt;analyses Belle II is good at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5947" y="5003841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anose="05050102010706020507" pitchFamily="18" charset="2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811930" y="2514762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Inclusive analysis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15785" y="2020155"/>
            <a:ext cx="6159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Only electrically charged particles (muons) in the final states</a:t>
            </a:r>
            <a:endParaRPr kumimoji="1" lang="ja-JP" alt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8490123" y="2780885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s/d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γ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069091" y="371698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K</a:t>
            </a:r>
            <a:r>
              <a:rPr kumimoji="1" lang="en-US" altLang="ja-JP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π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0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γ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 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64294" y="429305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D*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τν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490123" y="298879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 u l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ν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617915" y="3716989"/>
            <a:ext cx="96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 3" panose="05040102010807070707" pitchFamily="18" charset="2"/>
                <a:ea typeface="游ゴシック" panose="020B0400000000000000" pitchFamily="50" charset="-128"/>
                <a:cs typeface="+mn-cs"/>
              </a:rPr>
              <a:t>g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sqq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905947" y="4797109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tau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265987" y="313163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A(K π)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505347" y="299690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Bs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,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Λ</a:t>
            </a:r>
            <a:r>
              <a:rPr kumimoji="1" lang="en-US" altLang="ja-JP" sz="18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7" name="円形吹き出し 26"/>
          <p:cNvSpPr/>
          <p:nvPr/>
        </p:nvSpPr>
        <p:spPr>
          <a:xfrm>
            <a:off x="1611801" y="3944928"/>
            <a:ext cx="1407968" cy="998820"/>
          </a:xfrm>
          <a:prstGeom prst="wedgeEllipseCallout">
            <a:avLst>
              <a:gd name="adj1" fmla="val -13878"/>
              <a:gd name="adj2" fmla="val -6501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SUSY, Charged Higgs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8" name="円形吹き出し 27"/>
          <p:cNvSpPr/>
          <p:nvPr/>
        </p:nvSpPr>
        <p:spPr>
          <a:xfrm>
            <a:off x="8989989" y="1675072"/>
            <a:ext cx="1362657" cy="998820"/>
          </a:xfrm>
          <a:prstGeom prst="wedgeEllipseCallout">
            <a:avLst>
              <a:gd name="adj1" fmla="val -264"/>
              <a:gd name="adj2" fmla="val 6734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SUSY, charged Higgs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29" name="円形吹き出し 28"/>
          <p:cNvSpPr/>
          <p:nvPr/>
        </p:nvSpPr>
        <p:spPr>
          <a:xfrm>
            <a:off x="5436249" y="3681475"/>
            <a:ext cx="938512" cy="556425"/>
          </a:xfrm>
          <a:prstGeom prst="wedgeEllipseCallout">
            <a:avLst>
              <a:gd name="adj1" fmla="val 75309"/>
              <a:gd name="adj2" fmla="val -1558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new CPV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円形吹き出し 29"/>
          <p:cNvSpPr/>
          <p:nvPr/>
        </p:nvSpPr>
        <p:spPr>
          <a:xfrm>
            <a:off x="9716387" y="4490859"/>
            <a:ext cx="1745684" cy="1728744"/>
          </a:xfrm>
          <a:prstGeom prst="wedgeEllipseCallout">
            <a:avLst>
              <a:gd name="adj1" fmla="val -75610"/>
              <a:gd name="adj2" fmla="val -6691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R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ight-handed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weak interaction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31" name="円形吹き出し 30"/>
          <p:cNvSpPr/>
          <p:nvPr/>
        </p:nvSpPr>
        <p:spPr>
          <a:xfrm>
            <a:off x="5635385" y="2502145"/>
            <a:ext cx="1245948" cy="998820"/>
          </a:xfrm>
          <a:prstGeom prst="wedgeEllipseCallout">
            <a:avLst>
              <a:gd name="adj1" fmla="val 74566"/>
              <a:gd name="adj2" fmla="val 288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Model-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indep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. NP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円形吹き出し 31"/>
          <p:cNvSpPr/>
          <p:nvPr/>
        </p:nvSpPr>
        <p:spPr>
          <a:xfrm>
            <a:off x="7580804" y="5190341"/>
            <a:ext cx="1372320" cy="731325"/>
          </a:xfrm>
          <a:prstGeom prst="wedgeEllipseCallout">
            <a:avLst>
              <a:gd name="adj1" fmla="val -39185"/>
              <a:gd name="adj2" fmla="val -9863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Charged Higgs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33" name="円形吹き出し 32"/>
          <p:cNvSpPr/>
          <p:nvPr/>
        </p:nvSpPr>
        <p:spPr>
          <a:xfrm>
            <a:off x="5760126" y="5556004"/>
            <a:ext cx="1372320" cy="365662"/>
          </a:xfrm>
          <a:prstGeom prst="wedgeEllipseCallout">
            <a:avLst>
              <a:gd name="adj1" fmla="val 38043"/>
              <a:gd name="adj2" fmla="val -1224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LFV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809603" y="271108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 3" panose="05040102010807070707" pitchFamily="18" charset="2"/>
                <a:ea typeface="游ゴシック" panose="020B0400000000000000" pitchFamily="50" charset="-128"/>
                <a:cs typeface="+mn-cs"/>
              </a:rPr>
              <a:t>g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K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*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ll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円形吹き出し 34"/>
          <p:cNvSpPr/>
          <p:nvPr/>
        </p:nvSpPr>
        <p:spPr>
          <a:xfrm>
            <a:off x="3320041" y="3109567"/>
            <a:ext cx="1245948" cy="998820"/>
          </a:xfrm>
          <a:prstGeom prst="wedgeEllipseCallout">
            <a:avLst>
              <a:gd name="adj1" fmla="val 22503"/>
              <a:gd name="adj2" fmla="val -5797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Model-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indep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. NP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36" name="円形吹き出し 35"/>
          <p:cNvSpPr/>
          <p:nvPr/>
        </p:nvSpPr>
        <p:spPr>
          <a:xfrm>
            <a:off x="4203056" y="3375612"/>
            <a:ext cx="1372320" cy="365662"/>
          </a:xfrm>
          <a:prstGeom prst="wedgeEllipseCallout">
            <a:avLst>
              <a:gd name="adj1" fmla="val -12643"/>
              <a:gd name="adj2" fmla="val -12241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LUV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円形吹き出し 36"/>
          <p:cNvSpPr/>
          <p:nvPr/>
        </p:nvSpPr>
        <p:spPr>
          <a:xfrm>
            <a:off x="5002441" y="4860771"/>
            <a:ext cx="1372320" cy="365662"/>
          </a:xfrm>
          <a:prstGeom prst="wedgeEllipseCallout">
            <a:avLst>
              <a:gd name="adj1" fmla="val 74114"/>
              <a:gd name="adj2" fmla="val -495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LUV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5564294" y="4357557"/>
            <a:ext cx="3289452" cy="30482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555256" y="3375612"/>
            <a:ext cx="481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Neutral particles (</a:t>
            </a:r>
            <a:r>
              <a:rPr kumimoji="1" lang="en-US" altLang="ja-JP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γ</a:t>
            </a: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, </a:t>
            </a:r>
            <a:r>
              <a:rPr kumimoji="1" lang="en-US" altLang="ja-JP" sz="1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ν</a:t>
            </a: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 K</a:t>
            </a:r>
            <a:r>
              <a:rPr kumimoji="1" lang="en-US" altLang="ja-JP" sz="1800" b="1" i="0" u="sng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S</a:t>
            </a:r>
            <a:r>
              <a:rPr kumimoji="1" lang="en-US" altLang="ja-JP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etc.) in the final state</a:t>
            </a:r>
            <a:endParaRPr kumimoji="1" lang="ja-JP" alt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842051" y="39449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h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τ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ν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1" name="円形吹き出し 40"/>
          <p:cNvSpPr/>
          <p:nvPr/>
        </p:nvSpPr>
        <p:spPr>
          <a:xfrm>
            <a:off x="8833228" y="4577333"/>
            <a:ext cx="1372320" cy="731325"/>
          </a:xfrm>
          <a:prstGeom prst="wedgeEllipseCallout">
            <a:avLst>
              <a:gd name="adj1" fmla="val -26623"/>
              <a:gd name="adj2" fmla="val -9350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Charged Higgs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193261" y="4477719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D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CPV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円形吹き出し 42"/>
          <p:cNvSpPr/>
          <p:nvPr/>
        </p:nvSpPr>
        <p:spPr>
          <a:xfrm>
            <a:off x="4392847" y="3901655"/>
            <a:ext cx="938512" cy="556425"/>
          </a:xfrm>
          <a:prstGeom prst="wedgeEllipseCallout">
            <a:avLst>
              <a:gd name="adj1" fmla="val -19726"/>
              <a:gd name="adj2" fmla="val 6119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new CPV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4" name="Rectangle 19"/>
          <p:cNvSpPr/>
          <p:nvPr/>
        </p:nvSpPr>
        <p:spPr>
          <a:xfrm>
            <a:off x="1402512" y="3444644"/>
            <a:ext cx="966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Bs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μμ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5" name="Rectangle 20"/>
          <p:cNvSpPr/>
          <p:nvPr/>
        </p:nvSpPr>
        <p:spPr>
          <a:xfrm>
            <a:off x="7642935" y="4293053"/>
            <a:ext cx="1063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B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D</a:t>
            </a:r>
            <a:r>
              <a:rPr kumimoji="1" lang="en-US" altLang="ja-JP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0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  <a:sym typeface="Wingdings"/>
              </a:rPr>
              <a:t>τν</a:t>
            </a:r>
            <a:endParaRPr kumimoji="1" lang="ja-JP" alt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46" name="TextBox 33"/>
          <p:cNvSpPr txBox="1"/>
          <p:nvPr/>
        </p:nvSpPr>
        <p:spPr>
          <a:xfrm>
            <a:off x="6881333" y="5041767"/>
            <a:ext cx="92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t> 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t>τ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  <a:sym typeface="Wingdings"/>
              </a:rPr>
              <a:t></a:t>
            </a:r>
            <a:r>
              <a:rPr kumimoji="1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+mn-ea"/>
                <a:cs typeface="+mn-cs"/>
              </a:rPr>
              <a:t>μγ</a:t>
            </a:r>
            <a:endParaRPr kumimoji="1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50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cboxpixel.jpg" descr="cboxpix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15" y="4790321"/>
            <a:ext cx="1385070" cy="925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20210208_162227.jpg" descr="20210208_1622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804" y="4748233"/>
            <a:ext cx="1537713" cy="1153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prototypeD1.jpg" descr="prototypeD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197" y="2355198"/>
            <a:ext cx="2526482" cy="1894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イメージ" descr="イメージ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272" y="771534"/>
            <a:ext cx="3473679" cy="1752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イメージ" descr="イメージ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453" y="1265511"/>
            <a:ext cx="4523631" cy="274836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(HL-)LHC/ATLAS Activities by KEK/Japan"/>
          <p:cNvSpPr txBox="1"/>
          <p:nvPr/>
        </p:nvSpPr>
        <p:spPr>
          <a:xfrm>
            <a:off x="1021889" y="116730"/>
            <a:ext cx="6694141" cy="503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800" dirty="0">
                <a:latin typeface="Arial" panose="020B0604020202020204" pitchFamily="34" charset="0"/>
                <a:cs typeface="Arial" panose="020B0604020202020204" pitchFamily="34" charset="0"/>
              </a:rPr>
              <a:t>(HL-)LHC/ATLAS Activities by KEK/Japan</a:t>
            </a:r>
          </a:p>
        </p:txBody>
      </p:sp>
      <p:pic>
        <p:nvPicPr>
          <p:cNvPr id="163" name="DSC_6452_reduced.jpg" descr="DSC_6452_reduce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577" y="2523835"/>
            <a:ext cx="1454015" cy="2185376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円形"/>
          <p:cNvSpPr/>
          <p:nvPr/>
        </p:nvSpPr>
        <p:spPr>
          <a:xfrm>
            <a:off x="2577127" y="1718960"/>
            <a:ext cx="606556" cy="603207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>
              <a:defRPr sz="2200">
                <a:solidFill>
                  <a:srgbClr val="FFFFFF"/>
                </a:solidFill>
              </a:defRPr>
            </a:pPr>
            <a:endParaRPr sz="1547"/>
          </a:p>
        </p:txBody>
      </p:sp>
      <p:sp>
        <p:nvSpPr>
          <p:cNvPr id="166" name="HL-LHC IP region"/>
          <p:cNvSpPr txBox="1"/>
          <p:nvPr/>
        </p:nvSpPr>
        <p:spPr>
          <a:xfrm>
            <a:off x="1831181" y="863593"/>
            <a:ext cx="1930017" cy="353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sz="1687" dirty="0"/>
              <a:t>HL-LHC</a:t>
            </a:r>
            <a:r>
              <a:rPr sz="1828" dirty="0"/>
              <a:t> IP region</a:t>
            </a:r>
          </a:p>
        </p:txBody>
      </p:sp>
      <p:sp>
        <p:nvSpPr>
          <p:cNvPr id="167" name="Prototype of beam separation dipole in construction"/>
          <p:cNvSpPr txBox="1"/>
          <p:nvPr/>
        </p:nvSpPr>
        <p:spPr>
          <a:xfrm>
            <a:off x="2931196" y="3353645"/>
            <a:ext cx="1813004" cy="7211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lnSpc>
                <a:spcPct val="70000"/>
              </a:lnSpc>
              <a:spcBef>
                <a:spcPts val="0"/>
              </a:spcBef>
              <a:defRPr sz="2000"/>
            </a:lvl1pPr>
          </a:lstStyle>
          <a:p>
            <a:pPr>
              <a:lnSpc>
                <a:spcPct val="100000"/>
              </a:lnSpc>
            </a:pPr>
            <a:r>
              <a:rPr sz="1406" dirty="0"/>
              <a:t>Prototype of beam separation dipole in construction</a:t>
            </a:r>
          </a:p>
        </p:txBody>
      </p:sp>
      <p:sp>
        <p:nvSpPr>
          <p:cNvPr id="168" name="線"/>
          <p:cNvSpPr/>
          <p:nvPr/>
        </p:nvSpPr>
        <p:spPr>
          <a:xfrm flipH="1">
            <a:off x="2282210" y="2011710"/>
            <a:ext cx="282402" cy="850071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69" name="線"/>
          <p:cNvSpPr/>
          <p:nvPr/>
        </p:nvSpPr>
        <p:spPr>
          <a:xfrm>
            <a:off x="3187483" y="2003113"/>
            <a:ext cx="500842" cy="864210"/>
          </a:xfrm>
          <a:prstGeom prst="line">
            <a:avLst/>
          </a:prstGeom>
          <a:ln w="25400">
            <a:solidFill>
              <a:srgbClr val="FF260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1266"/>
          </a:p>
        </p:txBody>
      </p:sp>
      <p:sp>
        <p:nvSpPr>
          <p:cNvPr id="170" name="Major role in maintenance and operation of TGC and silicon pixel/strip detectors"/>
          <p:cNvSpPr txBox="1"/>
          <p:nvPr/>
        </p:nvSpPr>
        <p:spPr>
          <a:xfrm>
            <a:off x="5742384" y="723539"/>
            <a:ext cx="4689769" cy="591380"/>
          </a:xfrm>
          <a:prstGeom prst="rect">
            <a:avLst/>
          </a:prstGeom>
          <a:solidFill>
            <a:srgbClr val="FFFFFF"/>
          </a:solidFill>
          <a:ln w="254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500">
                <a:solidFill>
                  <a:srgbClr val="0433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sz="1687" dirty="0"/>
              <a:t>Major role in maintenance and operation of TGC and silicon pixel/strip detectors</a:t>
            </a:r>
          </a:p>
        </p:txBody>
      </p:sp>
      <p:sp>
        <p:nvSpPr>
          <p:cNvPr id="171" name="TGC operation"/>
          <p:cNvSpPr txBox="1"/>
          <p:nvPr/>
        </p:nvSpPr>
        <p:spPr>
          <a:xfrm>
            <a:off x="5497850" y="4204627"/>
            <a:ext cx="1029469" cy="4832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lnSpc>
                <a:spcPct val="70000"/>
              </a:lnSpc>
              <a:spcBef>
                <a:spcPts val="0"/>
              </a:spcBef>
              <a:defRPr sz="1900"/>
            </a:lvl1pPr>
          </a:lstStyle>
          <a:p>
            <a:pPr>
              <a:lnSpc>
                <a:spcPct val="100000"/>
              </a:lnSpc>
            </a:pPr>
            <a:r>
              <a:rPr sz="1336" dirty="0"/>
              <a:t>TGC operation</a:t>
            </a:r>
          </a:p>
        </p:txBody>
      </p:sp>
      <p:pic>
        <p:nvPicPr>
          <p:cNvPr id="173" name="JATHub.jpg" descr="JATHub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755" y="5204771"/>
            <a:ext cx="1920848" cy="77405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prototype muon electronics for HL-LHC"/>
          <p:cNvSpPr txBox="1"/>
          <p:nvPr/>
        </p:nvSpPr>
        <p:spPr>
          <a:xfrm>
            <a:off x="1922773" y="5048884"/>
            <a:ext cx="1215319" cy="894412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lnSpc>
                <a:spcPct val="70000"/>
              </a:lnSpc>
              <a:spcBef>
                <a:spcPts val="0"/>
              </a:spcBef>
              <a:defRPr sz="1900"/>
            </a:lvl1pPr>
          </a:lstStyle>
          <a:p>
            <a:pPr>
              <a:lnSpc>
                <a:spcPct val="100000"/>
              </a:lnSpc>
            </a:pPr>
            <a:r>
              <a:rPr sz="1336"/>
              <a:t>prototype muon electronics for HL-LHC</a:t>
            </a:r>
          </a:p>
        </p:txBody>
      </p:sp>
      <p:sp>
        <p:nvSpPr>
          <p:cNvPr id="177" name="strip tracker long-term monitoring"/>
          <p:cNvSpPr txBox="1"/>
          <p:nvPr/>
        </p:nvSpPr>
        <p:spPr>
          <a:xfrm>
            <a:off x="7069238" y="2991875"/>
            <a:ext cx="3170741" cy="31021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/>
            </a:lvl1pPr>
          </a:lstStyle>
          <a:p>
            <a:r>
              <a:rPr sz="1547" dirty="0"/>
              <a:t>strip tracker long-term monitoring</a:t>
            </a:r>
          </a:p>
        </p:txBody>
      </p:sp>
      <p:sp>
        <p:nvSpPr>
          <p:cNvPr id="178" name="prototype silicon strip sensor for HL-LHC"/>
          <p:cNvSpPr txBox="1"/>
          <p:nvPr/>
        </p:nvSpPr>
        <p:spPr>
          <a:xfrm>
            <a:off x="8232983" y="5906828"/>
            <a:ext cx="2221121" cy="526747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>
              <a:spcBef>
                <a:spcPts val="0"/>
              </a:spcBef>
              <a:defRPr sz="2100"/>
            </a:lvl1pPr>
          </a:lstStyle>
          <a:p>
            <a:pPr>
              <a:lnSpc>
                <a:spcPct val="100000"/>
              </a:lnSpc>
            </a:pPr>
            <a:r>
              <a:rPr sz="1477"/>
              <a:t>prototype silicon strip sensor for HL-LHC</a:t>
            </a:r>
          </a:p>
        </p:txBody>
      </p:sp>
      <p:sp>
        <p:nvSpPr>
          <p:cNvPr id="179" name="assembly of Pixel module for HL-LHC"/>
          <p:cNvSpPr txBox="1"/>
          <p:nvPr/>
        </p:nvSpPr>
        <p:spPr>
          <a:xfrm>
            <a:off x="5631120" y="5155812"/>
            <a:ext cx="1553945" cy="754054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spcBef>
                <a:spcPts val="0"/>
              </a:spcBef>
              <a:defRPr sz="2100"/>
            </a:lvl1pPr>
          </a:lstStyle>
          <a:p>
            <a:pPr>
              <a:lnSpc>
                <a:spcPct val="100000"/>
              </a:lnSpc>
            </a:pPr>
            <a:r>
              <a:rPr sz="1477" dirty="0"/>
              <a:t>assembly of Pixel module for HL-LHC</a:t>
            </a:r>
          </a:p>
        </p:txBody>
      </p:sp>
      <p:pic>
        <p:nvPicPr>
          <p:cNvPr id="181" name="fig3.png" descr="fig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8047" y="3315288"/>
            <a:ext cx="3873180" cy="139897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R&amp;D to mass-production for HL-LHC"/>
          <p:cNvSpPr txBox="1"/>
          <p:nvPr/>
        </p:nvSpPr>
        <p:spPr>
          <a:xfrm>
            <a:off x="1876087" y="4582087"/>
            <a:ext cx="2983193" cy="2560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defRPr sz="1700"/>
            </a:lvl1pPr>
          </a:lstStyle>
          <a:p>
            <a:pPr>
              <a:lnSpc>
                <a:spcPct val="100000"/>
              </a:lnSpc>
            </a:pPr>
            <a:r>
              <a:rPr sz="1195" dirty="0">
                <a:solidFill>
                  <a:srgbClr val="FF0000"/>
                </a:solidFill>
              </a:rPr>
              <a:t>R&amp;D to mass-production for HL-LHC</a:t>
            </a:r>
          </a:p>
        </p:txBody>
      </p:sp>
      <p:sp>
        <p:nvSpPr>
          <p:cNvPr id="28" name="Major role in maintenance and operation of TGC and silicon pixel/strip detectors">
            <a:extLst>
              <a:ext uri="{FF2B5EF4-FFF2-40B4-BE49-F238E27FC236}">
                <a16:creationId xmlns:a16="http://schemas.microsoft.com/office/drawing/2014/main" id="{4BE00572-00E5-1847-8731-1E57C233915F}"/>
              </a:ext>
            </a:extLst>
          </p:cNvPr>
          <p:cNvSpPr txBox="1"/>
          <p:nvPr/>
        </p:nvSpPr>
        <p:spPr>
          <a:xfrm>
            <a:off x="2371718" y="5959975"/>
            <a:ext cx="5544801" cy="331758"/>
          </a:xfrm>
          <a:prstGeom prst="rect">
            <a:avLst/>
          </a:prstGeom>
          <a:solidFill>
            <a:srgbClr val="FFFFFF"/>
          </a:solidFill>
          <a:ln w="254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lnSpc>
                <a:spcPct val="80000"/>
              </a:lnSpc>
              <a:defRPr sz="2500">
                <a:solidFill>
                  <a:srgbClr val="0433FF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ja-JP" sz="1687" dirty="0"/>
              <a:t>×10 faster, finer, rad-harder detectors for HL-LHC</a:t>
            </a:r>
            <a:endParaRPr sz="1687" dirty="0"/>
          </a:p>
        </p:txBody>
      </p:sp>
      <p:sp>
        <p:nvSpPr>
          <p:cNvPr id="24" name="楕円 23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39068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7865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Linear Collider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5" descr="OT0105H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4107" y="2046610"/>
            <a:ext cx="8715375" cy="300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6775416" y="2649670"/>
            <a:ext cx="1235456" cy="28405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e- Source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7" name="TextBox 32"/>
          <p:cNvSpPr txBox="1">
            <a:spLocks noChangeArrowheads="1"/>
          </p:cNvSpPr>
          <p:nvPr/>
        </p:nvSpPr>
        <p:spPr bwMode="auto">
          <a:xfrm>
            <a:off x="7699853" y="3247118"/>
            <a:ext cx="1260140" cy="28405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e+ Main </a:t>
            </a:r>
            <a:r>
              <a:rPr kumimoji="0" lang="en-US" sz="1292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Linac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4435156" y="4233846"/>
            <a:ext cx="1279525" cy="284057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e+ Source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9" name="TextBox 25"/>
          <p:cNvSpPr txBox="1">
            <a:spLocks noChangeArrowheads="1"/>
          </p:cNvSpPr>
          <p:nvPr/>
        </p:nvSpPr>
        <p:spPr bwMode="auto">
          <a:xfrm>
            <a:off x="1338813" y="4593886"/>
            <a:ext cx="1188132" cy="25571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e- Main </a:t>
            </a:r>
            <a:r>
              <a:rPr kumimoji="0" lang="en-US" sz="110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Linac</a:t>
            </a:r>
            <a:endParaRPr kumimoji="0" lang="en-GB" sz="1108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aphicFrame>
        <p:nvGraphicFramePr>
          <p:cNvPr id="10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713840"/>
              </p:ext>
            </p:extLst>
          </p:nvPr>
        </p:nvGraphicFramePr>
        <p:xfrm>
          <a:off x="8979667" y="3706340"/>
          <a:ext cx="3053751" cy="291667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49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Item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Parameters</a:t>
                      </a:r>
                      <a:endParaRPr kumimoji="1" lang="ja-JP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C.M. Energy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Length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31 km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6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Luminosity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 x10</a:t>
                      </a:r>
                      <a:r>
                        <a:rPr kumimoji="1" lang="en-US" altLang="ja-JP" sz="11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1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1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1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00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Repetition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46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Pulse  Period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Current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1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Beam size (y) at FF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5.9</a:t>
                      </a: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nm</a:t>
                      </a:r>
                      <a:endParaRPr kumimoji="1" lang="ja-JP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910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SRF Cavity G.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</a:t>
                      </a:r>
                      <a:r>
                        <a:rPr kumimoji="1" lang="en-US" altLang="ja-JP" sz="11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kumimoji="1" lang="ja-JP" altLang="en-US" sz="11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</a:t>
                      </a:r>
                      <a:r>
                        <a:rPr kumimoji="1" lang="en-US" altLang="ja-JP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MV/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1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1x10 </a:t>
                      </a:r>
                      <a:r>
                        <a:rPr kumimoji="1" lang="en-US" altLang="ja-JP" sz="11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1" lang="ja-JP" altLang="en-US" sz="1100" b="1" i="0" u="none" strike="noStrike" cap="none" normalizeH="0" baseline="3000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marT="42203" marB="42203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6" y="4850857"/>
            <a:ext cx="5438086" cy="142054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98" y="6065463"/>
            <a:ext cx="1451821" cy="16042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407253" y="5170337"/>
            <a:ext cx="2184893" cy="31963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Nano-beam Technology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049972" y="5605970"/>
            <a:ext cx="2658548" cy="319639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SRF Accelerating Technology</a:t>
            </a: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cxnSp>
        <p:nvCxnSpPr>
          <p:cNvPr id="15" name="直線矢印コネクタ 14"/>
          <p:cNvCxnSpPr>
            <a:stCxn id="13" idx="1"/>
          </p:cNvCxnSpPr>
          <p:nvPr/>
        </p:nvCxnSpPr>
        <p:spPr>
          <a:xfrm flipH="1">
            <a:off x="1219445" y="5326593"/>
            <a:ext cx="2187808" cy="326717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4515269" y="5402680"/>
            <a:ext cx="682952" cy="61295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3932555" y="4710524"/>
            <a:ext cx="2036070" cy="376385"/>
          </a:xfrm>
          <a:prstGeom prst="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pitchFamily="50" charset="-128"/>
                <a:cs typeface="+mn-cs"/>
              </a:rPr>
              <a:t>Key Technologies</a:t>
            </a:r>
            <a:endParaRPr kumimoji="1" lang="ja-JP" altLang="en-US" sz="1846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3571060" y="3225734"/>
            <a:ext cx="1217206" cy="28405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84398" tIns="42198" rIns="84398" bIns="42198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218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Damping Ring</a:t>
            </a:r>
            <a:endParaRPr kumimoji="0" lang="en-GB" sz="129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19" name="Content Placeholder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731"/>
          <a:stretch/>
        </p:blipFill>
        <p:spPr bwMode="auto">
          <a:xfrm>
            <a:off x="140512" y="1341175"/>
            <a:ext cx="451301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11"/>
          <p:cNvSpPr/>
          <p:nvPr/>
        </p:nvSpPr>
        <p:spPr bwMode="auto">
          <a:xfrm>
            <a:off x="141551" y="1773223"/>
            <a:ext cx="2015185" cy="353624"/>
          </a:xfrm>
          <a:custGeom>
            <a:avLst/>
            <a:gdLst>
              <a:gd name="connsiteX0" fmla="*/ 0 w 2421082"/>
              <a:gd name="connsiteY0" fmla="*/ 1371600 h 1371600"/>
              <a:gd name="connsiteX1" fmla="*/ 831273 w 2421082"/>
              <a:gd name="connsiteY1" fmla="*/ 1371600 h 1371600"/>
              <a:gd name="connsiteX2" fmla="*/ 2421082 w 2421082"/>
              <a:gd name="connsiteY2" fmla="*/ 0 h 1371600"/>
              <a:gd name="connsiteX0" fmla="*/ 0 w 831273"/>
              <a:gd name="connsiteY0" fmla="*/ 0 h 1007918"/>
              <a:gd name="connsiteX1" fmla="*/ 831273 w 831273"/>
              <a:gd name="connsiteY1" fmla="*/ 0 h 1007918"/>
              <a:gd name="connsiteX2" fmla="*/ 633845 w 831273"/>
              <a:gd name="connsiteY2" fmla="*/ 1007918 h 1007918"/>
              <a:gd name="connsiteX0" fmla="*/ 0 w 633845"/>
              <a:gd name="connsiteY0" fmla="*/ 0 h 1007918"/>
              <a:gd name="connsiteX1" fmla="*/ 426027 w 633845"/>
              <a:gd name="connsiteY1" fmla="*/ 0 h 1007918"/>
              <a:gd name="connsiteX2" fmla="*/ 633845 w 633845"/>
              <a:gd name="connsiteY2" fmla="*/ 1007918 h 1007918"/>
              <a:gd name="connsiteX0" fmla="*/ 0 w 976745"/>
              <a:gd name="connsiteY0" fmla="*/ 0 h 2005445"/>
              <a:gd name="connsiteX1" fmla="*/ 426027 w 976745"/>
              <a:gd name="connsiteY1" fmla="*/ 0 h 2005445"/>
              <a:gd name="connsiteX2" fmla="*/ 976745 w 976745"/>
              <a:gd name="connsiteY2" fmla="*/ 2005445 h 2005445"/>
              <a:gd name="connsiteX0" fmla="*/ 0 w 685799"/>
              <a:gd name="connsiteY0" fmla="*/ 0 h 955964"/>
              <a:gd name="connsiteX1" fmla="*/ 426027 w 685799"/>
              <a:gd name="connsiteY1" fmla="*/ 0 h 955964"/>
              <a:gd name="connsiteX2" fmla="*/ 685799 w 685799"/>
              <a:gd name="connsiteY2" fmla="*/ 955964 h 955964"/>
              <a:gd name="connsiteX0" fmla="*/ 0 w 1257299"/>
              <a:gd name="connsiteY0" fmla="*/ 0 h 2005446"/>
              <a:gd name="connsiteX1" fmla="*/ 426027 w 1257299"/>
              <a:gd name="connsiteY1" fmla="*/ 0 h 2005446"/>
              <a:gd name="connsiteX2" fmla="*/ 1257299 w 1257299"/>
              <a:gd name="connsiteY2" fmla="*/ 2005446 h 2005446"/>
              <a:gd name="connsiteX0" fmla="*/ 0 w 1454726"/>
              <a:gd name="connsiteY0" fmla="*/ 0 h 1122219"/>
              <a:gd name="connsiteX1" fmla="*/ 426027 w 1454726"/>
              <a:gd name="connsiteY1" fmla="*/ 0 h 1122219"/>
              <a:gd name="connsiteX2" fmla="*/ 1454726 w 1454726"/>
              <a:gd name="connsiteY2" fmla="*/ 1122219 h 1122219"/>
              <a:gd name="connsiteX0" fmla="*/ 0 w 696642"/>
              <a:gd name="connsiteY0" fmla="*/ 0 h 976746"/>
              <a:gd name="connsiteX1" fmla="*/ 426027 w 696642"/>
              <a:gd name="connsiteY1" fmla="*/ 0 h 976746"/>
              <a:gd name="connsiteX2" fmla="*/ 696642 w 696642"/>
              <a:gd name="connsiteY2" fmla="*/ 976746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642" h="976746">
                <a:moveTo>
                  <a:pt x="0" y="0"/>
                </a:moveTo>
                <a:lnTo>
                  <a:pt x="426027" y="0"/>
                </a:lnTo>
                <a:lnTo>
                  <a:pt x="696642" y="976746"/>
                </a:ln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/>
        </p:spPr>
        <p:txBody>
          <a:bodyPr vert="horz" wrap="square" lIns="76718" tIns="38358" rIns="76718" bIns="3835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7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69012" y="1485191"/>
            <a:ext cx="1509472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RF Distribution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76516" y="2673323"/>
            <a:ext cx="1772365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RF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Power Source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3" name="Freeform 13"/>
          <p:cNvSpPr/>
          <p:nvPr/>
        </p:nvSpPr>
        <p:spPr bwMode="auto">
          <a:xfrm flipH="1">
            <a:off x="2587369" y="2349287"/>
            <a:ext cx="2063174" cy="198293"/>
          </a:xfrm>
          <a:custGeom>
            <a:avLst/>
            <a:gdLst>
              <a:gd name="connsiteX0" fmla="*/ 0 w 2421082"/>
              <a:gd name="connsiteY0" fmla="*/ 1371600 h 1371600"/>
              <a:gd name="connsiteX1" fmla="*/ 831273 w 2421082"/>
              <a:gd name="connsiteY1" fmla="*/ 1371600 h 1371600"/>
              <a:gd name="connsiteX2" fmla="*/ 2421082 w 2421082"/>
              <a:gd name="connsiteY2" fmla="*/ 0 h 1371600"/>
              <a:gd name="connsiteX0" fmla="*/ 0 w 831273"/>
              <a:gd name="connsiteY0" fmla="*/ 0 h 1007918"/>
              <a:gd name="connsiteX1" fmla="*/ 831273 w 831273"/>
              <a:gd name="connsiteY1" fmla="*/ 0 h 1007918"/>
              <a:gd name="connsiteX2" fmla="*/ 633845 w 831273"/>
              <a:gd name="connsiteY2" fmla="*/ 1007918 h 1007918"/>
              <a:gd name="connsiteX0" fmla="*/ 0 w 633845"/>
              <a:gd name="connsiteY0" fmla="*/ 0 h 1007918"/>
              <a:gd name="connsiteX1" fmla="*/ 426027 w 633845"/>
              <a:gd name="connsiteY1" fmla="*/ 0 h 1007918"/>
              <a:gd name="connsiteX2" fmla="*/ 633845 w 633845"/>
              <a:gd name="connsiteY2" fmla="*/ 1007918 h 1007918"/>
              <a:gd name="connsiteX0" fmla="*/ 0 w 976745"/>
              <a:gd name="connsiteY0" fmla="*/ 0 h 2005445"/>
              <a:gd name="connsiteX1" fmla="*/ 426027 w 976745"/>
              <a:gd name="connsiteY1" fmla="*/ 0 h 2005445"/>
              <a:gd name="connsiteX2" fmla="*/ 976745 w 976745"/>
              <a:gd name="connsiteY2" fmla="*/ 2005445 h 2005445"/>
              <a:gd name="connsiteX0" fmla="*/ 0 w 685799"/>
              <a:gd name="connsiteY0" fmla="*/ 0 h 955964"/>
              <a:gd name="connsiteX1" fmla="*/ 426027 w 685799"/>
              <a:gd name="connsiteY1" fmla="*/ 0 h 955964"/>
              <a:gd name="connsiteX2" fmla="*/ 685799 w 685799"/>
              <a:gd name="connsiteY2" fmla="*/ 955964 h 955964"/>
              <a:gd name="connsiteX0" fmla="*/ 0 w 1257299"/>
              <a:gd name="connsiteY0" fmla="*/ 0 h 2005446"/>
              <a:gd name="connsiteX1" fmla="*/ 426027 w 1257299"/>
              <a:gd name="connsiteY1" fmla="*/ 0 h 2005446"/>
              <a:gd name="connsiteX2" fmla="*/ 1257299 w 1257299"/>
              <a:gd name="connsiteY2" fmla="*/ 2005446 h 2005446"/>
              <a:gd name="connsiteX0" fmla="*/ 0 w 1454726"/>
              <a:gd name="connsiteY0" fmla="*/ 0 h 1122219"/>
              <a:gd name="connsiteX1" fmla="*/ 426027 w 1454726"/>
              <a:gd name="connsiteY1" fmla="*/ 0 h 1122219"/>
              <a:gd name="connsiteX2" fmla="*/ 1454726 w 1454726"/>
              <a:gd name="connsiteY2" fmla="*/ 1122219 h 1122219"/>
              <a:gd name="connsiteX0" fmla="*/ 0 w 696642"/>
              <a:gd name="connsiteY0" fmla="*/ 0 h 976746"/>
              <a:gd name="connsiteX1" fmla="*/ 426027 w 696642"/>
              <a:gd name="connsiteY1" fmla="*/ 0 h 976746"/>
              <a:gd name="connsiteX2" fmla="*/ 696642 w 696642"/>
              <a:gd name="connsiteY2" fmla="*/ 976746 h 97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6642" h="976746">
                <a:moveTo>
                  <a:pt x="0" y="0"/>
                </a:moveTo>
                <a:lnTo>
                  <a:pt x="426027" y="0"/>
                </a:lnTo>
                <a:lnTo>
                  <a:pt x="696642" y="976746"/>
                </a:lnTo>
              </a:path>
            </a:pathLst>
          </a:cu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oval" w="med" len="med"/>
          </a:ln>
          <a:effectLst/>
          <a:extLst/>
        </p:spPr>
        <p:txBody>
          <a:bodyPr vert="horz" wrap="square" lIns="76718" tIns="38358" rIns="76718" bIns="3835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6719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8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-1" charset="-128"/>
              <a:cs typeface="+mn-cs"/>
            </a:endParaRPr>
          </a:p>
        </p:txBody>
      </p:sp>
      <p:sp>
        <p:nvSpPr>
          <p:cNvPr id="24" name="TextBox 14"/>
          <p:cNvSpPr txBox="1"/>
          <p:nvPr/>
        </p:nvSpPr>
        <p:spPr>
          <a:xfrm>
            <a:off x="3596896" y="2061255"/>
            <a:ext cx="1361996" cy="323686"/>
          </a:xfrm>
          <a:prstGeom prst="rect">
            <a:avLst/>
          </a:prstGeom>
          <a:noFill/>
        </p:spPr>
        <p:txBody>
          <a:bodyPr wrap="none" lIns="76718" tIns="38358" rIns="76718" bIns="38358" rtlCol="0">
            <a:spAutoFit/>
          </a:bodyPr>
          <a:lstStyle/>
          <a:p>
            <a:pPr marL="0" marR="0" lvl="0" indent="0" algn="l" defTabSz="4208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-1" charset="-128"/>
                <a:cs typeface="+mn-cs"/>
              </a:rPr>
              <a:t>Cryomodules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967297" y="1392934"/>
            <a:ext cx="574857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ILC has been proposed by the international HEP community and recommended by European strategy, US P5, etc. Its design has been conducted by the initiative of ICFA.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995440" y="4021159"/>
            <a:ext cx="641522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250GeV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1083203" y="4333573"/>
            <a:ext cx="505267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20km</a:t>
            </a:r>
            <a:endParaRPr kumimoji="1" lang="ja-JP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 rot="20702101">
            <a:off x="5622080" y="4181712"/>
            <a:ext cx="7601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20 km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楕円 28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582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KEK Geography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2358347" y="3995681"/>
            <a:ext cx="1231024" cy="4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Tsukuba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t="15512"/>
          <a:stretch/>
        </p:blipFill>
        <p:spPr>
          <a:xfrm>
            <a:off x="737807" y="1552755"/>
            <a:ext cx="3608408" cy="4684954"/>
          </a:xfrm>
          <a:prstGeom prst="rect">
            <a:avLst/>
          </a:prstGeom>
        </p:spPr>
      </p:pic>
      <p:pic>
        <p:nvPicPr>
          <p:cNvPr id="8" name="Picture 2" descr="KEKair2004-04M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70" y="1944519"/>
            <a:ext cx="2987987" cy="27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0803photo�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0185" y="1936795"/>
            <a:ext cx="3060340" cy="270953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テキスト ボックス 9"/>
          <p:cNvSpPr txBox="1"/>
          <p:nvPr/>
        </p:nvSpPr>
        <p:spPr>
          <a:xfrm>
            <a:off x="5093672" y="3503685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J-PARC: high intensity proton accelerator complex jointly operated by KEK and JAEA</a:t>
            </a:r>
            <a:endParaRPr kumimoji="1" lang="ja-JP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87374" y="1980523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KEK Tsukuba: </a:t>
            </a:r>
            <a:r>
              <a:rPr kumimoji="1" lang="en-US" altLang="ja-JP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SuperKEKB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 PF, ATF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2652295" y="4491961"/>
            <a:ext cx="846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Tokai</a:t>
            </a:r>
          </a:p>
        </p:txBody>
      </p:sp>
      <p:sp>
        <p:nvSpPr>
          <p:cNvPr id="13" name="Oval 21"/>
          <p:cNvSpPr>
            <a:spLocks noChangeArrowheads="1"/>
          </p:cNvSpPr>
          <p:nvPr/>
        </p:nvSpPr>
        <p:spPr bwMode="auto">
          <a:xfrm>
            <a:off x="3072982" y="5045227"/>
            <a:ext cx="215900" cy="215900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36" tIns="45668" rIns="91336" bIns="4566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4" name="Oval 22"/>
          <p:cNvSpPr>
            <a:spLocks noChangeArrowheads="1"/>
          </p:cNvSpPr>
          <p:nvPr/>
        </p:nvSpPr>
        <p:spPr bwMode="auto">
          <a:xfrm>
            <a:off x="3186079" y="4909461"/>
            <a:ext cx="215900" cy="215900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36" tIns="45668" rIns="91336" bIns="4566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3419355" y="4209690"/>
            <a:ext cx="1652977" cy="725649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 lIns="91336" tIns="45668" rIns="91336" bIns="456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3277718" y="4718649"/>
            <a:ext cx="5365950" cy="472277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 lIns="91336" tIns="45668" rIns="91336" bIns="456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890295" y="4949161"/>
            <a:ext cx="1231024" cy="4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Tsukuba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3312600" y="4319989"/>
            <a:ext cx="215900" cy="215900"/>
          </a:xfrm>
          <a:prstGeom prst="ellipse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 lIns="91336" tIns="45668" rIns="91336" bIns="4566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216989" y="3959525"/>
            <a:ext cx="251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Candidate site for I</a:t>
            </a:r>
            <a:r>
              <a:rPr kumimoji="1" lang="en-US" altLang="ja-JP" dirty="0" smtClean="0"/>
              <a:t>LC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84808" y="5089585"/>
            <a:ext cx="5546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KEK covers diverse field of accelerator based science making full use of the electron machines in Tsukuba and the proton machines </a:t>
            </a:r>
            <a:r>
              <a:rPr lang="en-US" altLang="ja-JP" dirty="0" smtClean="0"/>
              <a:t>in Tokai.</a:t>
            </a:r>
            <a:endParaRPr kumimoji="1" lang="ja-JP" altLang="en-US" dirty="0"/>
          </a:p>
        </p:txBody>
      </p:sp>
      <p:sp>
        <p:nvSpPr>
          <p:cNvPr id="27" name="楕円 26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10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ILC development at KEK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1"/>
          <p:cNvSpPr txBox="1">
            <a:spLocks/>
          </p:cNvSpPr>
          <p:nvPr/>
        </p:nvSpPr>
        <p:spPr>
          <a:xfrm>
            <a:off x="6553200" y="635639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DFE116D-C1C0-4DEA-83A0-C26F13406AA3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anose="020B0600070205080204" pitchFamily="50" charset="-128"/>
              </a:rPr>
              <a:pPr>
                <a:defRPr/>
              </a:pPr>
              <a:t>20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9" t="-51" r="8635" b="51"/>
          <a:stretch/>
        </p:blipFill>
        <p:spPr>
          <a:xfrm>
            <a:off x="1173453" y="1397478"/>
            <a:ext cx="6303247" cy="4616001"/>
          </a:xfrm>
          <a:prstGeom prst="rect">
            <a:avLst/>
          </a:prstGeom>
        </p:spPr>
      </p:pic>
      <p:grpSp>
        <p:nvGrpSpPr>
          <p:cNvPr id="8" name="グループ化 7"/>
          <p:cNvGrpSpPr/>
          <p:nvPr/>
        </p:nvGrpSpPr>
        <p:grpSpPr>
          <a:xfrm>
            <a:off x="1716656" y="1898579"/>
            <a:ext cx="1461312" cy="1810780"/>
            <a:chOff x="2483768" y="2492896"/>
            <a:chExt cx="1755803" cy="2276872"/>
          </a:xfrm>
        </p:grpSpPr>
        <p:pic>
          <p:nvPicPr>
            <p:cNvPr id="9" name="Picture 28" descr="atf01H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2492896"/>
              <a:ext cx="1755803" cy="2276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正方形/長方形 9"/>
            <p:cNvSpPr/>
            <p:nvPr/>
          </p:nvSpPr>
          <p:spPr>
            <a:xfrm>
              <a:off x="2483768" y="2492896"/>
              <a:ext cx="1755803" cy="227687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6128756" y="1276710"/>
            <a:ext cx="1686778" cy="2039056"/>
            <a:chOff x="7153260" y="0"/>
            <a:chExt cx="1979712" cy="2780929"/>
          </a:xfrm>
        </p:grpSpPr>
        <p:pic>
          <p:nvPicPr>
            <p:cNvPr id="12" name="Picture 9" descr="20071011DiM-00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3260" y="0"/>
              <a:ext cx="1979712" cy="2780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正方形/長方形 12"/>
            <p:cNvSpPr/>
            <p:nvPr/>
          </p:nvSpPr>
          <p:spPr>
            <a:xfrm>
              <a:off x="7153260" y="25097"/>
              <a:ext cx="1979712" cy="27558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4" name="図 13" descr="KEK#0-repair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76" t="14184" r="18333" b="19326"/>
          <a:stretch/>
        </p:blipFill>
        <p:spPr>
          <a:xfrm>
            <a:off x="6278080" y="4448479"/>
            <a:ext cx="1477067" cy="173309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8142257" y="3015795"/>
            <a:ext cx="38706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ATF: Technology to handle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size beam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STF: Technology to assemble 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      and operate superconducting 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      cavities</a:t>
            </a:r>
          </a:p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CFF: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Technologyto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manufacture 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cavities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81332" y="227103"/>
            <a:ext cx="10515600" cy="86845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 Test Facility for ILC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Round Diagonal Corner Rectangle 7"/>
          <p:cNvSpPr/>
          <p:nvPr/>
        </p:nvSpPr>
        <p:spPr>
          <a:xfrm>
            <a:off x="335337" y="1152272"/>
            <a:ext cx="8591904" cy="4808582"/>
          </a:xfrm>
          <a:prstGeom prst="round2DiagRect">
            <a:avLst>
              <a:gd name="adj1" fmla="val 9416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4388" tIns="42194" rIns="84388" bIns="42194" rtlCol="0" anchor="ctr"/>
          <a:lstStyle/>
          <a:p>
            <a:pPr marL="0" marR="0" lvl="0" indent="0" algn="ctr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sz="184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554817" y="1210281"/>
            <a:ext cx="3490976" cy="9444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Goal 1: Establish technology   </a:t>
            </a:r>
          </a:p>
          <a:p>
            <a:pPr marL="0" marR="0" lvl="0" indent="0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</a:t>
            </a: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          for small </a:t>
            </a: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beam </a:t>
            </a:r>
            <a:endParaRPr kumimoji="1" lang="en-US" altLang="ja-JP" sz="1846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  <a:p>
            <a:pPr marL="0" marR="0" lvl="0" indent="0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Goal </a:t>
            </a: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2: Stabilize beam </a:t>
            </a:r>
            <a:r>
              <a:rPr kumimoji="1" lang="en-US" altLang="ja-JP" sz="1846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position</a:t>
            </a:r>
            <a:endParaRPr kumimoji="1" lang="en-US" altLang="ja-JP" sz="18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3" y="2547824"/>
            <a:ext cx="7862503" cy="268636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852528" y="5217094"/>
            <a:ext cx="4387828" cy="369220"/>
          </a:xfrm>
          <a:prstGeom prst="rect">
            <a:avLst/>
          </a:prstGeom>
          <a:solidFill>
            <a:srgbClr val="FFFFFF"/>
          </a:solidFill>
        </p:spPr>
        <p:txBody>
          <a:bodyPr wrap="none" lIns="84340" tIns="42172" rIns="84340" bIns="42172" rtlCol="0">
            <a:spAutoFit/>
          </a:bodyPr>
          <a:lstStyle/>
          <a:p>
            <a:pPr marL="0" marR="0" lvl="0" indent="0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1.3 GeV S-band Electron LINAC (~70m)</a:t>
            </a:r>
            <a:endParaRPr kumimoji="1" lang="ja-JP" altLang="en-US" sz="1846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00278" y="3557148"/>
            <a:ext cx="2956346" cy="624995"/>
          </a:xfrm>
          <a:prstGeom prst="rect">
            <a:avLst/>
          </a:prstGeom>
          <a:noFill/>
        </p:spPr>
        <p:txBody>
          <a:bodyPr wrap="none" lIns="84340" tIns="42172" rIns="84340" bIns="42172" rtlCol="0">
            <a:spAutoFit/>
          </a:bodyPr>
          <a:lstStyle/>
          <a:p>
            <a:pPr marL="0" marR="0" lvl="0" indent="0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46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Damping Ring (~140m)</a:t>
            </a:r>
          </a:p>
          <a:p>
            <a:pPr marL="0" marR="0" lvl="0" indent="-87" algn="l" defTabSz="42186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62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Low emittance electron beam</a:t>
            </a: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65322" y="2819321"/>
            <a:ext cx="3102999" cy="417566"/>
          </a:xfrm>
          <a:prstGeom prst="rect">
            <a:avLst/>
          </a:prstGeom>
          <a:noFill/>
        </p:spPr>
        <p:txBody>
          <a:bodyPr wrap="square" lIns="84340" tIns="42172" rIns="84340" bIns="42172" rtlCol="0">
            <a:spAutoFit/>
          </a:bodyPr>
          <a:lstStyle/>
          <a:p>
            <a:pPr marL="0" marR="0" lvl="0" indent="0" algn="l" defTabSz="421862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Final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Focus Test </a:t>
            </a:r>
            <a:r>
              <a:rPr kumimoji="1" lang="en-US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Beamline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ＭＳ Ｐゴシック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23950" y="1661966"/>
            <a:ext cx="317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Achieved 40 nm beam size equivalent to 6 nm at ILC.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1190" y="1437750"/>
            <a:ext cx="3281213" cy="219238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3" t="18496" r="1170" b="9045"/>
          <a:stretch/>
        </p:blipFill>
        <p:spPr>
          <a:xfrm>
            <a:off x="8734912" y="3827370"/>
            <a:ext cx="3263323" cy="19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25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2188"/>
          </a:xfrm>
        </p:spPr>
        <p:txBody>
          <a:bodyPr>
            <a:noAutofit/>
          </a:bodyPr>
          <a:lstStyle/>
          <a:p>
            <a:r>
              <a:rPr kumimoji="1" lang="en-US" altLang="ja-JP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Superconducting Accelerator Test Facility</a:t>
            </a:r>
            <a:endParaRPr kumimoji="1"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Picture 4" descr="20071220Di-03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903" y="1293963"/>
            <a:ext cx="2931231" cy="4396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0080125Di-00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36" y="1337096"/>
            <a:ext cx="3200815" cy="439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20071011DiM-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346" y="1250831"/>
            <a:ext cx="3402244" cy="44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896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Stepwise realization of ILC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z="1800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/>
              <a:t>23</a:t>
            </a:fld>
            <a:endParaRPr lang="ja-JP" altLang="en-US" sz="180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2216437" y="2315774"/>
            <a:ext cx="7679195" cy="3049877"/>
            <a:chOff x="2026656" y="2574567"/>
            <a:chExt cx="7679195" cy="3049877"/>
          </a:xfrm>
        </p:grpSpPr>
        <p:sp>
          <p:nvSpPr>
            <p:cNvPr id="10" name="フリーフォーム 9"/>
            <p:cNvSpPr/>
            <p:nvPr/>
          </p:nvSpPr>
          <p:spPr>
            <a:xfrm>
              <a:off x="2026656" y="2574567"/>
              <a:ext cx="6143356" cy="517787"/>
            </a:xfrm>
            <a:custGeom>
              <a:avLst/>
              <a:gdLst>
                <a:gd name="connsiteX0" fmla="*/ 0 w 6143356"/>
                <a:gd name="connsiteY0" fmla="*/ 51779 h 517787"/>
                <a:gd name="connsiteX1" fmla="*/ 51779 w 6143356"/>
                <a:gd name="connsiteY1" fmla="*/ 0 h 517787"/>
                <a:gd name="connsiteX2" fmla="*/ 6091577 w 6143356"/>
                <a:gd name="connsiteY2" fmla="*/ 0 h 517787"/>
                <a:gd name="connsiteX3" fmla="*/ 6143356 w 6143356"/>
                <a:gd name="connsiteY3" fmla="*/ 51779 h 517787"/>
                <a:gd name="connsiteX4" fmla="*/ 6143356 w 6143356"/>
                <a:gd name="connsiteY4" fmla="*/ 466008 h 517787"/>
                <a:gd name="connsiteX5" fmla="*/ 6091577 w 6143356"/>
                <a:gd name="connsiteY5" fmla="*/ 517787 h 517787"/>
                <a:gd name="connsiteX6" fmla="*/ 51779 w 6143356"/>
                <a:gd name="connsiteY6" fmla="*/ 517787 h 517787"/>
                <a:gd name="connsiteX7" fmla="*/ 0 w 6143356"/>
                <a:gd name="connsiteY7" fmla="*/ 466008 h 517787"/>
                <a:gd name="connsiteX8" fmla="*/ 0 w 6143356"/>
                <a:gd name="connsiteY8" fmla="*/ 51779 h 5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3356" h="517787">
                  <a:moveTo>
                    <a:pt x="0" y="51779"/>
                  </a:moveTo>
                  <a:cubicBezTo>
                    <a:pt x="0" y="23182"/>
                    <a:pt x="23182" y="0"/>
                    <a:pt x="51779" y="0"/>
                  </a:cubicBezTo>
                  <a:lnTo>
                    <a:pt x="6091577" y="0"/>
                  </a:lnTo>
                  <a:cubicBezTo>
                    <a:pt x="6120174" y="0"/>
                    <a:pt x="6143356" y="23182"/>
                    <a:pt x="6143356" y="51779"/>
                  </a:cubicBezTo>
                  <a:lnTo>
                    <a:pt x="6143356" y="466008"/>
                  </a:lnTo>
                  <a:cubicBezTo>
                    <a:pt x="6143356" y="494605"/>
                    <a:pt x="6120174" y="517787"/>
                    <a:pt x="6091577" y="517787"/>
                  </a:cubicBezTo>
                  <a:lnTo>
                    <a:pt x="51779" y="517787"/>
                  </a:lnTo>
                  <a:cubicBezTo>
                    <a:pt x="23182" y="517787"/>
                    <a:pt x="0" y="494605"/>
                    <a:pt x="0" y="466008"/>
                  </a:cubicBezTo>
                  <a:lnTo>
                    <a:pt x="0" y="51779"/>
                  </a:lnTo>
                  <a:close/>
                </a:path>
              </a:pathLst>
            </a:custGeom>
            <a:solidFill>
              <a:srgbClr val="92D050"/>
            </a:solidFill>
            <a:ln w="127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365" tIns="91365" rIns="880533" bIns="91365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Stage 1  International Development Team (~1.5 years)</a:t>
              </a:r>
              <a:endParaRPr kumimoji="1" lang="ja-JP" altLang="en-US" kern="12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2541162" y="3418597"/>
              <a:ext cx="6143356" cy="517787"/>
            </a:xfrm>
            <a:custGeom>
              <a:avLst/>
              <a:gdLst>
                <a:gd name="connsiteX0" fmla="*/ 0 w 6143356"/>
                <a:gd name="connsiteY0" fmla="*/ 51779 h 517787"/>
                <a:gd name="connsiteX1" fmla="*/ 51779 w 6143356"/>
                <a:gd name="connsiteY1" fmla="*/ 0 h 517787"/>
                <a:gd name="connsiteX2" fmla="*/ 6091577 w 6143356"/>
                <a:gd name="connsiteY2" fmla="*/ 0 h 517787"/>
                <a:gd name="connsiteX3" fmla="*/ 6143356 w 6143356"/>
                <a:gd name="connsiteY3" fmla="*/ 51779 h 517787"/>
                <a:gd name="connsiteX4" fmla="*/ 6143356 w 6143356"/>
                <a:gd name="connsiteY4" fmla="*/ 466008 h 517787"/>
                <a:gd name="connsiteX5" fmla="*/ 6091577 w 6143356"/>
                <a:gd name="connsiteY5" fmla="*/ 517787 h 517787"/>
                <a:gd name="connsiteX6" fmla="*/ 51779 w 6143356"/>
                <a:gd name="connsiteY6" fmla="*/ 517787 h 517787"/>
                <a:gd name="connsiteX7" fmla="*/ 0 w 6143356"/>
                <a:gd name="connsiteY7" fmla="*/ 466008 h 517787"/>
                <a:gd name="connsiteX8" fmla="*/ 0 w 6143356"/>
                <a:gd name="connsiteY8" fmla="*/ 51779 h 5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3356" h="517787">
                  <a:moveTo>
                    <a:pt x="0" y="51779"/>
                  </a:moveTo>
                  <a:cubicBezTo>
                    <a:pt x="0" y="23182"/>
                    <a:pt x="23182" y="0"/>
                    <a:pt x="51779" y="0"/>
                  </a:cubicBezTo>
                  <a:lnTo>
                    <a:pt x="6091577" y="0"/>
                  </a:lnTo>
                  <a:cubicBezTo>
                    <a:pt x="6120174" y="0"/>
                    <a:pt x="6143356" y="23182"/>
                    <a:pt x="6143356" y="51779"/>
                  </a:cubicBezTo>
                  <a:lnTo>
                    <a:pt x="6143356" y="466008"/>
                  </a:lnTo>
                  <a:cubicBezTo>
                    <a:pt x="6143356" y="494605"/>
                    <a:pt x="6120174" y="517787"/>
                    <a:pt x="6091577" y="517787"/>
                  </a:cubicBezTo>
                  <a:lnTo>
                    <a:pt x="51779" y="517787"/>
                  </a:lnTo>
                  <a:cubicBezTo>
                    <a:pt x="23182" y="517787"/>
                    <a:pt x="0" y="494605"/>
                    <a:pt x="0" y="466008"/>
                  </a:cubicBezTo>
                  <a:lnTo>
                    <a:pt x="0" y="51779"/>
                  </a:lnTo>
                  <a:close/>
                </a:path>
              </a:pathLst>
            </a:custGeom>
            <a:ln w="127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365" tIns="91365" rIns="1070087" bIns="91365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kern="12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Stage 2  ILC Pre-Laboratory (4 years)</a:t>
              </a:r>
              <a:endParaRPr kumimoji="1" lang="ja-JP" altLang="en-US" kern="12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3047989" y="4262627"/>
              <a:ext cx="6143356" cy="517787"/>
            </a:xfrm>
            <a:custGeom>
              <a:avLst/>
              <a:gdLst>
                <a:gd name="connsiteX0" fmla="*/ 0 w 6143356"/>
                <a:gd name="connsiteY0" fmla="*/ 51779 h 517787"/>
                <a:gd name="connsiteX1" fmla="*/ 51779 w 6143356"/>
                <a:gd name="connsiteY1" fmla="*/ 0 h 517787"/>
                <a:gd name="connsiteX2" fmla="*/ 6091577 w 6143356"/>
                <a:gd name="connsiteY2" fmla="*/ 0 h 517787"/>
                <a:gd name="connsiteX3" fmla="*/ 6143356 w 6143356"/>
                <a:gd name="connsiteY3" fmla="*/ 51779 h 517787"/>
                <a:gd name="connsiteX4" fmla="*/ 6143356 w 6143356"/>
                <a:gd name="connsiteY4" fmla="*/ 466008 h 517787"/>
                <a:gd name="connsiteX5" fmla="*/ 6091577 w 6143356"/>
                <a:gd name="connsiteY5" fmla="*/ 517787 h 517787"/>
                <a:gd name="connsiteX6" fmla="*/ 51779 w 6143356"/>
                <a:gd name="connsiteY6" fmla="*/ 517787 h 517787"/>
                <a:gd name="connsiteX7" fmla="*/ 0 w 6143356"/>
                <a:gd name="connsiteY7" fmla="*/ 466008 h 517787"/>
                <a:gd name="connsiteX8" fmla="*/ 0 w 6143356"/>
                <a:gd name="connsiteY8" fmla="*/ 51779 h 5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3356" h="517787">
                  <a:moveTo>
                    <a:pt x="0" y="51779"/>
                  </a:moveTo>
                  <a:cubicBezTo>
                    <a:pt x="0" y="23182"/>
                    <a:pt x="23182" y="0"/>
                    <a:pt x="51779" y="0"/>
                  </a:cubicBezTo>
                  <a:lnTo>
                    <a:pt x="6091577" y="0"/>
                  </a:lnTo>
                  <a:cubicBezTo>
                    <a:pt x="6120174" y="0"/>
                    <a:pt x="6143356" y="23182"/>
                    <a:pt x="6143356" y="51779"/>
                  </a:cubicBezTo>
                  <a:lnTo>
                    <a:pt x="6143356" y="466008"/>
                  </a:lnTo>
                  <a:cubicBezTo>
                    <a:pt x="6143356" y="494605"/>
                    <a:pt x="6120174" y="517787"/>
                    <a:pt x="6091577" y="517787"/>
                  </a:cubicBezTo>
                  <a:lnTo>
                    <a:pt x="51779" y="517787"/>
                  </a:lnTo>
                  <a:cubicBezTo>
                    <a:pt x="23182" y="517787"/>
                    <a:pt x="0" y="494605"/>
                    <a:pt x="0" y="466008"/>
                  </a:cubicBezTo>
                  <a:lnTo>
                    <a:pt x="0" y="51779"/>
                  </a:lnTo>
                  <a:close/>
                </a:path>
              </a:pathLst>
            </a:custGeom>
            <a:ln w="127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365" tIns="91365" rIns="1062408" bIns="91365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kern="12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Stage 3  ILC Laboratory (10 years for construction)</a:t>
              </a:r>
              <a:endParaRPr kumimoji="1" lang="ja-JP" altLang="en-US" kern="12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3562495" y="5106657"/>
              <a:ext cx="6143356" cy="517787"/>
            </a:xfrm>
            <a:custGeom>
              <a:avLst/>
              <a:gdLst>
                <a:gd name="connsiteX0" fmla="*/ 0 w 6143356"/>
                <a:gd name="connsiteY0" fmla="*/ 51779 h 517787"/>
                <a:gd name="connsiteX1" fmla="*/ 51779 w 6143356"/>
                <a:gd name="connsiteY1" fmla="*/ 0 h 517787"/>
                <a:gd name="connsiteX2" fmla="*/ 6091577 w 6143356"/>
                <a:gd name="connsiteY2" fmla="*/ 0 h 517787"/>
                <a:gd name="connsiteX3" fmla="*/ 6143356 w 6143356"/>
                <a:gd name="connsiteY3" fmla="*/ 51779 h 517787"/>
                <a:gd name="connsiteX4" fmla="*/ 6143356 w 6143356"/>
                <a:gd name="connsiteY4" fmla="*/ 466008 h 517787"/>
                <a:gd name="connsiteX5" fmla="*/ 6091577 w 6143356"/>
                <a:gd name="connsiteY5" fmla="*/ 517787 h 517787"/>
                <a:gd name="connsiteX6" fmla="*/ 51779 w 6143356"/>
                <a:gd name="connsiteY6" fmla="*/ 517787 h 517787"/>
                <a:gd name="connsiteX7" fmla="*/ 0 w 6143356"/>
                <a:gd name="connsiteY7" fmla="*/ 466008 h 517787"/>
                <a:gd name="connsiteX8" fmla="*/ 0 w 6143356"/>
                <a:gd name="connsiteY8" fmla="*/ 51779 h 51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43356" h="517787">
                  <a:moveTo>
                    <a:pt x="0" y="51779"/>
                  </a:moveTo>
                  <a:cubicBezTo>
                    <a:pt x="0" y="23182"/>
                    <a:pt x="23182" y="0"/>
                    <a:pt x="51779" y="0"/>
                  </a:cubicBezTo>
                  <a:lnTo>
                    <a:pt x="6091577" y="0"/>
                  </a:lnTo>
                  <a:cubicBezTo>
                    <a:pt x="6120174" y="0"/>
                    <a:pt x="6143356" y="23182"/>
                    <a:pt x="6143356" y="51779"/>
                  </a:cubicBezTo>
                  <a:lnTo>
                    <a:pt x="6143356" y="466008"/>
                  </a:lnTo>
                  <a:cubicBezTo>
                    <a:pt x="6143356" y="494605"/>
                    <a:pt x="6120174" y="517787"/>
                    <a:pt x="6091577" y="517787"/>
                  </a:cubicBezTo>
                  <a:lnTo>
                    <a:pt x="51779" y="517787"/>
                  </a:lnTo>
                  <a:cubicBezTo>
                    <a:pt x="23182" y="517787"/>
                    <a:pt x="0" y="494605"/>
                    <a:pt x="0" y="466008"/>
                  </a:cubicBezTo>
                  <a:lnTo>
                    <a:pt x="0" y="51779"/>
                  </a:lnTo>
                  <a:close/>
                </a:path>
              </a:pathLst>
            </a:custGeom>
            <a:ln w="12700">
              <a:solidFill>
                <a:schemeClr val="tx2"/>
              </a:solidFill>
            </a:ln>
          </p:spPr>
          <p:style>
            <a:lnRef idx="0">
              <a:scrgbClr r="0" g="0" b="0"/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365" tIns="91365" rIns="1070087" bIns="91365" numCol="1" spcCol="1270" anchor="ctr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kern="12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Stage 4  Experiment at ILC!</a:t>
              </a:r>
              <a:endParaRPr kumimoji="1" lang="ja-JP" altLang="en-US" kern="12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7705796" y="3023367"/>
              <a:ext cx="464216" cy="464216"/>
            </a:xfrm>
            <a:custGeom>
              <a:avLst/>
              <a:gdLst>
                <a:gd name="connsiteX0" fmla="*/ 0 w 464216"/>
                <a:gd name="connsiteY0" fmla="*/ 255319 h 464216"/>
                <a:gd name="connsiteX1" fmla="*/ 104449 w 464216"/>
                <a:gd name="connsiteY1" fmla="*/ 255319 h 464216"/>
                <a:gd name="connsiteX2" fmla="*/ 104449 w 464216"/>
                <a:gd name="connsiteY2" fmla="*/ 0 h 464216"/>
                <a:gd name="connsiteX3" fmla="*/ 359767 w 464216"/>
                <a:gd name="connsiteY3" fmla="*/ 0 h 464216"/>
                <a:gd name="connsiteX4" fmla="*/ 359767 w 464216"/>
                <a:gd name="connsiteY4" fmla="*/ 255319 h 464216"/>
                <a:gd name="connsiteX5" fmla="*/ 464216 w 464216"/>
                <a:gd name="connsiteY5" fmla="*/ 255319 h 464216"/>
                <a:gd name="connsiteX6" fmla="*/ 232108 w 464216"/>
                <a:gd name="connsiteY6" fmla="*/ 464216 h 464216"/>
                <a:gd name="connsiteX7" fmla="*/ 0 w 464216"/>
                <a:gd name="connsiteY7" fmla="*/ 255319 h 46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216" h="464216">
                  <a:moveTo>
                    <a:pt x="0" y="255319"/>
                  </a:moveTo>
                  <a:lnTo>
                    <a:pt x="104449" y="255319"/>
                  </a:lnTo>
                  <a:lnTo>
                    <a:pt x="104449" y="0"/>
                  </a:lnTo>
                  <a:lnTo>
                    <a:pt x="359767" y="0"/>
                  </a:lnTo>
                  <a:lnTo>
                    <a:pt x="359767" y="255319"/>
                  </a:lnTo>
                  <a:lnTo>
                    <a:pt x="464216" y="255319"/>
                  </a:lnTo>
                  <a:lnTo>
                    <a:pt x="232108" y="464216"/>
                  </a:lnTo>
                  <a:lnTo>
                    <a:pt x="0" y="255319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119" tIns="26670" rIns="131119" bIns="14156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kern="1200">
                <a:latin typeface="Calibri" panose="020F0502020204030204" pitchFamily="34" charset="0"/>
              </a:endParaRPr>
            </a:p>
          </p:txBody>
        </p:sp>
        <p:sp>
          <p:nvSpPr>
            <p:cNvPr id="15" name="フリーフォーム 14"/>
            <p:cNvSpPr/>
            <p:nvPr/>
          </p:nvSpPr>
          <p:spPr>
            <a:xfrm>
              <a:off x="8220302" y="3867397"/>
              <a:ext cx="464216" cy="464216"/>
            </a:xfrm>
            <a:custGeom>
              <a:avLst/>
              <a:gdLst>
                <a:gd name="connsiteX0" fmla="*/ 0 w 464216"/>
                <a:gd name="connsiteY0" fmla="*/ 255319 h 464216"/>
                <a:gd name="connsiteX1" fmla="*/ 104449 w 464216"/>
                <a:gd name="connsiteY1" fmla="*/ 255319 h 464216"/>
                <a:gd name="connsiteX2" fmla="*/ 104449 w 464216"/>
                <a:gd name="connsiteY2" fmla="*/ 0 h 464216"/>
                <a:gd name="connsiteX3" fmla="*/ 359767 w 464216"/>
                <a:gd name="connsiteY3" fmla="*/ 0 h 464216"/>
                <a:gd name="connsiteX4" fmla="*/ 359767 w 464216"/>
                <a:gd name="connsiteY4" fmla="*/ 255319 h 464216"/>
                <a:gd name="connsiteX5" fmla="*/ 464216 w 464216"/>
                <a:gd name="connsiteY5" fmla="*/ 255319 h 464216"/>
                <a:gd name="connsiteX6" fmla="*/ 232108 w 464216"/>
                <a:gd name="connsiteY6" fmla="*/ 464216 h 464216"/>
                <a:gd name="connsiteX7" fmla="*/ 0 w 464216"/>
                <a:gd name="connsiteY7" fmla="*/ 255319 h 46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216" h="464216">
                  <a:moveTo>
                    <a:pt x="0" y="255319"/>
                  </a:moveTo>
                  <a:lnTo>
                    <a:pt x="104449" y="255319"/>
                  </a:lnTo>
                  <a:lnTo>
                    <a:pt x="104449" y="0"/>
                  </a:lnTo>
                  <a:lnTo>
                    <a:pt x="359767" y="0"/>
                  </a:lnTo>
                  <a:lnTo>
                    <a:pt x="359767" y="255319"/>
                  </a:lnTo>
                  <a:lnTo>
                    <a:pt x="464216" y="255319"/>
                  </a:lnTo>
                  <a:lnTo>
                    <a:pt x="232108" y="464216"/>
                  </a:lnTo>
                  <a:lnTo>
                    <a:pt x="0" y="255319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119" tIns="26670" rIns="131119" bIns="14156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kern="1200">
                <a:latin typeface="Calibri" panose="020F0502020204030204" pitchFamily="34" charset="0"/>
              </a:endParaRPr>
            </a:p>
          </p:txBody>
        </p:sp>
        <p:sp>
          <p:nvSpPr>
            <p:cNvPr id="16" name="フリーフォーム 15"/>
            <p:cNvSpPr/>
            <p:nvPr/>
          </p:nvSpPr>
          <p:spPr>
            <a:xfrm>
              <a:off x="8727129" y="4711427"/>
              <a:ext cx="464216" cy="464216"/>
            </a:xfrm>
            <a:custGeom>
              <a:avLst/>
              <a:gdLst>
                <a:gd name="connsiteX0" fmla="*/ 0 w 464216"/>
                <a:gd name="connsiteY0" fmla="*/ 255319 h 464216"/>
                <a:gd name="connsiteX1" fmla="*/ 104449 w 464216"/>
                <a:gd name="connsiteY1" fmla="*/ 255319 h 464216"/>
                <a:gd name="connsiteX2" fmla="*/ 104449 w 464216"/>
                <a:gd name="connsiteY2" fmla="*/ 0 h 464216"/>
                <a:gd name="connsiteX3" fmla="*/ 359767 w 464216"/>
                <a:gd name="connsiteY3" fmla="*/ 0 h 464216"/>
                <a:gd name="connsiteX4" fmla="*/ 359767 w 464216"/>
                <a:gd name="connsiteY4" fmla="*/ 255319 h 464216"/>
                <a:gd name="connsiteX5" fmla="*/ 464216 w 464216"/>
                <a:gd name="connsiteY5" fmla="*/ 255319 h 464216"/>
                <a:gd name="connsiteX6" fmla="*/ 232108 w 464216"/>
                <a:gd name="connsiteY6" fmla="*/ 464216 h 464216"/>
                <a:gd name="connsiteX7" fmla="*/ 0 w 464216"/>
                <a:gd name="connsiteY7" fmla="*/ 255319 h 46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4216" h="464216">
                  <a:moveTo>
                    <a:pt x="0" y="255319"/>
                  </a:moveTo>
                  <a:lnTo>
                    <a:pt x="104449" y="255319"/>
                  </a:lnTo>
                  <a:lnTo>
                    <a:pt x="104449" y="0"/>
                  </a:lnTo>
                  <a:lnTo>
                    <a:pt x="359767" y="0"/>
                  </a:lnTo>
                  <a:lnTo>
                    <a:pt x="359767" y="255319"/>
                  </a:lnTo>
                  <a:lnTo>
                    <a:pt x="464216" y="255319"/>
                  </a:lnTo>
                  <a:lnTo>
                    <a:pt x="232108" y="464216"/>
                  </a:lnTo>
                  <a:lnTo>
                    <a:pt x="0" y="255319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1119" tIns="26670" rIns="131119" bIns="141563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1" lang="ja-JP" altLang="en-US" kern="1200">
                <a:latin typeface="Calibri" panose="020F0502020204030204" pitchFamily="34" charset="0"/>
              </a:endParaRPr>
            </a:p>
          </p:txBody>
        </p:sp>
      </p:grp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3F753E-A659-4EC8-82AE-FEDB11F885C6}"/>
              </a:ext>
            </a:extLst>
          </p:cNvPr>
          <p:cNvSpPr txBox="1"/>
          <p:nvPr/>
        </p:nvSpPr>
        <p:spPr>
          <a:xfrm>
            <a:off x="3317126" y="2874276"/>
            <a:ext cx="586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Calibri" panose="020F0502020204030204" pitchFamily="34" charset="0"/>
              </a:rPr>
              <a:t>ILC Pre-Lab. is established by MOU’s </a:t>
            </a:r>
            <a:r>
              <a:rPr lang="en-US" altLang="ja-JP" dirty="0">
                <a:solidFill>
                  <a:schemeClr val="tx2"/>
                </a:solidFill>
                <a:latin typeface="Calibri" panose="020F0502020204030204" pitchFamily="34" charset="0"/>
              </a:rPr>
              <a:t>a</a:t>
            </a:r>
            <a:r>
              <a:rPr lang="en-US" altLang="ja-JP" dirty="0" smtClean="0">
                <a:solidFill>
                  <a:schemeClr val="tx2"/>
                </a:solidFill>
                <a:latin typeface="Calibri" panose="020F0502020204030204" pitchFamily="34" charset="0"/>
              </a:rPr>
              <a:t>mong the laboratories.</a:t>
            </a:r>
            <a:endParaRPr kumimoji="1" lang="ja-JP" alt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2A375D-67D9-4255-84BA-E78A272164C4}"/>
              </a:ext>
            </a:extLst>
          </p:cNvPr>
          <p:cNvSpPr txBox="1"/>
          <p:nvPr/>
        </p:nvSpPr>
        <p:spPr>
          <a:xfrm>
            <a:off x="4279925" y="2011679"/>
            <a:ext cx="466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tx2"/>
                </a:solidFill>
                <a:latin typeface="Calibri" panose="020F0502020204030204" pitchFamily="34" charset="0"/>
              </a:rPr>
              <a:t>IDT is formed under ICFA. KEK serves as its host.</a:t>
            </a:r>
            <a:endParaRPr kumimoji="1" lang="ja-JP" alt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C9D6AF-5BE3-4A43-8D3A-7365715C0B69}"/>
              </a:ext>
            </a:extLst>
          </p:cNvPr>
          <p:cNvSpPr txBox="1"/>
          <p:nvPr/>
        </p:nvSpPr>
        <p:spPr>
          <a:xfrm>
            <a:off x="4725050" y="3703867"/>
            <a:ext cx="498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tx2"/>
                </a:solidFill>
                <a:latin typeface="Calibri" panose="020F0502020204030204" pitchFamily="34" charset="0"/>
              </a:rPr>
              <a:t>ILC Lab. </a:t>
            </a:r>
            <a:r>
              <a:rPr lang="en-US" altLang="ja-JP" dirty="0">
                <a:solidFill>
                  <a:schemeClr val="tx2"/>
                </a:solidFill>
                <a:latin typeface="Calibri" panose="020F0502020204030204" pitchFamily="34" charset="0"/>
              </a:rPr>
              <a:t>i</a:t>
            </a:r>
            <a:r>
              <a:rPr lang="en-US" altLang="ja-JP" dirty="0" smtClean="0">
                <a:solidFill>
                  <a:schemeClr val="tx2"/>
                </a:solidFill>
                <a:latin typeface="Calibri" panose="020F0502020204030204" pitchFamily="34" charset="0"/>
              </a:rPr>
              <a:t>s established by governmental agreement.</a:t>
            </a:r>
            <a:endParaRPr kumimoji="1" lang="ja-JP" altLang="en-US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97774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071664" y="80629"/>
            <a:ext cx="6814158" cy="4572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HGS創英角ｺﾞｼｯｸUB" pitchFamily="50" charset="-128"/>
                <a:cs typeface="+mn-cs"/>
              </a:rPr>
              <a:t> Symphonic use of photon, neutron, and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HGS創英角ｺﾞｼｯｸUB" pitchFamily="50" charset="-128"/>
                <a:cs typeface="+mn-cs"/>
              </a:rPr>
              <a:t>muon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HGS創英角ｺﾞｼｯｸUB" pitchFamily="50" charset="-128"/>
              <a:cs typeface="+mn-cs"/>
            </a:endParaRPr>
          </a:p>
        </p:txBody>
      </p:sp>
      <p:pic>
        <p:nvPicPr>
          <p:cNvPr id="24" name="図 23" descr="pf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0898" y="1703341"/>
            <a:ext cx="2928880" cy="1894537"/>
          </a:xfrm>
          <a:prstGeom prst="rect">
            <a:avLst/>
          </a:prstGeom>
        </p:spPr>
      </p:pic>
      <p:sp>
        <p:nvSpPr>
          <p:cNvPr id="25" name="正方形/長方形 24"/>
          <p:cNvSpPr/>
          <p:nvPr/>
        </p:nvSpPr>
        <p:spPr>
          <a:xfrm>
            <a:off x="1504405" y="2008679"/>
            <a:ext cx="20223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Tsukuba Campus </a:t>
            </a:r>
            <a:endParaRPr kumimoji="1" lang="ja-JP" altLang="en-US" sz="2000" b="1" i="0" u="none" strike="noStrike" kern="1200" cap="none" spc="0" normalizeH="0" baseline="0" noProof="0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1428314" y="2372520"/>
            <a:ext cx="202258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Photon 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slow positron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 at PF and </a:t>
            </a:r>
            <a:r>
              <a:rPr kumimoji="1" lang="en-US" altLang="ja-JP" sz="20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PF-AR</a:t>
            </a:r>
            <a:endParaRPr kumimoji="1" lang="ja-JP" altLang="en-US" sz="20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pic>
        <p:nvPicPr>
          <p:cNvPr id="27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7653" y="1713035"/>
            <a:ext cx="2404962" cy="188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正方形/長方形 27"/>
          <p:cNvSpPr/>
          <p:nvPr/>
        </p:nvSpPr>
        <p:spPr>
          <a:xfrm>
            <a:off x="8860211" y="1999542"/>
            <a:ext cx="170142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Tokai Campus </a:t>
            </a:r>
            <a:endParaRPr kumimoji="1" lang="ja-JP" altLang="en-US" sz="2000" b="1" i="0" u="none" strike="noStrike" kern="1200" cap="none" spc="0" normalizeH="0" baseline="0" noProof="0" dirty="0">
              <a:ln w="24500" cmpd="dbl">
                <a:solidFill>
                  <a:srgbClr val="C0504D">
                    <a:shade val="85000"/>
                    <a:satMod val="155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C0504D">
                      <a:tint val="10000"/>
                      <a:satMod val="155000"/>
                    </a:srgbClr>
                  </a:gs>
                  <a:gs pos="60000">
                    <a:srgbClr val="C0504D">
                      <a:tint val="30000"/>
                      <a:satMod val="155000"/>
                    </a:srgbClr>
                  </a:gs>
                  <a:gs pos="100000">
                    <a:srgbClr val="C0504D">
                      <a:tint val="73000"/>
                      <a:satMod val="155000"/>
                    </a:srgb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8321816" y="2372520"/>
            <a:ext cx="2971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Neutron &amp; </a:t>
            </a:r>
            <a:r>
              <a:rPr kumimoji="1" lang="en-US" altLang="ja-JP" sz="1800" b="1" i="0" u="none" strike="noStrike" kern="120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muon</a:t>
            </a:r>
            <a:endParaRPr kumimoji="1" lang="en-US" altLang="ja-JP" sz="1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/>
                <a:ea typeface="游ゴシック" panose="020B0400000000000000" pitchFamily="50" charset="-128"/>
                <a:cs typeface="Times New Roman"/>
              </a:rPr>
              <a:t>at J-PARC</a:t>
            </a:r>
            <a:endParaRPr kumimoji="1" lang="ja-JP" altLang="en-US" sz="1800" b="1" i="0" u="none" strike="noStrike" kern="120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uLnTx/>
              <a:uFillTx/>
              <a:latin typeface="Times New Roman"/>
              <a:ea typeface="游ゴシック" panose="020B0400000000000000" pitchFamily="50" charset="-128"/>
              <a:cs typeface="Times New Roman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027035" y="244124"/>
            <a:ext cx="665078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KEK</a:t>
            </a:r>
            <a:r>
              <a:rPr kumimoji="1" lang="ja-JP" altLang="en-US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・</a:t>
            </a:r>
            <a:r>
              <a:rPr kumimoji="1" lang="en-US" altLang="ja-JP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Institute of Materials Structure 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Structural Biology Research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Condensed Matter research Center</a:t>
            </a:r>
          </a:p>
        </p:txBody>
      </p:sp>
      <p:sp>
        <p:nvSpPr>
          <p:cNvPr id="32" name="円/楕円 31"/>
          <p:cNvSpPr/>
          <p:nvPr/>
        </p:nvSpPr>
        <p:spPr>
          <a:xfrm>
            <a:off x="1747124" y="515031"/>
            <a:ext cx="1012498" cy="954107"/>
          </a:xfrm>
          <a:prstGeom prst="ellipse">
            <a:avLst/>
          </a:prstGeom>
          <a:solidFill>
            <a:srgbClr val="0000FF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Photon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円/楕円 32"/>
          <p:cNvSpPr/>
          <p:nvPr/>
        </p:nvSpPr>
        <p:spPr>
          <a:xfrm>
            <a:off x="2438400" y="533588"/>
            <a:ext cx="1012498" cy="954107"/>
          </a:xfrm>
          <a:prstGeom prst="ellipse">
            <a:avLst/>
          </a:prstGeom>
          <a:solidFill>
            <a:srgbClr val="008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Neutron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円/楕円 33"/>
          <p:cNvSpPr/>
          <p:nvPr/>
        </p:nvSpPr>
        <p:spPr>
          <a:xfrm>
            <a:off x="1747124" y="1093353"/>
            <a:ext cx="1012498" cy="95410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Muon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円/楕円 35"/>
          <p:cNvSpPr/>
          <p:nvPr/>
        </p:nvSpPr>
        <p:spPr>
          <a:xfrm>
            <a:off x="2346894" y="1093353"/>
            <a:ext cx="1012498" cy="954107"/>
          </a:xfrm>
          <a:prstGeom prst="ellipse">
            <a:avLst/>
          </a:prstGeom>
          <a:solidFill>
            <a:srgbClr val="FFFF00">
              <a:alpha val="53000"/>
            </a:srgbClr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Positron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7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27106" y="1999543"/>
            <a:ext cx="1505344" cy="1258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円/楕円 37"/>
          <p:cNvSpPr/>
          <p:nvPr/>
        </p:nvSpPr>
        <p:spPr>
          <a:xfrm>
            <a:off x="2600331" y="3907085"/>
            <a:ext cx="7103538" cy="2788664"/>
          </a:xfrm>
          <a:prstGeom prst="ellipse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2" name="図 41" descr="BL08_イメージ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83" y="5669370"/>
            <a:ext cx="1492923" cy="109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 descr="C:\Users\adachi\main\KEK\物構研ロゴ\logo_h_RG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750" y="692214"/>
            <a:ext cx="1003699" cy="10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140" y="5698004"/>
            <a:ext cx="1478738" cy="1104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22" descr="image00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95"/>
          <a:stretch>
            <a:fillRect/>
          </a:stretch>
        </p:blipFill>
        <p:spPr bwMode="auto">
          <a:xfrm>
            <a:off x="3167471" y="3879089"/>
            <a:ext cx="1245385" cy="103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5340" y="3647290"/>
            <a:ext cx="2252372" cy="1250413"/>
          </a:xfrm>
          <a:prstGeom prst="rect">
            <a:avLst/>
          </a:prstGeom>
        </p:spPr>
      </p:pic>
      <p:pic>
        <p:nvPicPr>
          <p:cNvPr id="50" name="Picture 4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58" y="5761526"/>
            <a:ext cx="1398131" cy="109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210" y="4897702"/>
            <a:ext cx="1548121" cy="573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906" y="4508500"/>
            <a:ext cx="1033976" cy="169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図 55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679" y="5034895"/>
            <a:ext cx="1071296" cy="149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7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617" y="3714620"/>
            <a:ext cx="1231849" cy="11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テキスト ボックス 57"/>
          <p:cNvSpPr txBox="1"/>
          <p:nvPr/>
        </p:nvSpPr>
        <p:spPr>
          <a:xfrm>
            <a:off x="7966146" y="5122482"/>
            <a:ext cx="136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Synchrotron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750620" y="5645173"/>
            <a:ext cx="98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Neutron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4372331" y="5106067"/>
            <a:ext cx="75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Muon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945969" y="4401393"/>
            <a:ext cx="1505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Slow positron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7937065" y="5438537"/>
            <a:ext cx="1434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Crystal structure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Electronic structure</a:t>
            </a: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464786" y="5892075"/>
            <a:ext cx="140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Magnetic structure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Excitations 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498345" y="5371398"/>
            <a:ext cx="1715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Local magnetic moment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53862" y="3676887"/>
            <a:ext cx="878589" cy="460396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75799" y="4160801"/>
            <a:ext cx="1323302" cy="347699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6075800" y="4664652"/>
            <a:ext cx="128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Surface structure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5223542" y="5034894"/>
            <a:ext cx="28007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Comprehensive understanding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of materials structure </a:t>
            </a:r>
            <a:endParaRPr kumimoji="1" lang="ja-JP" altLang="en-US" sz="1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角丸四角形 68"/>
          <p:cNvSpPr/>
          <p:nvPr/>
        </p:nvSpPr>
        <p:spPr>
          <a:xfrm>
            <a:off x="5252624" y="5006596"/>
            <a:ext cx="2713523" cy="613075"/>
          </a:xfrm>
          <a:prstGeom prst="roundRect">
            <a:avLst/>
          </a:prstGeom>
          <a:noFill/>
          <a:ln w="762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09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application of superconducting accelerator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947" y="4207245"/>
            <a:ext cx="2035833" cy="11427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270" y="3988848"/>
            <a:ext cx="4837458" cy="228351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8" y="1389873"/>
            <a:ext cx="5287634" cy="2188870"/>
          </a:xfrm>
          <a:prstGeom prst="rect">
            <a:avLst/>
          </a:prstGeom>
        </p:spPr>
      </p:pic>
      <p:pic>
        <p:nvPicPr>
          <p:cNvPr id="11" name="Picture 3" descr="D:\ERL\発表\2015_05_05 IPAC15（坂中）\図\cERL-BirdView_1600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6" r="1017" b="11718"/>
          <a:stretch/>
        </p:blipFill>
        <p:spPr bwMode="auto">
          <a:xfrm>
            <a:off x="6340414" y="1521728"/>
            <a:ext cx="3674853" cy="22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10248176" y="1647644"/>
            <a:ext cx="123897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1" lang="en-US" altLang="ja-JP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ERL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62181" y="3036497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20MeV x 10mA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図 5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9025" y="2166630"/>
            <a:ext cx="2272427" cy="150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78" descr="ERL_20080527Di-006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5370" y="2477103"/>
            <a:ext cx="878578" cy="58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D49ED65-1AD3-41F9-A826-FB020A4C6E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277" y="4201063"/>
            <a:ext cx="2732526" cy="2049971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7237562" y="4011282"/>
            <a:ext cx="1828800" cy="5262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kumimoji="1"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 production</a:t>
            </a:r>
          </a:p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</a:t>
            </a:r>
            <a:r>
              <a:rPr lang="en-US" altLang="ja-JP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99m</a:t>
            </a:r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07675" y="1325591"/>
            <a:ext cx="2823713" cy="563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generation lithography with EUV-FEL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44414" y="3841628"/>
            <a:ext cx="2823713" cy="5635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Bio-ethanol production from wood</a:t>
            </a:r>
            <a:endParaRPr kumimoji="1" lang="ja-JP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9549442" y="5426015"/>
            <a:ext cx="2642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 purity </a:t>
            </a:r>
            <a:r>
              <a:rPr kumimoji="1" lang="en-US" altLang="ja-JP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 was extracted in the initial test.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右矢印 21"/>
          <p:cNvSpPr/>
          <p:nvPr/>
        </p:nvSpPr>
        <p:spPr>
          <a:xfrm rot="10800000">
            <a:off x="5296617" y="1863306"/>
            <a:ext cx="1518250" cy="405441"/>
          </a:xfrm>
          <a:prstGeom prst="rightArrow">
            <a:avLst>
              <a:gd name="adj1" fmla="val 50000"/>
              <a:gd name="adj2" fmla="val 103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右矢印 22"/>
          <p:cNvSpPr/>
          <p:nvPr/>
        </p:nvSpPr>
        <p:spPr>
          <a:xfrm rot="9014653">
            <a:off x="5112588" y="3732363"/>
            <a:ext cx="1518250" cy="405441"/>
          </a:xfrm>
          <a:prstGeom prst="rightArrow">
            <a:avLst>
              <a:gd name="adj1" fmla="val 50000"/>
              <a:gd name="adj2" fmla="val 103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右矢印 23"/>
          <p:cNvSpPr/>
          <p:nvPr/>
        </p:nvSpPr>
        <p:spPr>
          <a:xfrm rot="4455236">
            <a:off x="8766541" y="3598387"/>
            <a:ext cx="743372" cy="411865"/>
          </a:xfrm>
          <a:prstGeom prst="rightArrow">
            <a:avLst>
              <a:gd name="adj1" fmla="val 50000"/>
              <a:gd name="adj2" fmla="val 10319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19178" y="5762445"/>
            <a:ext cx="3536830" cy="3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91705" y="5850313"/>
            <a:ext cx="258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Collaboration with AIST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楕円 26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348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35015" y="158091"/>
            <a:ext cx="10515600" cy="1325563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Summary and Conclusions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40921" y="1229265"/>
            <a:ext cx="10130286" cy="479197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physics program at KEK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Long baseline neutrino program at J-PARC/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SuperKamiokande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Flavor physics at J-PARC: </a:t>
            </a:r>
            <a:r>
              <a:rPr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ja-JP" i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ja-JP" dirty="0" smtClean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High precision measurements of </a:t>
            </a:r>
            <a:r>
              <a:rPr kumimoji="1"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1" lang="en-US" altLang="ja-JP" i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 smtClean="0">
                <a:latin typeface="Symbol" panose="05050102010706020507" pitchFamily="18" charset="2"/>
                <a:cs typeface="Arial" panose="020B0604020202020204" pitchFamily="34" charset="0"/>
              </a:rPr>
              <a:t>t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decays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ith 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and Belle II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&gt;100 Japanese physicists are involved in ATLAS. KEK takes a role of supporting them.</a:t>
            </a:r>
          </a:p>
          <a:p>
            <a:pPr lvl="1"/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KEK is also working on next step in particle physics. 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Upgrade of J-PARC MR for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HyperKamiokande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Contribution to HL-LHC and the ATLAS upgrade</a:t>
            </a: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We have a strong hope to play a leading role in realizing ILC! </a:t>
            </a: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楕円 4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75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033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the COVID-19 pandemic on KEK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30" y="1637083"/>
            <a:ext cx="7015821" cy="2243751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623094" y="43132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3796" y="1217593"/>
            <a:ext cx="6413615" cy="2821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ja-JP" altLang="ja-JP" sz="20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Daily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trend</a:t>
            </a:r>
            <a:r>
              <a:rPr kumimoji="0" lang="ja-JP" altLang="ja-JP" sz="20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 in the number of infected people in Japan</a:t>
            </a:r>
            <a:r>
              <a:rPr kumimoji="0" lang="ja-JP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88393" y="1915064"/>
            <a:ext cx="3403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Total number of infected people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= 426k</a:t>
            </a:r>
          </a:p>
          <a:p>
            <a:endParaRPr kumimoji="1"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Total number of deaths = 7600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44439" y="3854100"/>
            <a:ext cx="10570233" cy="212879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en-US" altLang="ja-JP" sz="2000" dirty="0" smtClean="0">
                <a:solidFill>
                  <a:srgbClr val="2021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KEK staff members were infected. No infected people have appeared in KEK users.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ja-JP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 requested 70% of the staff members to work remotely for 1.5 months in April/May in 2020. Otherwise, most of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people have worked as usual.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p"/>
              <a:tabLst/>
            </a:pPr>
            <a:r>
              <a:rPr kumimoji="0" lang="en-US" altLang="ja-JP" sz="2000" baseline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SuperKEKB</a:t>
            </a:r>
            <a:r>
              <a:rPr kumimoji="0"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and J-PARC accelerators have been operated normally. The number of domestic/international users decreased terribly.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kumimoji="0" lang="ja-JP" altLang="ja-JP" sz="2000" dirty="0">
                <a:solidFill>
                  <a:srgbClr val="202124"/>
                </a:solidFill>
                <a:latin typeface="Arial" panose="020B0604020202020204" pitchFamily="34" charset="0"/>
                <a:ea typeface="inherit"/>
                <a:cs typeface="Arial" panose="020B0604020202020204" pitchFamily="34" charset="0"/>
              </a:rPr>
              <a:t>The Japanese government is still requesting visitors to be quarantined for two weeks, and the number of users from overseas is expected to be limited for the time being.</a:t>
            </a:r>
            <a:r>
              <a:rPr kumimoji="0" lang="ja-JP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楕円 9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399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431704" y="29308"/>
            <a:ext cx="6012668" cy="598078"/>
          </a:xfrm>
        </p:spPr>
        <p:txBody>
          <a:bodyPr/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Diversity in accelerator based sciences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7887092" y="568850"/>
            <a:ext cx="3014468" cy="5915223"/>
          </a:xfrm>
          <a:prstGeom prst="roundRect">
            <a:avLst>
              <a:gd name="adj" fmla="val 27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897425" y="525307"/>
            <a:ext cx="2916324" cy="5958766"/>
          </a:xfrm>
          <a:prstGeom prst="roundRect">
            <a:avLst>
              <a:gd name="adj" fmla="val 272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433929" y="2955682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ja-JP" altLang="en-US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技術の波及</a:t>
            </a:r>
          </a:p>
        </p:txBody>
      </p:sp>
      <p:pic>
        <p:nvPicPr>
          <p:cNvPr id="14" name="Picture 10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957766" y="1263493"/>
            <a:ext cx="2536825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5580759" y="1854827"/>
            <a:ext cx="1394345" cy="369332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KEK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4895636" y="3315722"/>
            <a:ext cx="2916323" cy="3167795"/>
          </a:xfrm>
          <a:prstGeom prst="roundRect">
            <a:avLst>
              <a:gd name="adj" fmla="val 1913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defTabSz="1279525">
              <a:defRPr/>
            </a:pPr>
            <a:endParaRPr lang="ja-JP" altLang="en-US" sz="1600" b="1" dirty="0">
              <a:solidFill>
                <a:prstClr val="black"/>
              </a:solidFill>
              <a:latin typeface="Calibri"/>
              <a:ea typeface="ＭＳ Ｐ明朝" pitchFamily="18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9694790" y="1554585"/>
            <a:ext cx="110959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Photon factory</a:t>
            </a:r>
          </a:p>
          <a:p>
            <a:pPr>
              <a:lnSpc>
                <a:spcPts val="1000"/>
              </a:lnSpc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X-ray as a probe</a:t>
            </a:r>
            <a:endParaRPr lang="ja-JP" altLang="en-US" sz="11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9861191" y="3773019"/>
            <a:ext cx="10390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J-PARC MLF</a:t>
            </a:r>
          </a:p>
          <a:p>
            <a:pPr>
              <a:lnSpc>
                <a:spcPts val="1000"/>
              </a:lnSpc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neutron and </a:t>
            </a:r>
            <a:r>
              <a:rPr lang="en-US" altLang="ja-JP" sz="1100" dirty="0">
                <a:solidFill>
                  <a:prstClr val="black"/>
                </a:solidFill>
                <a:latin typeface="Symbol" panose="05050102010706020507" pitchFamily="18" charset="2"/>
                <a:ea typeface="ＭＳ Ｐゴシック" panose="020B0600070205080204" pitchFamily="50" charset="-128"/>
              </a:rPr>
              <a:t>m</a:t>
            </a: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</a:p>
          <a:p>
            <a:pPr>
              <a:lnSpc>
                <a:spcPts val="1000"/>
              </a:lnSpc>
              <a:defRPr/>
            </a:pPr>
            <a:r>
              <a:rPr lang="en-US" altLang="ja-JP" sz="11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as a probe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14212" y="497601"/>
            <a:ext cx="2873544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Pursuing fundamental laws of nature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905" y="894566"/>
            <a:ext cx="2850043" cy="2922662"/>
          </a:xfrm>
          <a:prstGeom prst="rect">
            <a:avLst/>
          </a:prstGeom>
        </p:spPr>
      </p:pic>
      <p:sp>
        <p:nvSpPr>
          <p:cNvPr id="66" name="テキスト ボックス 65"/>
          <p:cNvSpPr txBox="1"/>
          <p:nvPr/>
        </p:nvSpPr>
        <p:spPr>
          <a:xfrm>
            <a:off x="4765679" y="911658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Basic science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6517566" y="2996832"/>
            <a:ext cx="905854" cy="222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ja-JP" altLang="en-US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867598" y="2757876"/>
            <a:ext cx="2097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Technical development</a:t>
            </a:r>
          </a:p>
          <a:p>
            <a:pPr>
              <a:defRPr/>
            </a:pPr>
            <a:r>
              <a:rPr lang="en-US" altLang="ja-JP" sz="16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and its applications</a:t>
            </a:r>
            <a:endParaRPr lang="ja-JP" altLang="en-US" sz="16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" name="図 10" descr="KE0065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>
            <a:fillRect/>
          </a:stretch>
        </p:blipFill>
        <p:spPr bwMode="auto">
          <a:xfrm>
            <a:off x="4959028" y="3369703"/>
            <a:ext cx="1310711" cy="60989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9" name="テキスト ボックス 8"/>
          <p:cNvSpPr txBox="1"/>
          <p:nvPr/>
        </p:nvSpPr>
        <p:spPr>
          <a:xfrm>
            <a:off x="4876775" y="3911232"/>
            <a:ext cx="1414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Superconducting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accelerator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59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5" t="427" r="19714" b="9064"/>
          <a:stretch/>
        </p:blipFill>
        <p:spPr bwMode="auto">
          <a:xfrm>
            <a:off x="1997105" y="4441071"/>
            <a:ext cx="1033843" cy="10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3" descr="Belle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298" y="4592973"/>
            <a:ext cx="1143801" cy="76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" descr="high-p無し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2362"/>
          <a:stretch>
            <a:fillRect/>
          </a:stretch>
        </p:blipFill>
        <p:spPr bwMode="auto">
          <a:xfrm>
            <a:off x="1979675" y="5462152"/>
            <a:ext cx="1425616" cy="74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7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651" y="5885941"/>
            <a:ext cx="1190898" cy="74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3297" b="21708"/>
          <a:stretch/>
        </p:blipFill>
        <p:spPr bwMode="auto">
          <a:xfrm>
            <a:off x="6457746" y="3381394"/>
            <a:ext cx="1239140" cy="77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6131704" y="4081986"/>
            <a:ext cx="1736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Energy recovery </a:t>
            </a:r>
            <a:r>
              <a:rPr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linac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536" y="788682"/>
            <a:ext cx="1708096" cy="1136590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191" y="3118610"/>
            <a:ext cx="1974079" cy="1110419"/>
          </a:xfrm>
          <a:prstGeom prst="rect">
            <a:avLst/>
          </a:prstGeom>
        </p:spPr>
      </p:pic>
      <p:sp>
        <p:nvSpPr>
          <p:cNvPr id="67" name="テキスト ボックス 66"/>
          <p:cNvSpPr txBox="1"/>
          <p:nvPr/>
        </p:nvSpPr>
        <p:spPr>
          <a:xfrm>
            <a:off x="6227009" y="800563"/>
            <a:ext cx="1992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Material science</a:t>
            </a:r>
          </a:p>
          <a:p>
            <a:pPr>
              <a:defRPr/>
            </a:pPr>
            <a:r>
              <a:rPr lang="en-US" altLang="ja-JP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and its applications</a:t>
            </a:r>
            <a:endParaRPr lang="ja-JP" altLang="en-US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8115" y="3848690"/>
            <a:ext cx="2580831" cy="446965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3073612" y="4218882"/>
            <a:ext cx="1475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T2K neutrino exp.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31637" y="4671808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 err="1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SuperKEKB</a:t>
            </a: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 </a:t>
            </a:r>
          </a:p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and Belle II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477" y="5290814"/>
            <a:ext cx="988018" cy="110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テキスト ボックス 38"/>
          <p:cNvSpPr txBox="1"/>
          <p:nvPr/>
        </p:nvSpPr>
        <p:spPr>
          <a:xfrm>
            <a:off x="3979466" y="5603300"/>
            <a:ext cx="728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COMET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885747" y="6109848"/>
            <a:ext cx="103137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J-PARC</a:t>
            </a:r>
          </a:p>
          <a:p>
            <a:pPr>
              <a:lnSpc>
                <a:spcPts val="1000"/>
              </a:lnSpc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Hadron hall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68" name="Picture 5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62057" y="4421977"/>
            <a:ext cx="1990875" cy="89076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54380" y="5358258"/>
            <a:ext cx="2518296" cy="1091075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6910672" y="4902545"/>
            <a:ext cx="94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Accelerator-</a:t>
            </a:r>
          </a:p>
          <a:p>
            <a:pPr>
              <a:defRPr/>
            </a:pPr>
            <a:r>
              <a:rPr lang="en-US" altLang="ja-JP" sz="1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based BNCT</a:t>
            </a:r>
            <a:endParaRPr lang="ja-JP" altLang="en-US" sz="12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17"/>
          <a:srcRect l="4410" t="1209" r="1737" b="2089"/>
          <a:stretch/>
        </p:blipFill>
        <p:spPr>
          <a:xfrm>
            <a:off x="7993609" y="4261609"/>
            <a:ext cx="2858437" cy="2196270"/>
          </a:xfrm>
          <a:prstGeom prst="rect">
            <a:avLst/>
          </a:prstGeom>
        </p:spPr>
      </p:pic>
      <p:pic>
        <p:nvPicPr>
          <p:cNvPr id="49" name="Picture 9" descr="pfa1H"/>
          <p:cNvPicPr>
            <a:picLocks noChangeAspect="1" noChangeArrowheads="1"/>
          </p:cNvPicPr>
          <p:nvPr/>
        </p:nvPicPr>
        <p:blipFill>
          <a:blip r:embed="rId18" cstate="print">
            <a:lum contrast="12000"/>
          </a:blip>
          <a:srcRect/>
          <a:stretch>
            <a:fillRect/>
          </a:stretch>
        </p:blipFill>
        <p:spPr bwMode="auto">
          <a:xfrm>
            <a:off x="7988331" y="1940456"/>
            <a:ext cx="1579514" cy="1149526"/>
          </a:xfrm>
          <a:prstGeom prst="rect">
            <a:avLst/>
          </a:prstGeom>
          <a:noFill/>
        </p:spPr>
      </p:pic>
      <p:pic>
        <p:nvPicPr>
          <p:cNvPr id="69" name="図 68" descr="ARPFLine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466599" y="2367991"/>
            <a:ext cx="1416240" cy="682803"/>
          </a:xfrm>
          <a:prstGeom prst="rect">
            <a:avLst/>
          </a:prstGeom>
        </p:spPr>
      </p:pic>
      <p:sp>
        <p:nvSpPr>
          <p:cNvPr id="72" name="テキスト ボックス 71"/>
          <p:cNvSpPr txBox="1"/>
          <p:nvPr/>
        </p:nvSpPr>
        <p:spPr>
          <a:xfrm>
            <a:off x="7883937" y="519372"/>
            <a:ext cx="301371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ja-JP" sz="14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Pursuing origin of function in materials</a:t>
            </a:r>
            <a:endParaRPr lang="ja-JP" altLang="en-US" sz="14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724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9494"/>
          </a:xfrm>
        </p:spPr>
        <p:txBody>
          <a:bodyPr>
            <a:normAutofit fontScale="90000"/>
          </a:bodyPr>
          <a:lstStyle/>
          <a:p>
            <a:r>
              <a:rPr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Accelerators at KEK</a:t>
            </a:r>
            <a:endParaRPr lang="ja-JP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836712"/>
            <a:ext cx="8730364" cy="280831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72" y="3501008"/>
            <a:ext cx="6912768" cy="448478"/>
          </a:xfrm>
          <a:prstGeom prst="rect">
            <a:avLst/>
          </a:prstGeom>
        </p:spPr>
      </p:pic>
      <p:pic>
        <p:nvPicPr>
          <p:cNvPr id="7" name="Picture 3" descr="D:\ERL\発表\2015_05_05 IPAC15（坂中）\図\cERL-BirdView_16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18099" y="3868905"/>
            <a:ext cx="3744416" cy="240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STF_cryomodule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>
            <a:fillRect/>
          </a:stretch>
        </p:blipFill>
        <p:spPr bwMode="auto">
          <a:xfrm>
            <a:off x="2191109" y="3982546"/>
            <a:ext cx="3098531" cy="213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5275401" y="426158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STF for ILC R&amp;D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098119" y="5741113"/>
            <a:ext cx="3542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cERL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→ R&amp;D for high current SC acc.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68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2A2B-8B21-4B38-BB97-8DB3297D00BB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63552" y="116633"/>
            <a:ext cx="8136904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6" tIns="45668" rIns="91336" bIns="45668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3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6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kumimoji="1" sz="23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Verdana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                                  J-PARC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High Intensity Proton Accelerator Complex operated jointly by KEK and JAEA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2" r="5303" b="5149"/>
          <a:stretch/>
        </p:blipFill>
        <p:spPr bwMode="auto">
          <a:xfrm>
            <a:off x="5999996" y="1707209"/>
            <a:ext cx="4999112" cy="4147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206" y="1966439"/>
            <a:ext cx="1224137" cy="103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284" y="2916943"/>
            <a:ext cx="360040" cy="5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4052" y="3262580"/>
            <a:ext cx="344480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004" y="3435400"/>
            <a:ext cx="3667026" cy="50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085" y="4645135"/>
            <a:ext cx="2304256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182" y="3003351"/>
            <a:ext cx="1152127" cy="51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6144012" y="3348991"/>
            <a:ext cx="268800" cy="430887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ymbol" panose="05050102010706020507" pitchFamily="18" charset="2"/>
                <a:ea typeface="Osaka"/>
                <a:cs typeface="Arial"/>
                <a:sym typeface="Chalkduster" charset="0"/>
              </a:rPr>
              <a:t>n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 bwMode="auto">
          <a:xfrm>
            <a:off x="9627316" y="5250003"/>
            <a:ext cx="1376474" cy="276999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Chalkduster" charset="0"/>
              </a:rPr>
              <a:t>Hadron Hall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 bwMode="auto">
          <a:xfrm>
            <a:off x="8376260" y="4126678"/>
            <a:ext cx="608636" cy="307777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sym typeface="Chalkduster" charset="0"/>
              </a:rPr>
              <a:t>MLF</a:t>
            </a:r>
          </a:p>
        </p:txBody>
      </p:sp>
      <p:sp>
        <p:nvSpPr>
          <p:cNvPr id="17" name="Rectangle 13"/>
          <p:cNvSpPr>
            <a:spLocks/>
          </p:cNvSpPr>
          <p:nvPr/>
        </p:nvSpPr>
        <p:spPr bwMode="auto">
          <a:xfrm rot="745957">
            <a:off x="7237529" y="4974627"/>
            <a:ext cx="839469" cy="215444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  <a:sym typeface="Chalkduster" charset="0"/>
              </a:rPr>
              <a:t>SX beam</a:t>
            </a:r>
          </a:p>
        </p:txBody>
      </p:sp>
      <p:sp>
        <p:nvSpPr>
          <p:cNvPr id="18" name="Rectangle 13"/>
          <p:cNvSpPr>
            <a:spLocks/>
          </p:cNvSpPr>
          <p:nvPr/>
        </p:nvSpPr>
        <p:spPr bwMode="auto">
          <a:xfrm rot="3906802">
            <a:off x="9489888" y="3822376"/>
            <a:ext cx="967709" cy="215444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  <a:sym typeface="Chalkduster" charset="0"/>
              </a:rPr>
              <a:t>30GeV MR</a:t>
            </a:r>
          </a:p>
        </p:txBody>
      </p:sp>
      <p:sp>
        <p:nvSpPr>
          <p:cNvPr id="19" name="Rectangle 13"/>
          <p:cNvSpPr>
            <a:spLocks/>
          </p:cNvSpPr>
          <p:nvPr/>
        </p:nvSpPr>
        <p:spPr bwMode="auto">
          <a:xfrm>
            <a:off x="9096342" y="2657713"/>
            <a:ext cx="969311" cy="215444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marR="0" lvl="0" indent="0" algn="l" defTabSz="64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Osaka"/>
                <a:cs typeface="Arial"/>
                <a:sym typeface="Chalkduster" charset="0"/>
              </a:rPr>
              <a:t>3GeV RCS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94802" y="2147715"/>
            <a:ext cx="477729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9"/>
              </a:buBlip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Hadron hall: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Particle and nuclear physics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experiments with </a:t>
            </a:r>
            <a:endParaRPr kumimoji="1" lang="en-US" altLang="ja-JP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fixed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target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9"/>
              </a:buBlip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Neutrino facility: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Neutrino beamline for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T2K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and upgrade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program for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HyperKamiokande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9"/>
              </a:buBlip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MLF: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Material and life science experiments 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with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 neutron 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and muon probes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4" descr="01_T2K_0808-japan-korea"/>
          <p:cNvPicPr>
            <a:picLocks noChangeAspect="1" noChangeArrowheads="1"/>
          </p:cNvPicPr>
          <p:nvPr/>
        </p:nvPicPr>
        <p:blipFill>
          <a:blip r:embed="rId3" cstate="print"/>
          <a:srcRect l="621"/>
          <a:stretch>
            <a:fillRect/>
          </a:stretch>
        </p:blipFill>
        <p:spPr bwMode="auto">
          <a:xfrm>
            <a:off x="1957424" y="599092"/>
            <a:ext cx="8397878" cy="3363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Rectangle 8"/>
          <p:cNvSpPr>
            <a:spLocks noGrp="1" noChangeArrowheads="1"/>
          </p:cNvSpPr>
          <p:nvPr>
            <p:ph type="title"/>
          </p:nvPr>
        </p:nvSpPr>
        <p:spPr>
          <a:xfrm>
            <a:off x="2747631" y="0"/>
            <a:ext cx="7698095" cy="57148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sz="2800" dirty="0"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T2K (Tokai to </a:t>
            </a:r>
            <a:r>
              <a:rPr lang="en-US" altLang="ja-JP" sz="2800" dirty="0" err="1"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Kamioka</a:t>
            </a:r>
            <a:r>
              <a:rPr lang="en-US" altLang="ja-JP" sz="2800" dirty="0"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)  experiment</a:t>
            </a:r>
          </a:p>
        </p:txBody>
      </p:sp>
      <p:sp>
        <p:nvSpPr>
          <p:cNvPr id="18" name="コンテンツ プレースホルダ 17"/>
          <p:cNvSpPr>
            <a:spLocks noGrp="1"/>
          </p:cNvSpPr>
          <p:nvPr>
            <p:ph idx="1"/>
          </p:nvPr>
        </p:nvSpPr>
        <p:spPr>
          <a:xfrm>
            <a:off x="2274718" y="3968725"/>
            <a:ext cx="8388932" cy="213877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ja-JP" sz="2000" dirty="0"/>
              <a:t>High intensity </a:t>
            </a:r>
            <a:r>
              <a:rPr lang="en-US" altLang="ja-JP" sz="2000" dirty="0">
                <a:latin typeface="Symbol" pitchFamily="18" charset="2"/>
              </a:rPr>
              <a:t>n</a:t>
            </a:r>
            <a:r>
              <a:rPr lang="en-US" altLang="ja-JP" sz="2000" baseline="-25000" dirty="0">
                <a:latin typeface="Symbol" pitchFamily="18" charset="2"/>
              </a:rPr>
              <a:t>m</a:t>
            </a:r>
            <a:r>
              <a:rPr lang="en-US" altLang="ja-JP" sz="2000" dirty="0"/>
              <a:t> beam from J-PARC MR to Super-Kamiokande</a:t>
            </a:r>
          </a:p>
          <a:p>
            <a:pPr>
              <a:defRPr/>
            </a:pPr>
            <a:r>
              <a:rPr lang="en-US" altLang="ja-JP" sz="2000" dirty="0">
                <a:sym typeface="Wingdings"/>
              </a:rPr>
              <a:t>Observation of </a:t>
            </a:r>
            <a:r>
              <a:rPr lang="en-US" altLang="ja-JP" sz="20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2000" baseline="-25000" dirty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sz="2000" dirty="0">
                <a:sym typeface="Wingdings"/>
              </a:rPr>
              <a:t>  </a:t>
            </a:r>
            <a:r>
              <a:rPr lang="en-US" altLang="ja-JP" sz="2000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2000" baseline="-25000" dirty="0">
                <a:sym typeface="Wingdings"/>
              </a:rPr>
              <a:t>e</a:t>
            </a:r>
            <a:r>
              <a:rPr lang="en-US" altLang="ja-JP" sz="2000" dirty="0">
                <a:sym typeface="Wingdings"/>
              </a:rPr>
              <a:t> (2013)</a:t>
            </a:r>
          </a:p>
          <a:p>
            <a:pPr>
              <a:defRPr/>
            </a:pPr>
            <a:r>
              <a:rPr lang="en-US" altLang="ja-JP" sz="2000" dirty="0">
                <a:sym typeface="Wingdings"/>
              </a:rPr>
              <a:t>Updated goals</a:t>
            </a:r>
            <a:endParaRPr lang="en-US" altLang="ja-JP" sz="2000" dirty="0"/>
          </a:p>
          <a:p>
            <a:pPr lvl="1">
              <a:defRPr/>
            </a:pPr>
            <a:r>
              <a:rPr lang="en-US" altLang="ja-JP" sz="1800" dirty="0">
                <a:solidFill>
                  <a:srgbClr val="FF0000"/>
                </a:solidFill>
              </a:rPr>
              <a:t>Precise measurement of </a:t>
            </a:r>
            <a:r>
              <a:rPr lang="en-US" altLang="ja-JP" sz="18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sz="1800" baseline="-25000" dirty="0">
                <a:solidFill>
                  <a:srgbClr val="FF0000"/>
                </a:solidFill>
              </a:rPr>
              <a:t>e</a:t>
            </a:r>
            <a:r>
              <a:rPr lang="en-US" altLang="ja-JP" sz="1800" dirty="0">
                <a:solidFill>
                  <a:srgbClr val="FF0000"/>
                </a:solidFill>
              </a:rPr>
              <a:t> appearance</a:t>
            </a:r>
            <a:endParaRPr lang="en-US" altLang="ja-JP" sz="1800" dirty="0">
              <a:sym typeface="Wingdings" pitchFamily="2" charset="2"/>
            </a:endParaRPr>
          </a:p>
          <a:p>
            <a:pPr lvl="1">
              <a:defRPr/>
            </a:pPr>
            <a:r>
              <a:rPr lang="en-US" altLang="ja-JP" sz="1800" dirty="0">
                <a:solidFill>
                  <a:srgbClr val="FF0000"/>
                </a:solidFill>
                <a:sym typeface="Wingdings" pitchFamily="2" charset="2"/>
              </a:rPr>
              <a:t>Precise meas. of </a:t>
            </a:r>
            <a:r>
              <a:rPr lang="en-US" altLang="ja-JP" sz="1800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1800" baseline="-25000" dirty="0">
                <a:solidFill>
                  <a:srgbClr val="FF0000"/>
                </a:solidFill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1800" dirty="0">
                <a:solidFill>
                  <a:srgbClr val="FF0000"/>
                </a:solidFill>
                <a:sym typeface="Wingdings" pitchFamily="2" charset="2"/>
              </a:rPr>
              <a:t> disappearance</a:t>
            </a:r>
            <a:endParaRPr lang="en-US" altLang="ja-JP" sz="1800" baseline="30000" dirty="0">
              <a:solidFill>
                <a:srgbClr val="FF0000"/>
              </a:solidFill>
              <a:sym typeface="Wingdings" pitchFamily="2" charset="2"/>
            </a:endParaRPr>
          </a:p>
          <a:p>
            <a:pPr marL="456088" lvl="1" indent="0">
              <a:buNone/>
              <a:defRPr/>
            </a:pPr>
            <a:r>
              <a:rPr lang="en-US" altLang="ja-JP" sz="1800" dirty="0">
                <a:solidFill>
                  <a:srgbClr val="FF0000"/>
                </a:solidFill>
                <a:sym typeface="Wingdings"/>
              </a:rPr>
              <a:t> Measure</a:t>
            </a:r>
            <a:r>
              <a:rPr lang="en-US" altLang="ja-JP" sz="1800" dirty="0">
                <a:solidFill>
                  <a:srgbClr val="FF0000"/>
                </a:solidFill>
              </a:rPr>
              <a:t> CPV phase, contribution to mass </a:t>
            </a:r>
            <a:r>
              <a:rPr lang="en-US" altLang="ja-JP" sz="1800" dirty="0" err="1">
                <a:solidFill>
                  <a:srgbClr val="FF0000"/>
                </a:solidFill>
              </a:rPr>
              <a:t>hier</a:t>
            </a:r>
            <a:r>
              <a:rPr lang="en-US" altLang="ja-JP" sz="1800" dirty="0">
                <a:solidFill>
                  <a:srgbClr val="FF0000"/>
                </a:solidFill>
              </a:rPr>
              <a:t>. </a:t>
            </a:r>
            <a:r>
              <a:rPr lang="en-US" altLang="ja-JP" sz="1800" dirty="0" err="1">
                <a:solidFill>
                  <a:srgbClr val="FF0000"/>
                </a:solidFill>
              </a:rPr>
              <a:t>determ</a:t>
            </a:r>
            <a:r>
              <a:rPr lang="en-US" altLang="ja-JP" sz="1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6ED23-02FC-4617-8A97-1E86CD43D4F6}" type="slidenum">
              <a:rPr lang="en-US" altLang="ja-JP" smtClean="0">
                <a:latin typeface="Times New Roman"/>
                <a:ea typeface="ＭＳ Ｐゴシック"/>
              </a:rPr>
              <a:pPr>
                <a:defRPr/>
              </a:pPr>
              <a:t>7</a:t>
            </a:fld>
            <a:endParaRPr lang="en-US" altLang="ja-JP" smtClean="0">
              <a:latin typeface="Times New Roman"/>
              <a:ea typeface="ＭＳ Ｐゴシック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305800" y="599092"/>
            <a:ext cx="2580716" cy="46144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lIns="91222" tIns="45612" rIns="91222" bIns="45612" rtlCol="0">
            <a:spAutoFit/>
          </a:bodyPr>
          <a:lstStyle/>
          <a:p>
            <a:r>
              <a:rPr lang="en-US" altLang="ja-JP" sz="2400" dirty="0"/>
              <a:t>2010~ (Running)</a:t>
            </a:r>
            <a:endParaRPr lang="ja-JP" altLang="en-US" sz="2400" dirty="0"/>
          </a:p>
        </p:txBody>
      </p:sp>
      <p:sp>
        <p:nvSpPr>
          <p:cNvPr id="7" name="楕円 6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114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図 36" descr="ダイアグラム, 設計図&#10;&#10;自動的に生成された説明">
            <a:extLst>
              <a:ext uri="{FF2B5EF4-FFF2-40B4-BE49-F238E27FC236}">
                <a16:creationId xmlns:a16="http://schemas.microsoft.com/office/drawing/2014/main" id="{FB21206B-0D79-4F3F-AA03-F9D7F13DE9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73" y="4869659"/>
            <a:ext cx="2048891" cy="1313010"/>
          </a:xfrm>
          <a:prstGeom prst="rect">
            <a:avLst/>
          </a:prstGeom>
        </p:spPr>
      </p:pic>
      <p:pic>
        <p:nvPicPr>
          <p:cNvPr id="39" name="図 38" descr="棒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87C6005-5EFD-4FAF-8CD6-A66DC250A4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5899" y="3910805"/>
            <a:ext cx="1177529" cy="1109632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3582470" y="6070778"/>
            <a:ext cx="2844800" cy="365125"/>
          </a:xfrm>
        </p:spPr>
        <p:txBody>
          <a:bodyPr/>
          <a:lstStyle/>
          <a:p>
            <a:fld id="{A51C2A2B-8B21-4B38-BB97-8DB3297D00BB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1CAFD07-C139-E149-ACDB-0356E4484D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4" y="3256879"/>
            <a:ext cx="3957564" cy="195727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7D8156F-2A82-F446-85DF-AF1795DBB10D}"/>
              </a:ext>
            </a:extLst>
          </p:cNvPr>
          <p:cNvSpPr txBox="1"/>
          <p:nvPr/>
        </p:nvSpPr>
        <p:spPr>
          <a:xfrm>
            <a:off x="231917" y="5134678"/>
            <a:ext cx="396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Total Accumulated: 3.64×10</a:t>
            </a:r>
            <a:r>
              <a:rPr kumimoji="1" lang="en-US" altLang="ja-JP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POT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 47% of J-PARC PAC endorsement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1"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ν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:ν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̅ 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54.7% : 45.3%</a:t>
            </a:r>
            <a:r>
              <a:rPr kumimoji="1"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1"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タイトル 3">
            <a:extLst>
              <a:ext uri="{FF2B5EF4-FFF2-40B4-BE49-F238E27FC236}">
                <a16:creationId xmlns:a16="http://schemas.microsoft.com/office/drawing/2014/main" id="{32B82814-4FF3-A94B-9485-7A58256E901C}"/>
              </a:ext>
            </a:extLst>
          </p:cNvPr>
          <p:cNvSpPr txBox="1">
            <a:spLocks/>
          </p:cNvSpPr>
          <p:nvPr/>
        </p:nvSpPr>
        <p:spPr>
          <a:xfrm>
            <a:off x="1473679" y="186332"/>
            <a:ext cx="9006840" cy="693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T2K upgrade is going on.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714485" y="943381"/>
            <a:ext cx="4976314" cy="2423361"/>
            <a:chOff x="0" y="1485699"/>
            <a:chExt cx="4976314" cy="2423361"/>
          </a:xfrm>
        </p:grpSpPr>
        <p:pic>
          <p:nvPicPr>
            <p:cNvPr id="9" name="Picture 24" descr="Bird's Eye View of T2K Layout">
              <a:extLst>
                <a:ext uri="{FF2B5EF4-FFF2-40B4-BE49-F238E27FC236}">
                  <a16:creationId xmlns:a16="http://schemas.microsoft.com/office/drawing/2014/main" id="{FB46969E-5305-1C4B-AF08-F2E4670D80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9765"/>
              <a:ext cx="4976314" cy="1979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hape 72">
              <a:extLst>
                <a:ext uri="{FF2B5EF4-FFF2-40B4-BE49-F238E27FC236}">
                  <a16:creationId xmlns:a16="http://schemas.microsoft.com/office/drawing/2014/main" id="{DA828958-E07A-334F-98D5-9B7AF7686041}"/>
                </a:ext>
              </a:extLst>
            </p:cNvPr>
            <p:cNvSpPr/>
            <p:nvPr/>
          </p:nvSpPr>
          <p:spPr>
            <a:xfrm>
              <a:off x="1259285" y="1742065"/>
              <a:ext cx="3541315" cy="21544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ctr" defTabSz="642937">
                <a:buClr>
                  <a:srgbClr val="FF2600"/>
                </a:buClr>
                <a:defRPr sz="22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1400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~500 members, 6</a:t>
              </a:r>
              <a:r>
                <a:rPr lang="en-US" sz="1400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sz="1400" i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Institutes, 12 countries</a:t>
              </a:r>
            </a:p>
          </p:txBody>
        </p:sp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DCEC9343-6953-4042-A499-5FA7C8578E19}"/>
                </a:ext>
              </a:extLst>
            </p:cNvPr>
            <p:cNvGrpSpPr/>
            <p:nvPr/>
          </p:nvGrpSpPr>
          <p:grpSpPr>
            <a:xfrm>
              <a:off x="76200" y="1485699"/>
              <a:ext cx="4560089" cy="251999"/>
              <a:chOff x="0" y="1348539"/>
              <a:chExt cx="4560089" cy="251999"/>
            </a:xfrm>
          </p:grpSpPr>
          <p:pic>
            <p:nvPicPr>
              <p:cNvPr id="14" name="image1.png" descr="Flag_Ca">
                <a:extLst>
                  <a:ext uri="{FF2B5EF4-FFF2-40B4-BE49-F238E27FC236}">
                    <a16:creationId xmlns:a16="http://schemas.microsoft.com/office/drawing/2014/main" id="{805BED9E-1217-A942-84F0-414C1F2036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348539"/>
                <a:ext cx="458947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5" name="image2.png" descr="Flag_FR">
                <a:extLst>
                  <a:ext uri="{FF2B5EF4-FFF2-40B4-BE49-F238E27FC236}">
                    <a16:creationId xmlns:a16="http://schemas.microsoft.com/office/drawing/2014/main" id="{B8B26593-AAA7-544A-A4A4-A4AB644BD8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7762" y="1348539"/>
                <a:ext cx="344766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6" name="image3.png" descr="Flag_D">
                <a:extLst>
                  <a:ext uri="{FF2B5EF4-FFF2-40B4-BE49-F238E27FC236}">
                    <a16:creationId xmlns:a16="http://schemas.microsoft.com/office/drawing/2014/main" id="{1CB43341-2BA8-C446-B641-ABAFD2417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1343" y="1348539"/>
                <a:ext cx="382580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7" name="image4.png" descr="Flag_I">
                <a:extLst>
                  <a:ext uri="{FF2B5EF4-FFF2-40B4-BE49-F238E27FC236}">
                    <a16:creationId xmlns:a16="http://schemas.microsoft.com/office/drawing/2014/main" id="{47BFB892-5EE8-7A44-9597-E931EA6D5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2738" y="1348539"/>
                <a:ext cx="344765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" name="image5.png" descr="Flag_J">
                <a:extLst>
                  <a:ext uri="{FF2B5EF4-FFF2-40B4-BE49-F238E27FC236}">
                    <a16:creationId xmlns:a16="http://schemas.microsoft.com/office/drawing/2014/main" id="{2CBB93DC-727C-7740-B73B-E04651E42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86318" y="1348539"/>
                <a:ext cx="329196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9" name="image6.png" descr="Flag_Ru">
                <a:extLst>
                  <a:ext uri="{FF2B5EF4-FFF2-40B4-BE49-F238E27FC236}">
                    <a16:creationId xmlns:a16="http://schemas.microsoft.com/office/drawing/2014/main" id="{591A8ED4-AAC8-F04B-9D69-74FD0F494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62956" y="1348539"/>
                <a:ext cx="344766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0" name="image7.png" descr="Flag_Sp">
                <a:extLst>
                  <a:ext uri="{FF2B5EF4-FFF2-40B4-BE49-F238E27FC236}">
                    <a16:creationId xmlns:a16="http://schemas.microsoft.com/office/drawing/2014/main" id="{A2DFAA57-E6EB-BE42-9EC5-18235688D8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96537" y="1348539"/>
                <a:ext cx="346249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1" name="image8.png" descr="Flag_Po">
                <a:extLst>
                  <a:ext uri="{FF2B5EF4-FFF2-40B4-BE49-F238E27FC236}">
                    <a16:creationId xmlns:a16="http://schemas.microsoft.com/office/drawing/2014/main" id="{8A4B74F3-E779-CD48-B075-2DDB20DCFB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804329" y="1348539"/>
                <a:ext cx="369812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2" name="image9.png" descr="Flag_CH">
                <a:extLst>
                  <a:ext uri="{FF2B5EF4-FFF2-40B4-BE49-F238E27FC236}">
                    <a16:creationId xmlns:a16="http://schemas.microsoft.com/office/drawing/2014/main" id="{61D7FDD9-5FE8-B94B-9787-FFF3C06FE1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31601" y="1348539"/>
                <a:ext cx="274592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3" name="image10.png" descr="Flag_UK">
                <a:extLst>
                  <a:ext uri="{FF2B5EF4-FFF2-40B4-BE49-F238E27FC236}">
                    <a16:creationId xmlns:a16="http://schemas.microsoft.com/office/drawing/2014/main" id="{44068904-B0A3-9D44-A4B9-9DB5A88C1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95008" y="1348539"/>
                <a:ext cx="460429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image11.png" descr="Flag_US">
                <a:extLst>
                  <a:ext uri="{FF2B5EF4-FFF2-40B4-BE49-F238E27FC236}">
                    <a16:creationId xmlns:a16="http://schemas.microsoft.com/office/drawing/2014/main" id="{169AB2E8-960A-B443-855B-7BEA24C21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44252" y="1348539"/>
                <a:ext cx="438104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5" name="pasted-image.tiff">
                <a:extLst>
                  <a:ext uri="{FF2B5EF4-FFF2-40B4-BE49-F238E27FC236}">
                    <a16:creationId xmlns:a16="http://schemas.microsoft.com/office/drawing/2014/main" id="{83B3C5D7-A2E0-AB41-9B65-A868A95DDB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71171" y="1348539"/>
                <a:ext cx="348103" cy="251999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6" name="Picture 30">
                <a:extLst>
                  <a:ext uri="{FF2B5EF4-FFF2-40B4-BE49-F238E27FC236}">
                    <a16:creationId xmlns:a16="http://schemas.microsoft.com/office/drawing/2014/main" id="{8CB008CA-2F7D-844C-972C-F994A43D5A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08090" y="1348539"/>
                <a:ext cx="251999" cy="251999"/>
              </a:xfrm>
              <a:prstGeom prst="rect">
                <a:avLst/>
              </a:prstGeom>
            </p:spPr>
          </p:pic>
        </p:grp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3F24804-F9B3-44F1-8EBD-8E20640CCC4E}"/>
              </a:ext>
            </a:extLst>
          </p:cNvPr>
          <p:cNvGrpSpPr/>
          <p:nvPr/>
        </p:nvGrpSpPr>
        <p:grpSpPr>
          <a:xfrm>
            <a:off x="5686024" y="1177407"/>
            <a:ext cx="3897578" cy="2621251"/>
            <a:chOff x="5719689" y="-451318"/>
            <a:chExt cx="4933307" cy="3317814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D456CCE4-B5BC-4216-A3D0-D02379C52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8706" y="-451318"/>
              <a:ext cx="2174290" cy="1609288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0DCB08A2-7535-4BC5-A925-F24A12718A56}"/>
                </a:ext>
              </a:extLst>
            </p:cNvPr>
            <p:cNvSpPr txBox="1"/>
            <p:nvPr/>
          </p:nvSpPr>
          <p:spPr>
            <a:xfrm>
              <a:off x="5719689" y="2321107"/>
              <a:ext cx="2151497" cy="5453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100" b="0" i="0" u="none" strike="noStrike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Horn w/ cooling upgrade</a:t>
              </a:r>
              <a:endParaRPr lang="ja-JP" alt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B373F6CF-E6C2-4D05-8A8B-F936F1AF55F0}"/>
              </a:ext>
            </a:extLst>
          </p:cNvPr>
          <p:cNvSpPr txBox="1"/>
          <p:nvPr/>
        </p:nvSpPr>
        <p:spPr>
          <a:xfrm>
            <a:off x="9722898" y="1177407"/>
            <a:ext cx="2463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Started measurement of</a:t>
            </a:r>
          </a:p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SuperK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 with 0.02%Gd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ja-JP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1"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loaded  for neutron tagging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1F97F69-3AEB-47FE-B516-0054874739A4}"/>
              </a:ext>
            </a:extLst>
          </p:cNvPr>
          <p:cNvSpPr txBox="1"/>
          <p:nvPr/>
        </p:nvSpPr>
        <p:spPr>
          <a:xfrm>
            <a:off x="5528431" y="826927"/>
            <a:ext cx="2390398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Beam power upgrade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図 30" descr="ボックス, 駐車, 立つ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83A041BF-C9F7-4825-9AD7-99909771D8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3444" y="1192674"/>
            <a:ext cx="2394466" cy="12209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34853E0-F088-4417-9C3E-3273BE283086}"/>
              </a:ext>
            </a:extLst>
          </p:cNvPr>
          <p:cNvSpPr txBox="1"/>
          <p:nvPr/>
        </p:nvSpPr>
        <p:spPr>
          <a:xfrm>
            <a:off x="5448541" y="1986869"/>
            <a:ext cx="25282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MR power supply for doubled rep. rate will complete in 2022</a:t>
            </a:r>
            <a:endParaRPr kumimoji="1" lang="ja-JP" altLang="en-US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図 4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699889E-09F0-43CA-9CA8-6107244A869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19" y="3302226"/>
            <a:ext cx="2753285" cy="1199794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6173B09C-6C5C-4593-9A1B-374E103C052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007" y="4887924"/>
            <a:ext cx="1922033" cy="1655083"/>
          </a:xfrm>
          <a:prstGeom prst="rect">
            <a:avLst/>
          </a:prstGeom>
        </p:spPr>
      </p:pic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AD4EECB1-58D7-428B-82BE-236DABAFF453}"/>
              </a:ext>
            </a:extLst>
          </p:cNvPr>
          <p:cNvSpPr txBox="1"/>
          <p:nvPr/>
        </p:nvSpPr>
        <p:spPr>
          <a:xfrm>
            <a:off x="9718044" y="832703"/>
            <a:ext cx="194155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Super-K upgrade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70D3A239-C6E9-4647-8A71-3A547CCD3D9D}"/>
              </a:ext>
            </a:extLst>
          </p:cNvPr>
          <p:cNvSpPr txBox="1"/>
          <p:nvPr/>
        </p:nvSpPr>
        <p:spPr>
          <a:xfrm>
            <a:off x="6276921" y="2522811"/>
            <a:ext cx="249299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Near detector upgrade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C6366578-CC6B-4D7B-88C4-EA03C098A58C}"/>
              </a:ext>
            </a:extLst>
          </p:cNvPr>
          <p:cNvSpPr txBox="1"/>
          <p:nvPr/>
        </p:nvSpPr>
        <p:spPr>
          <a:xfrm>
            <a:off x="4401866" y="6171223"/>
            <a:ext cx="227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(Jan.2021@INR, Russia)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8BE5D277-E61F-49F1-B591-8712109480EB}"/>
              </a:ext>
            </a:extLst>
          </p:cNvPr>
          <p:cNvSpPr txBox="1"/>
          <p:nvPr/>
        </p:nvSpPr>
        <p:spPr>
          <a:xfrm>
            <a:off x="8931086" y="3897172"/>
            <a:ext cx="839140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cs typeface="Arial" panose="020B0604020202020204" pitchFamily="34" charset="0"/>
              </a:rPr>
              <a:t>New TPC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F3FA832D-CAEF-4B06-B7D6-3F00F20FEFF1}"/>
              </a:ext>
            </a:extLst>
          </p:cNvPr>
          <p:cNvSpPr txBox="1"/>
          <p:nvPr/>
        </p:nvSpPr>
        <p:spPr>
          <a:xfrm>
            <a:off x="4583707" y="3532962"/>
            <a:ext cx="918841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kumimoji="1" lang="en-US" altLang="ja-JP" sz="1200" dirty="0" err="1">
                <a:latin typeface="Arial" panose="020B0604020202020204" pitchFamily="34" charset="0"/>
                <a:cs typeface="Arial" panose="020B0604020202020204" pitchFamily="34" charset="0"/>
              </a:rPr>
              <a:t>SuperFGD</a:t>
            </a:r>
            <a:endParaRPr kumimoji="1"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図 57" descr="テレビの画面&#10;&#10;自動的に生成された説明">
            <a:extLst>
              <a:ext uri="{FF2B5EF4-FFF2-40B4-BE49-F238E27FC236}">
                <a16:creationId xmlns:a16="http://schemas.microsoft.com/office/drawing/2014/main" id="{E538F3ED-3D0A-450A-B635-A9E40B2825C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829" y="4111884"/>
            <a:ext cx="1779402" cy="2378900"/>
          </a:xfrm>
          <a:prstGeom prst="rect">
            <a:avLst/>
          </a:prstGeom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4AEAA3D1-56D9-494B-8427-A2F5426598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049" y="5463368"/>
            <a:ext cx="2036618" cy="1027416"/>
          </a:xfrm>
          <a:prstGeom prst="rect">
            <a:avLst/>
          </a:prstGeom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A613F0AE-5996-46A0-B1CB-E0BB628E7D36}"/>
              </a:ext>
            </a:extLst>
          </p:cNvPr>
          <p:cNvSpPr txBox="1"/>
          <p:nvPr/>
        </p:nvSpPr>
        <p:spPr>
          <a:xfrm>
            <a:off x="9943231" y="4840587"/>
            <a:ext cx="2349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TPC </a:t>
            </a:r>
            <a:r>
              <a:rPr lang="en-US" altLang="ja-JP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Prototype test</a:t>
            </a:r>
          </a:p>
          <a:p>
            <a:r>
              <a:rPr lang="en-US" altLang="ja-JP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4GeV electron event</a:t>
            </a:r>
          </a:p>
          <a:p>
            <a:r>
              <a:rPr lang="en-US" altLang="ja-JP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(Test Beam 2019 @DESY)</a:t>
            </a:r>
            <a:endParaRPr lang="ja-JP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5D972EB2-7952-4886-BEFE-4291AC65CFEE}"/>
              </a:ext>
            </a:extLst>
          </p:cNvPr>
          <p:cNvSpPr txBox="1"/>
          <p:nvPr/>
        </p:nvSpPr>
        <p:spPr>
          <a:xfrm>
            <a:off x="6267503" y="281570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Plan to complete in 2022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図 63">
            <a:extLst>
              <a:ext uri="{FF2B5EF4-FFF2-40B4-BE49-F238E27FC236}">
                <a16:creationId xmlns:a16="http://schemas.microsoft.com/office/drawing/2014/main" id="{CAD10C06-1C7C-4FB8-84EA-3A5BBC730C0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073" y="3101633"/>
            <a:ext cx="2958386" cy="270193"/>
          </a:xfrm>
          <a:prstGeom prst="rect">
            <a:avLst/>
          </a:prstGeom>
        </p:spPr>
      </p:pic>
      <p:pic>
        <p:nvPicPr>
          <p:cNvPr id="32" name="図 31" descr="人の手&#10;&#10;自動的に生成された説明">
            <a:extLst>
              <a:ext uri="{FF2B5EF4-FFF2-40B4-BE49-F238E27FC236}">
                <a16:creationId xmlns:a16="http://schemas.microsoft.com/office/drawing/2014/main" id="{505D44AA-5B7C-4A2F-B83B-98DDBF03068E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4349940" y="3910406"/>
            <a:ext cx="627014" cy="983919"/>
          </a:xfrm>
          <a:prstGeom prst="rect">
            <a:avLst/>
          </a:prstGeom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2288B602-29CE-40F9-9074-DB3AB2E6CAE0}"/>
              </a:ext>
            </a:extLst>
          </p:cNvPr>
          <p:cNvSpPr txBox="1"/>
          <p:nvPr/>
        </p:nvSpPr>
        <p:spPr>
          <a:xfrm>
            <a:off x="6354211" y="4507108"/>
            <a:ext cx="18083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SFGD </a:t>
            </a:r>
            <a:r>
              <a:rPr lang="en-US" altLang="ja-JP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Prototype test beam @ CERN</a:t>
            </a:r>
          </a:p>
        </p:txBody>
      </p:sp>
      <p:pic>
        <p:nvPicPr>
          <p:cNvPr id="35" name="図 3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6BFBD32D-0923-4A78-957B-CD21440E13C4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2735" y="3118449"/>
            <a:ext cx="2236203" cy="1455328"/>
          </a:xfrm>
          <a:prstGeom prst="rect">
            <a:avLst/>
          </a:prstGeom>
        </p:spPr>
      </p:pic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D06B433-796F-4142-B56E-6C48AD2496B8}"/>
              </a:ext>
            </a:extLst>
          </p:cNvPr>
          <p:cNvSpPr txBox="1"/>
          <p:nvPr/>
        </p:nvSpPr>
        <p:spPr>
          <a:xfrm>
            <a:off x="10358369" y="3108559"/>
            <a:ext cx="19143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n-capture sig. time dist.</a:t>
            </a:r>
            <a:endParaRPr kumimoji="1" lang="ja-JP" alt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5CA80885-D440-413B-AD05-A569BF4530C2}"/>
              </a:ext>
            </a:extLst>
          </p:cNvPr>
          <p:cNvSpPr txBox="1"/>
          <p:nvPr/>
        </p:nvSpPr>
        <p:spPr>
          <a:xfrm>
            <a:off x="7999561" y="2093406"/>
            <a:ext cx="1450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 cooling upgrade</a:t>
            </a:r>
            <a:endParaRPr kumimoji="1" lang="ja-JP" altLang="en-US" sz="11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28988DBD-FAE8-4EFE-A41E-2261ADE0CD97}"/>
              </a:ext>
            </a:extLst>
          </p:cNvPr>
          <p:cNvSpPr txBox="1"/>
          <p:nvPr/>
        </p:nvSpPr>
        <p:spPr>
          <a:xfrm>
            <a:off x="4044062" y="5664276"/>
            <a:ext cx="2509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 million cubes were produced and assembled</a:t>
            </a:r>
            <a:endParaRPr kumimoji="1" lang="ja-JP" alt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図 41" descr="屋内, 座る, 小さい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7B68CEC-ED4C-42AA-959C-D13D405A497B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77"/>
          <a:stretch/>
        </p:blipFill>
        <p:spPr>
          <a:xfrm>
            <a:off x="10264461" y="1810495"/>
            <a:ext cx="1346218" cy="1352721"/>
          </a:xfrm>
          <a:prstGeom prst="rect">
            <a:avLst/>
          </a:prstGeom>
        </p:spPr>
      </p:pic>
      <p:sp>
        <p:nvSpPr>
          <p:cNvPr id="51" name="楕円 50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04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E0CB984E-0D7D-453A-A43C-B7146A0C3E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82" y="823591"/>
            <a:ext cx="5481761" cy="321264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190kt-FV Hyper-Kamiokande Detector (UT)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Upgrade of J-PARC to 1.3MW (KEK)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Physics goals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CPV in neutrino sector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Search for proton decay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Atm-nu, solar-nu and supernova 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project hosted by </a:t>
            </a:r>
            <a:r>
              <a:rPr lang="en-US" altLang="ja-JP" sz="1600" dirty="0" err="1">
                <a:latin typeface="Arial" panose="020B0604020202020204" pitchFamily="34" charset="0"/>
                <a:cs typeface="Arial" panose="020B0604020202020204" pitchFamily="34" charset="0"/>
              </a:rPr>
              <a:t>U.Tokyo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&amp; KEK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approved and construction started in 2020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Preparation of cavern excavation, production of PMTs started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J-PARC upgrade on-going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Aiming to start operation in 2027.</a:t>
            </a:r>
          </a:p>
          <a:p>
            <a:pPr>
              <a:buFont typeface="Wingdings" panose="05000000000000000000" pitchFamily="2" charset="2"/>
              <a:buChar char="Ø"/>
            </a:pP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C2A2B-8B21-4B38-BB97-8DB3297D00BB}" type="slidenum">
              <a:rPr lang="ja-JP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pPr/>
              <a:t>9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447196" y="213203"/>
            <a:ext cx="5550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rPr>
              <a:t>Hyper-Kamiokande (HK) project</a:t>
            </a:r>
            <a:endParaRPr lang="ja-JP" altLang="en-US" sz="320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5" name="図 14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B6222D60-6712-904B-BB8F-92C557F30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6712" y="4745083"/>
            <a:ext cx="1838995" cy="1538210"/>
          </a:xfrm>
          <a:prstGeom prst="rect">
            <a:avLst/>
          </a:prstGeom>
        </p:spPr>
      </p:pic>
      <p:pic>
        <p:nvPicPr>
          <p:cNvPr id="17" name="図 16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B84F85B4-457B-4C47-9576-263BB0D72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015" y="4693720"/>
            <a:ext cx="3284597" cy="439309"/>
          </a:xfrm>
          <a:prstGeom prst="rect">
            <a:avLst/>
          </a:prstGeom>
        </p:spPr>
      </p:pic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68C4C7EC-B557-C34F-B29A-FA93B728F882}"/>
              </a:ext>
            </a:extLst>
          </p:cNvPr>
          <p:cNvGrpSpPr/>
          <p:nvPr/>
        </p:nvGrpSpPr>
        <p:grpSpPr>
          <a:xfrm>
            <a:off x="9908087" y="2858108"/>
            <a:ext cx="2254798" cy="1462804"/>
            <a:chOff x="7395902" y="4777981"/>
            <a:chExt cx="2254798" cy="1462804"/>
          </a:xfrm>
        </p:grpSpPr>
        <p:pic>
          <p:nvPicPr>
            <p:cNvPr id="24" name="図 23" descr="屋内, テーブル, 座る, ワイン が含まれている画像&#10;&#10;自動的に生成された説明">
              <a:extLst>
                <a:ext uri="{FF2B5EF4-FFF2-40B4-BE49-F238E27FC236}">
                  <a16:creationId xmlns:a16="http://schemas.microsoft.com/office/drawing/2014/main" id="{86DC8959-5EBF-F042-9971-912B24323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5902" y="4777981"/>
              <a:ext cx="2153422" cy="1462804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51997AB-EF1B-B34A-9AC2-8F2F34957E31}"/>
                </a:ext>
              </a:extLst>
            </p:cNvPr>
            <p:cNvSpPr txBox="1"/>
            <p:nvPr/>
          </p:nvSpPr>
          <p:spPr>
            <a:xfrm>
              <a:off x="7893488" y="5963786"/>
              <a:ext cx="17572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Delivered PMT for HK</a:t>
              </a:r>
              <a:endParaRPr kumimoji="1" lang="ja-JP" alt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図 29" descr="屋外, 乗る, 男, ジャンプ が含まれている画像&#10;&#10;自動的に生成された説明">
            <a:extLst>
              <a:ext uri="{FF2B5EF4-FFF2-40B4-BE49-F238E27FC236}">
                <a16:creationId xmlns:a16="http://schemas.microsoft.com/office/drawing/2014/main" id="{3CCC1CB2-E513-824D-AB64-F0B1BD9AB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766" y="3030417"/>
            <a:ext cx="3830528" cy="1204192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25DE94A-6F2F-4449-AE89-85518B262C83}"/>
              </a:ext>
            </a:extLst>
          </p:cNvPr>
          <p:cNvSpPr txBox="1"/>
          <p:nvPr/>
        </p:nvSpPr>
        <p:spPr>
          <a:xfrm>
            <a:off x="6972984" y="3935124"/>
            <a:ext cx="2124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for excavation</a:t>
            </a:r>
            <a:endParaRPr kumimoji="1" lang="ja-JP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A724848-1728-4E53-9546-305AAFBF7B7D}"/>
              </a:ext>
            </a:extLst>
          </p:cNvPr>
          <p:cNvGrpSpPr/>
          <p:nvPr/>
        </p:nvGrpSpPr>
        <p:grpSpPr>
          <a:xfrm>
            <a:off x="6135186" y="953080"/>
            <a:ext cx="5537783" cy="1774806"/>
            <a:chOff x="6444523" y="1846646"/>
            <a:chExt cx="5537783" cy="1774806"/>
          </a:xfrm>
        </p:grpSpPr>
        <p:pic>
          <p:nvPicPr>
            <p:cNvPr id="12" name="図 11" descr="グラフィカル ユーザー インターフェイス&#10;&#10;自動的に生成された説明">
              <a:extLst>
                <a:ext uri="{FF2B5EF4-FFF2-40B4-BE49-F238E27FC236}">
                  <a16:creationId xmlns:a16="http://schemas.microsoft.com/office/drawing/2014/main" id="{F11C0736-888A-3341-A7FB-51B73DD51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4523" y="1846646"/>
              <a:ext cx="5537783" cy="1774806"/>
            </a:xfrm>
            <a:prstGeom prst="rect">
              <a:avLst/>
            </a:prstGeom>
          </p:spPr>
        </p:pic>
        <p:pic>
          <p:nvPicPr>
            <p:cNvPr id="35" name="図 34">
              <a:extLst>
                <a:ext uri="{FF2B5EF4-FFF2-40B4-BE49-F238E27FC236}">
                  <a16:creationId xmlns:a16="http://schemas.microsoft.com/office/drawing/2014/main" id="{34A47EF7-F258-F84E-8EFD-CD860DB4F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7000" y="2271996"/>
              <a:ext cx="724256" cy="218342"/>
            </a:xfrm>
            <a:prstGeom prst="rect">
              <a:avLst/>
            </a:prstGeom>
          </p:spPr>
        </p:pic>
        <p:pic>
          <p:nvPicPr>
            <p:cNvPr id="37" name="図 36" descr="挿絵 が含まれている画像&#10;&#10;自動的に生成された説明">
              <a:extLst>
                <a:ext uri="{FF2B5EF4-FFF2-40B4-BE49-F238E27FC236}">
                  <a16:creationId xmlns:a16="http://schemas.microsoft.com/office/drawing/2014/main" id="{AC48FC4D-7C6B-804B-944E-4D1719846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9887" y="2937559"/>
              <a:ext cx="390175" cy="348476"/>
            </a:xfrm>
            <a:prstGeom prst="rect">
              <a:avLst/>
            </a:prstGeom>
          </p:spPr>
        </p:pic>
      </p:grpSp>
      <p:grpSp>
        <p:nvGrpSpPr>
          <p:cNvPr id="45" name="グループ化 44">
            <a:extLst>
              <a:ext uri="{FF2B5EF4-FFF2-40B4-BE49-F238E27FC236}">
                <a16:creationId xmlns:a16="http://schemas.microsoft.com/office/drawing/2014/main" id="{83B4148A-7680-984C-B712-D4CB6D25EB7E}"/>
              </a:ext>
            </a:extLst>
          </p:cNvPr>
          <p:cNvGrpSpPr/>
          <p:nvPr/>
        </p:nvGrpSpPr>
        <p:grpSpPr>
          <a:xfrm>
            <a:off x="9825685" y="4690514"/>
            <a:ext cx="2154045" cy="1485609"/>
            <a:chOff x="9826738" y="4780784"/>
            <a:chExt cx="2154045" cy="1485609"/>
          </a:xfrm>
        </p:grpSpPr>
        <p:pic>
          <p:nvPicPr>
            <p:cNvPr id="40" name="図 39" descr="屋内, キッチン, 金属, 鍋 が含まれている画像&#10;&#10;自動的に生成された説明">
              <a:extLst>
                <a:ext uri="{FF2B5EF4-FFF2-40B4-BE49-F238E27FC236}">
                  <a16:creationId xmlns:a16="http://schemas.microsoft.com/office/drawing/2014/main" id="{19737743-E089-894B-84D0-7000631BA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51227" y="4891782"/>
              <a:ext cx="1029556" cy="1374611"/>
            </a:xfrm>
            <a:prstGeom prst="rect">
              <a:avLst/>
            </a:prstGeom>
          </p:spPr>
        </p:pic>
        <p:pic>
          <p:nvPicPr>
            <p:cNvPr id="42" name="図 41" descr="屋外, 建物, 雪, 男 が含まれている画像&#10;&#10;自動的に生成された説明">
              <a:extLst>
                <a:ext uri="{FF2B5EF4-FFF2-40B4-BE49-F238E27FC236}">
                  <a16:creationId xmlns:a16="http://schemas.microsoft.com/office/drawing/2014/main" id="{B89F49F1-9CA3-E94B-BFFC-C955E1054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6738" y="4780784"/>
              <a:ext cx="1109466" cy="1481303"/>
            </a:xfrm>
            <a:prstGeom prst="rect">
              <a:avLst/>
            </a:prstGeom>
          </p:spPr>
        </p:pic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35CEE6D-D72D-AB47-B1D7-E81BFC0CCF22}"/>
              </a:ext>
            </a:extLst>
          </p:cNvPr>
          <p:cNvSpPr txBox="1"/>
          <p:nvPr/>
        </p:nvSpPr>
        <p:spPr>
          <a:xfrm>
            <a:off x="9769328" y="5821628"/>
            <a:ext cx="2574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facility and</a:t>
            </a:r>
          </a:p>
          <a:p>
            <a:r>
              <a:rPr kumimoji="1" lang="en-US" altLang="ja-JP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component upgrade</a:t>
            </a:r>
            <a:endParaRPr kumimoji="1" lang="ja-JP" alt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D94E7CA-AD6C-4030-8D29-CD9CD4294B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25" y="5007365"/>
            <a:ext cx="4389622" cy="1481303"/>
          </a:xfrm>
          <a:prstGeom prst="rect">
            <a:avLst/>
          </a:prstGeom>
        </p:spPr>
      </p:pic>
      <p:pic>
        <p:nvPicPr>
          <p:cNvPr id="1026" name="Picture 2" descr="「東大 ロゴ」の画像検索結果">
            <a:extLst>
              <a:ext uri="{FF2B5EF4-FFF2-40B4-BE49-F238E27FC236}">
                <a16:creationId xmlns:a16="http://schemas.microsoft.com/office/drawing/2014/main" id="{FC975405-73BA-4BC6-8954-E9E87A5FE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3002" y="4585849"/>
            <a:ext cx="1675999" cy="47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KEK ロゴ」の画像検索結果">
            <a:extLst>
              <a:ext uri="{FF2B5EF4-FFF2-40B4-BE49-F238E27FC236}">
                <a16:creationId xmlns:a16="http://schemas.microsoft.com/office/drawing/2014/main" id="{0C488623-3829-4735-85EB-CF48A7ED3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9865" y="4596941"/>
            <a:ext cx="1633496" cy="49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301499-06E2-427F-A0A1-7573C78E3CFE}"/>
              </a:ext>
            </a:extLst>
          </p:cNvPr>
          <p:cNvSpPr txBox="1"/>
          <p:nvPr/>
        </p:nvSpPr>
        <p:spPr>
          <a:xfrm>
            <a:off x="564277" y="6488668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MoU exchanged, May 25,2020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763D5613-C366-42A8-9902-BB3BDBEEEF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656" y="5255556"/>
            <a:ext cx="3416147" cy="1507523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2C73068-B9FC-9645-BFC5-637A62DC2C71}"/>
              </a:ext>
            </a:extLst>
          </p:cNvPr>
          <p:cNvSpPr txBox="1"/>
          <p:nvPr/>
        </p:nvSpPr>
        <p:spPr>
          <a:xfrm>
            <a:off x="5289580" y="6243362"/>
            <a:ext cx="1829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~430 members</a:t>
            </a:r>
            <a:b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from 19 countries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楕円 25"/>
          <p:cNvSpPr/>
          <p:nvPr/>
        </p:nvSpPr>
        <p:spPr>
          <a:xfrm>
            <a:off x="11852694" y="6573329"/>
            <a:ext cx="198408" cy="18978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2706309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25472</TotalTime>
  <Words>1716</Words>
  <Application>Microsoft Office PowerPoint</Application>
  <PresentationFormat>ワイド画面</PresentationFormat>
  <Paragraphs>386</Paragraphs>
  <Slides>26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26</vt:i4>
      </vt:variant>
    </vt:vector>
  </HeadingPairs>
  <TitlesOfParts>
    <vt:vector size="53" baseType="lpstr">
      <vt:lpstr>Arial Unicode MS</vt:lpstr>
      <vt:lpstr>Chalkduster</vt:lpstr>
      <vt:lpstr>HGPｺﾞｼｯｸE</vt:lpstr>
      <vt:lpstr>HGS創英角ｺﾞｼｯｸUB</vt:lpstr>
      <vt:lpstr>inherit</vt:lpstr>
      <vt:lpstr>ＭＳ Ｐゴシック</vt:lpstr>
      <vt:lpstr>ＭＳ Ｐ明朝</vt:lpstr>
      <vt:lpstr>ＭＳ ゴシック</vt:lpstr>
      <vt:lpstr>Osaka</vt:lpstr>
      <vt:lpstr>Palatino</vt:lpstr>
      <vt:lpstr>ヒラギノ角ゴ Pro W6</vt:lpstr>
      <vt:lpstr>ヒラギノ明朝 ProN W3</vt:lpstr>
      <vt:lpstr>游ゴシック</vt:lpstr>
      <vt:lpstr>游ゴシック Light</vt:lpstr>
      <vt:lpstr>Arial</vt:lpstr>
      <vt:lpstr>Bodoni MT</vt:lpstr>
      <vt:lpstr>Calibri</vt:lpstr>
      <vt:lpstr>Cambria Math</vt:lpstr>
      <vt:lpstr>Helvetica</vt:lpstr>
      <vt:lpstr>Symbol</vt:lpstr>
      <vt:lpstr>Times</vt:lpstr>
      <vt:lpstr>Times New Roman</vt:lpstr>
      <vt:lpstr>Verdana</vt:lpstr>
      <vt:lpstr>Wingdings</vt:lpstr>
      <vt:lpstr>Wingdings 3</vt:lpstr>
      <vt:lpstr>デザインの設定</vt:lpstr>
      <vt:lpstr>Office テーマ</vt:lpstr>
      <vt:lpstr>PowerPoint プレゼンテーション</vt:lpstr>
      <vt:lpstr>KEK Geography</vt:lpstr>
      <vt:lpstr>Impact of the COVID-19 pandemic on KEK</vt:lpstr>
      <vt:lpstr>Diversity in accelerator based sciences</vt:lpstr>
      <vt:lpstr>Accelerators at KEK</vt:lpstr>
      <vt:lpstr>PowerPoint プレゼンテーション</vt:lpstr>
      <vt:lpstr>T2K (Tokai to Kamioka)  experiment</vt:lpstr>
      <vt:lpstr>PowerPoint プレゼンテーション</vt:lpstr>
      <vt:lpstr>PowerPoint プレゼンテーション</vt:lpstr>
      <vt:lpstr>Flavor and nuclear physics at J-PARC</vt:lpstr>
      <vt:lpstr>KOTO: Search for </vt:lpstr>
      <vt:lpstr>The m program at J-PARC</vt:lpstr>
      <vt:lpstr>PowerPoint プレゼンテーション</vt:lpstr>
      <vt:lpstr>SuperKEKB and Belle II</vt:lpstr>
      <vt:lpstr>Belle II collaboration</vt:lpstr>
      <vt:lpstr>Physics Potential of Belle II</vt:lpstr>
      <vt:lpstr>Physics at Belle II</vt:lpstr>
      <vt:lpstr>PowerPoint プレゼンテーション</vt:lpstr>
      <vt:lpstr>International Linear Collider</vt:lpstr>
      <vt:lpstr>ILC development at KEK</vt:lpstr>
      <vt:lpstr>Accelerator Test Facility for ILC</vt:lpstr>
      <vt:lpstr>Superconducting Accelerator Test Facility</vt:lpstr>
      <vt:lpstr>Stepwise realization of ILC</vt:lpstr>
      <vt:lpstr>PowerPoint プレゼンテーション</vt:lpstr>
      <vt:lpstr>Industrial application of superconducting accelerator</vt:lpstr>
      <vt:lpstr>Summary and Conclusions</vt:lpstr>
    </vt:vector>
  </TitlesOfParts>
  <Company>高エネルギー加速器研究機構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山内 正則</dc:creator>
  <cp:lastModifiedBy>山内 正則</cp:lastModifiedBy>
  <cp:revision>136</cp:revision>
  <dcterms:created xsi:type="dcterms:W3CDTF">2020-04-07T23:54:23Z</dcterms:created>
  <dcterms:modified xsi:type="dcterms:W3CDTF">2021-03-05T00:02:01Z</dcterms:modified>
</cp:coreProperties>
</file>