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41" r:id="rId3"/>
    <p:sldId id="258" r:id="rId4"/>
    <p:sldId id="401" r:id="rId5"/>
    <p:sldId id="357" r:id="rId6"/>
    <p:sldId id="358" r:id="rId7"/>
    <p:sldId id="378" r:id="rId8"/>
    <p:sldId id="379" r:id="rId9"/>
    <p:sldId id="383" r:id="rId10"/>
    <p:sldId id="403" r:id="rId11"/>
    <p:sldId id="391" r:id="rId12"/>
    <p:sldId id="384" r:id="rId13"/>
    <p:sldId id="409" r:id="rId14"/>
    <p:sldId id="389" r:id="rId15"/>
    <p:sldId id="404" r:id="rId16"/>
    <p:sldId id="406" r:id="rId17"/>
    <p:sldId id="408" r:id="rId18"/>
    <p:sldId id="314" r:id="rId19"/>
  </p:sldIdLst>
  <p:sldSz cx="9144000" cy="6858000" type="screen4x3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97" autoAdjust="0"/>
  </p:normalViewPr>
  <p:slideViewPr>
    <p:cSldViewPr>
      <p:cViewPr>
        <p:scale>
          <a:sx n="80" d="100"/>
          <a:sy n="80" d="100"/>
        </p:scale>
        <p:origin x="-1445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5" d="100"/>
          <a:sy n="115" d="100"/>
        </p:scale>
        <p:origin x="-2117" y="-67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303090" cy="340048"/>
          </a:xfrm>
          <a:prstGeom prst="rect">
            <a:avLst/>
          </a:prstGeom>
        </p:spPr>
        <p:txBody>
          <a:bodyPr vert="horz" lIns="91806" tIns="45903" rIns="91806" bIns="4590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95" y="2"/>
            <a:ext cx="4303088" cy="340048"/>
          </a:xfrm>
          <a:prstGeom prst="rect">
            <a:avLst/>
          </a:prstGeom>
        </p:spPr>
        <p:txBody>
          <a:bodyPr vert="horz" lIns="91806" tIns="45903" rIns="91806" bIns="45903" rtlCol="0"/>
          <a:lstStyle>
            <a:lvl1pPr algn="r">
              <a:defRPr sz="1200"/>
            </a:lvl1pPr>
          </a:lstStyle>
          <a:p>
            <a:fld id="{36CF6278-06AE-4C09-828D-7F002AE83416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6456535"/>
            <a:ext cx="4303090" cy="340047"/>
          </a:xfrm>
          <a:prstGeom prst="rect">
            <a:avLst/>
          </a:prstGeom>
        </p:spPr>
        <p:txBody>
          <a:bodyPr vert="horz" lIns="91806" tIns="45903" rIns="91806" bIns="4590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95" y="6456535"/>
            <a:ext cx="4303088" cy="340047"/>
          </a:xfrm>
          <a:prstGeom prst="rect">
            <a:avLst/>
          </a:prstGeom>
        </p:spPr>
        <p:txBody>
          <a:bodyPr vert="horz" lIns="91806" tIns="45903" rIns="91806" bIns="45903" rtlCol="0" anchor="b"/>
          <a:lstStyle>
            <a:lvl1pPr algn="r">
              <a:defRPr sz="1200"/>
            </a:lvl1pPr>
          </a:lstStyle>
          <a:p>
            <a:fld id="{BB3A1077-B43D-4ADF-B844-D0E6B4889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120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83D0C-B5F2-4FDB-A39F-4077EBA35682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36378-2ADE-4956-A938-671F71C73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189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36378-2ADE-4956-A938-671F71C736E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30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36378-2ADE-4956-A938-671F71C736E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30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36378-2ADE-4956-A938-671F71C736E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30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36378-2ADE-4956-A938-671F71C736E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895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36378-2ADE-4956-A938-671F71C736E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895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36378-2ADE-4956-A938-671F71C736E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895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E91F-984D-4BE3-8539-7A0B17741B02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E1CE-4768-4A43-A9C8-46230D589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797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E91F-984D-4BE3-8539-7A0B17741B02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E1CE-4768-4A43-A9C8-46230D589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144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E91F-984D-4BE3-8539-7A0B17741B02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E1CE-4768-4A43-A9C8-46230D589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313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E91F-984D-4BE3-8539-7A0B17741B02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E1CE-4768-4A43-A9C8-46230D589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232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E91F-984D-4BE3-8539-7A0B17741B02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E1CE-4768-4A43-A9C8-46230D589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18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E91F-984D-4BE3-8539-7A0B17741B02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E1CE-4768-4A43-A9C8-46230D589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277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E91F-984D-4BE3-8539-7A0B17741B02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E1CE-4768-4A43-A9C8-46230D589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016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E91F-984D-4BE3-8539-7A0B17741B02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E1CE-4768-4A43-A9C8-46230D589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869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E91F-984D-4BE3-8539-7A0B17741B02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E1CE-4768-4A43-A9C8-46230D589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759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E91F-984D-4BE3-8539-7A0B17741B02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E1CE-4768-4A43-A9C8-46230D589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902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E91F-984D-4BE3-8539-7A0B17741B02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E1CE-4768-4A43-A9C8-46230D589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0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9E91F-984D-4BE3-8539-7A0B17741B02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7E1CE-4768-4A43-A9C8-46230D589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704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jpeg"/><Relationship Id="rId7" Type="http://schemas.openxmlformats.org/officeDocument/2006/relationships/image" Target="../media/image2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6.jpeg"/><Relationship Id="rId5" Type="http://schemas.openxmlformats.org/officeDocument/2006/relationships/image" Target="../media/image31.jpeg"/><Relationship Id="rId10" Type="http://schemas.openxmlformats.org/officeDocument/2006/relationships/image" Target="../media/image35.jpeg"/><Relationship Id="rId4" Type="http://schemas.openxmlformats.org/officeDocument/2006/relationships/image" Target="../media/image30.jpeg"/><Relationship Id="rId9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.gif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Relationship Id="rId9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jpeg"/><Relationship Id="rId18" Type="http://schemas.openxmlformats.org/officeDocument/2006/relationships/image" Target="../media/image69.jpe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jpeg"/><Relationship Id="rId17" Type="http://schemas.openxmlformats.org/officeDocument/2006/relationships/image" Target="../media/image68.jpeg"/><Relationship Id="rId2" Type="http://schemas.openxmlformats.org/officeDocument/2006/relationships/image" Target="../media/image53.png"/><Relationship Id="rId16" Type="http://schemas.openxmlformats.org/officeDocument/2006/relationships/image" Target="../media/image67.jpeg"/><Relationship Id="rId20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11" Type="http://schemas.openxmlformats.org/officeDocument/2006/relationships/image" Target="../media/image62.jpeg"/><Relationship Id="rId5" Type="http://schemas.openxmlformats.org/officeDocument/2006/relationships/image" Target="../media/image56.png"/><Relationship Id="rId15" Type="http://schemas.openxmlformats.org/officeDocument/2006/relationships/image" Target="../media/image66.jpeg"/><Relationship Id="rId10" Type="http://schemas.openxmlformats.org/officeDocument/2006/relationships/image" Target="../media/image61.jpeg"/><Relationship Id="rId19" Type="http://schemas.openxmlformats.org/officeDocument/2006/relationships/image" Target="../media/image70.jpe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4.jpe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.gi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.gif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G"/><Relationship Id="rId9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226" y="116632"/>
            <a:ext cx="8674726" cy="1584176"/>
          </a:xfrm>
        </p:spPr>
        <p:txBody>
          <a:bodyPr>
            <a:noAutofit/>
          </a:bodyPr>
          <a:lstStyle/>
          <a:p>
            <a:r>
              <a:rPr lang="en-US" sz="3200" b="1" kern="0" dirty="0" smtClean="0">
                <a:solidFill>
                  <a:srgbClr val="002060"/>
                </a:solidFill>
                <a:latin typeface="Comic Sans MS" pitchFamily="66" charset="0"/>
              </a:rPr>
              <a:t>Cryogenic system of superconducting </a:t>
            </a:r>
            <a:r>
              <a:rPr lang="en-US" sz="3200" b="1" kern="0" dirty="0">
                <a:solidFill>
                  <a:srgbClr val="002060"/>
                </a:solidFill>
                <a:latin typeface="Comic Sans MS" pitchFamily="66" charset="0"/>
              </a:rPr>
              <a:t>wigglers and undulators developed </a:t>
            </a:r>
            <a:r>
              <a:rPr lang="en-US" sz="3200" b="1" kern="0" dirty="0" smtClean="0">
                <a:solidFill>
                  <a:srgbClr val="002060"/>
                </a:solidFill>
                <a:latin typeface="Comic Sans MS" pitchFamily="66" charset="0"/>
              </a:rPr>
              <a:t>by BINP</a:t>
            </a:r>
            <a:endParaRPr lang="ru-RU" sz="3200" b="1" dirty="0"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31263" y="5188632"/>
            <a:ext cx="7693897" cy="10001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Comic Sans MS" panose="030F0702030302020204" pitchFamily="66" charset="0"/>
                <a:cs typeface="Microsoft New Tai Lue" panose="020B0502040204020203" pitchFamily="34" charset="0"/>
              </a:rPr>
              <a:t>  </a:t>
            </a:r>
            <a:r>
              <a:rPr lang="en-US" sz="2400" b="1" dirty="0" err="1" smtClean="0">
                <a:latin typeface="Comic Sans MS" panose="030F0702030302020204" pitchFamily="66" charset="0"/>
                <a:cs typeface="Microsoft New Tai Lue" panose="020B0502040204020203" pitchFamily="34" charset="0"/>
              </a:rPr>
              <a:t>Shkaruba</a:t>
            </a:r>
            <a:r>
              <a:rPr lang="en-US" sz="2400" b="1" dirty="0" smtClean="0">
                <a:latin typeface="Comic Sans MS" panose="030F0702030302020204" pitchFamily="66" charset="0"/>
                <a:cs typeface="Microsoft New Tai Lue" panose="020B0502040204020203" pitchFamily="34" charset="0"/>
              </a:rPr>
              <a:t> </a:t>
            </a:r>
            <a:r>
              <a:rPr lang="en-US" sz="2400" b="1" dirty="0" err="1" smtClean="0">
                <a:latin typeface="Comic Sans MS" panose="030F0702030302020204" pitchFamily="66" charset="0"/>
                <a:cs typeface="Microsoft New Tai Lue" panose="020B0502040204020203" pitchFamily="34" charset="0"/>
              </a:rPr>
              <a:t>Vitaliy</a:t>
            </a:r>
            <a:r>
              <a:rPr lang="en-US" sz="2400" b="1" dirty="0" smtClean="0">
                <a:latin typeface="Comic Sans MS" panose="030F0702030302020204" pitchFamily="66" charset="0"/>
                <a:cs typeface="Microsoft New Tai Lue" panose="020B0502040204020203" pitchFamily="34" charset="0"/>
              </a:rPr>
              <a:t> </a:t>
            </a:r>
          </a:p>
          <a:p>
            <a:r>
              <a:rPr lang="en-US" sz="2000" dirty="0" smtClean="0">
                <a:latin typeface="Comic Sans MS" panose="030F0702030302020204" pitchFamily="66" charset="0"/>
                <a:cs typeface="Microsoft New Tai Lue" panose="020B0502040204020203" pitchFamily="34" charset="0"/>
              </a:rPr>
              <a:t>On </a:t>
            </a:r>
            <a:r>
              <a:rPr lang="en-US" sz="2000" dirty="0">
                <a:latin typeface="Comic Sans MS" panose="030F0702030302020204" pitchFamily="66" charset="0"/>
                <a:cs typeface="Microsoft New Tai Lue" panose="020B0502040204020203" pitchFamily="34" charset="0"/>
              </a:rPr>
              <a:t>behalf of the </a:t>
            </a:r>
            <a:r>
              <a:rPr lang="en-US" sz="2000" dirty="0" err="1" smtClean="0">
                <a:latin typeface="Comic Sans MS" panose="030F0702030302020204" pitchFamily="66" charset="0"/>
                <a:cs typeface="Microsoft New Tai Lue" panose="020B0502040204020203" pitchFamily="34" charset="0"/>
              </a:rPr>
              <a:t>SuperConduction</a:t>
            </a:r>
            <a:r>
              <a:rPr lang="en-US" sz="2000" dirty="0" smtClean="0">
                <a:latin typeface="Comic Sans MS" panose="030F0702030302020204" pitchFamily="66" charset="0"/>
                <a:cs typeface="Microsoft New Tai Lue" panose="020B0502040204020203" pitchFamily="34" charset="0"/>
              </a:rPr>
              <a:t> ID Laboratory</a:t>
            </a:r>
            <a:endParaRPr lang="en-US" sz="2000" dirty="0">
              <a:latin typeface="Comic Sans MS" panose="030F0702030302020204" pitchFamily="66" charset="0"/>
              <a:cs typeface="Microsoft New Tai Lue" panose="020B0502040204020203" pitchFamily="34" charset="0"/>
            </a:endParaRPr>
          </a:p>
          <a:p>
            <a:r>
              <a:rPr lang="en-US" sz="3200" b="1" dirty="0" smtClean="0">
                <a:latin typeface="Comic Sans MS" panose="030F0702030302020204" pitchFamily="66" charset="0"/>
                <a:cs typeface="Microsoft New Tai Lue" panose="020B0502040204020203" pitchFamily="34" charset="0"/>
              </a:rPr>
              <a:t> </a:t>
            </a:r>
            <a:r>
              <a:rPr lang="en-US" sz="2400" dirty="0" err="1" smtClean="0">
                <a:latin typeface="Comic Sans MS" panose="030F0702030302020204" pitchFamily="66" charset="0"/>
                <a:cs typeface="Microsoft New Tai Lue" panose="020B0502040204020203" pitchFamily="34" charset="0"/>
              </a:rPr>
              <a:t>Budker</a:t>
            </a:r>
            <a:r>
              <a:rPr lang="en-US" sz="2400" dirty="0" smtClean="0">
                <a:latin typeface="Comic Sans MS" panose="030F0702030302020204" pitchFamily="66" charset="0"/>
                <a:cs typeface="Microsoft New Tai Lue" panose="020B0502040204020203" pitchFamily="34" charset="0"/>
              </a:rPr>
              <a:t> </a:t>
            </a:r>
            <a:r>
              <a:rPr lang="en-US" sz="2400" dirty="0">
                <a:latin typeface="Comic Sans MS" panose="030F0702030302020204" pitchFamily="66" charset="0"/>
                <a:cs typeface="Microsoft New Tai Lue" panose="020B0502040204020203" pitchFamily="34" charset="0"/>
              </a:rPr>
              <a:t>Institute of Nuclear </a:t>
            </a:r>
            <a:r>
              <a:rPr lang="en-US" sz="2400" dirty="0" smtClean="0">
                <a:latin typeface="Comic Sans MS" panose="030F0702030302020204" pitchFamily="66" charset="0"/>
                <a:cs typeface="Microsoft New Tai Lue" panose="020B0502040204020203" pitchFamily="34" charset="0"/>
              </a:rPr>
              <a:t>Physics, Novosibirsk</a:t>
            </a:r>
            <a:endParaRPr lang="ru-RU" sz="2400" dirty="0">
              <a:latin typeface="Comic Sans MS" panose="030F0702030302020204" pitchFamily="66" charset="0"/>
              <a:cs typeface="Microsoft New Tai Lue" panose="020B0502040204020203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14050" y="4220367"/>
            <a:ext cx="871590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200" b="1" i="1" dirty="0"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619672" y="6491587"/>
            <a:ext cx="5295749" cy="278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16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03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.20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21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, AFAD, BINP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74698" y="4968533"/>
            <a:ext cx="871296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i="1" dirty="0" smtClean="0">
              <a:cs typeface="Times New Roman" panose="02020603050405020304" pitchFamily="18" charset="0"/>
            </a:endParaRPr>
          </a:p>
          <a:p>
            <a:endParaRPr lang="ru-RU" sz="2800" b="1" i="1" dirty="0"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40740" y="5832629"/>
            <a:ext cx="871296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i="1" dirty="0" smtClean="0">
              <a:cs typeface="Times New Roman" panose="02020603050405020304" pitchFamily="18" charset="0"/>
            </a:endParaRPr>
          </a:p>
          <a:p>
            <a:endParaRPr lang="ru-RU" sz="2800" b="1" i="1" dirty="0"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421" y="6360434"/>
            <a:ext cx="345206" cy="409932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421" y="1772816"/>
            <a:ext cx="3999605" cy="300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8146594" y="6215995"/>
            <a:ext cx="308898" cy="2465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647783" y="6176558"/>
            <a:ext cx="383218" cy="3253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8146594" y="6251027"/>
            <a:ext cx="308898" cy="2465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647783" y="6211590"/>
            <a:ext cx="383218" cy="3253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51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421" y="6360434"/>
            <a:ext cx="345206" cy="409932"/>
          </a:xfrm>
          <a:prstGeom prst="rect">
            <a:avLst/>
          </a:prstGeom>
        </p:spPr>
      </p:pic>
      <p:sp>
        <p:nvSpPr>
          <p:cNvPr id="42" name="Заголовок 1"/>
          <p:cNvSpPr txBox="1">
            <a:spLocks/>
          </p:cNvSpPr>
          <p:nvPr/>
        </p:nvSpPr>
        <p:spPr>
          <a:xfrm>
            <a:off x="8178098" y="6494572"/>
            <a:ext cx="738468" cy="278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i="1" dirty="0" smtClean="0">
                <a:cs typeface="Times New Roman" panose="02020603050405020304" pitchFamily="18" charset="0"/>
              </a:rPr>
              <a:t>10/18 </a:t>
            </a:r>
            <a:endParaRPr lang="ru-RU" sz="1600" b="1" i="1" dirty="0"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9790" y="620688"/>
            <a:ext cx="8746776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atin typeface="Comic Sans MS" panose="030F0702030302020204" pitchFamily="66" charset="0"/>
              </a:rPr>
              <a:t>Indirect cooling </a:t>
            </a:r>
            <a:r>
              <a:rPr lang="en-US" sz="1200" b="1" dirty="0" smtClean="0">
                <a:latin typeface="Comic Sans MS" panose="030F0702030302020204" pitchFamily="66" charset="0"/>
              </a:rPr>
              <a:t>magnets:</a:t>
            </a:r>
            <a:endParaRPr lang="en-US" sz="1200" b="1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dirty="0" smtClean="0">
                <a:latin typeface="Comic Sans MS" panose="030F0702030302020204" pitchFamily="66" charset="0"/>
              </a:rPr>
              <a:t>The SC magnet is  located </a:t>
            </a:r>
            <a:r>
              <a:rPr lang="en-US" sz="1200" dirty="0">
                <a:latin typeface="Comic Sans MS" panose="030F0702030302020204" pitchFamily="66" charset="0"/>
              </a:rPr>
              <a:t>in </a:t>
            </a:r>
            <a:r>
              <a:rPr lang="en-US" sz="1200" dirty="0" smtClean="0">
                <a:latin typeface="Comic Sans MS" panose="030F0702030302020204" pitchFamily="66" charset="0"/>
              </a:rPr>
              <a:t>vacuum and </a:t>
            </a:r>
            <a:r>
              <a:rPr lang="en-US" sz="1200" dirty="0">
                <a:latin typeface="Comic Sans MS" panose="030F0702030302020204" pitchFamily="66" charset="0"/>
              </a:rPr>
              <a:t>are cooled with </a:t>
            </a:r>
            <a:r>
              <a:rPr lang="en-US" sz="1200" dirty="0" err="1" smtClean="0">
                <a:latin typeface="Comic Sans MS" panose="030F0702030302020204" pitchFamily="66" charset="0"/>
              </a:rPr>
              <a:t>Lhe</a:t>
            </a:r>
            <a:r>
              <a:rPr lang="en-US" sz="1200" dirty="0" smtClean="0">
                <a:latin typeface="Comic Sans MS" panose="030F0702030302020204" pitchFamily="66" charset="0"/>
              </a:rPr>
              <a:t> circulating through the inner  channels inside of the magnet body. 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dirty="0" smtClean="0">
                <a:latin typeface="Comic Sans MS" panose="030F0702030302020204" pitchFamily="66" charset="0"/>
              </a:rPr>
              <a:t>Helium </a:t>
            </a:r>
            <a:r>
              <a:rPr lang="en-US" sz="1200" dirty="0">
                <a:latin typeface="Comic Sans MS" panose="030F0702030302020204" pitchFamily="66" charset="0"/>
              </a:rPr>
              <a:t>is </a:t>
            </a: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cooled  and </a:t>
            </a:r>
            <a:r>
              <a:rPr lang="en-US" sz="1200" dirty="0">
                <a:latin typeface="Comic Sans MS" panose="030F0702030302020204" pitchFamily="66" charset="0"/>
              </a:rPr>
              <a:t>re-condenses by 4K heat exchangers </a:t>
            </a:r>
            <a:r>
              <a:rPr lang="en-US" sz="1200" dirty="0" smtClean="0">
                <a:latin typeface="Comic Sans MS" panose="030F0702030302020204" pitchFamily="66" charset="0"/>
              </a:rPr>
              <a:t> inside </a:t>
            </a:r>
            <a:r>
              <a:rPr lang="en-US" sz="1200" dirty="0">
                <a:latin typeface="Comic Sans MS" panose="030F0702030302020204" pitchFamily="66" charset="0"/>
              </a:rPr>
              <a:t>of </a:t>
            </a:r>
            <a:r>
              <a:rPr lang="en-US" sz="1200" dirty="0" smtClean="0">
                <a:latin typeface="Comic Sans MS" panose="030F0702030302020204" pitchFamily="66" charset="0"/>
              </a:rPr>
              <a:t>closed </a:t>
            </a: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small</a:t>
            </a:r>
            <a:r>
              <a:rPr lang="en-US" sz="1200" dirty="0" smtClean="0">
                <a:latin typeface="Comic Sans MS" panose="030F0702030302020204" pitchFamily="66" charset="0"/>
              </a:rPr>
              <a:t> </a:t>
            </a:r>
            <a:r>
              <a:rPr lang="en-US" sz="1200" dirty="0">
                <a:latin typeface="Comic Sans MS" panose="030F0702030302020204" pitchFamily="66" charset="0"/>
              </a:rPr>
              <a:t>helium vessel </a:t>
            </a:r>
            <a:r>
              <a:rPr lang="en-US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located in </a:t>
            </a: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 </a:t>
            </a:r>
            <a:r>
              <a:rPr lang="en-US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vacuum of </a:t>
            </a: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the  </a:t>
            </a:r>
            <a:r>
              <a:rPr lang="en-US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cryostat outside the magnet</a:t>
            </a: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 Full </a:t>
            </a:r>
            <a:r>
              <a:rPr lang="en-US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interception of heat in-leaks </a:t>
            </a: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to cryostat in </a:t>
            </a:r>
            <a:r>
              <a:rPr lang="en-US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the critical points onto 60K, 20K and 4K cryo-coolers stages </a:t>
            </a: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prevent </a:t>
            </a:r>
            <a:r>
              <a:rPr lang="en-US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LHe evaporation</a:t>
            </a: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 </a:t>
            </a:r>
            <a:r>
              <a:rPr lang="en-US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Vacuum chamber is cooled by 20 K stages and can remove the heat power ~ 20 W from beam heating (by SR and image currents)</a:t>
            </a:r>
          </a:p>
        </p:txBody>
      </p:sp>
      <p:pic>
        <p:nvPicPr>
          <p:cNvPr id="22" name="Рисунок 2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65" y="2812378"/>
            <a:ext cx="5491234" cy="3707346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619672" y="6491587"/>
            <a:ext cx="5295749" cy="278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16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03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.20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21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, AFAD, BINP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8146594" y="6215995"/>
            <a:ext cx="308898" cy="2465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647783" y="6176558"/>
            <a:ext cx="383218" cy="3253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117" y="2759858"/>
            <a:ext cx="2139320" cy="286210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112818" y="5672700"/>
            <a:ext cx="2765919" cy="461665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sz="1200" kern="0" dirty="0" smtClean="0">
                <a:solidFill>
                  <a:srgbClr val="002060"/>
                </a:solidFill>
                <a:latin typeface="Comic Sans MS" pitchFamily="66" charset="0"/>
              </a:rPr>
              <a:t>Assembling of indirect cooling SCW  </a:t>
            </a:r>
            <a:r>
              <a:rPr lang="en-US" sz="1200" kern="0" dirty="0">
                <a:solidFill>
                  <a:srgbClr val="002060"/>
                </a:solidFill>
                <a:latin typeface="Comic Sans MS" pitchFamily="66" charset="0"/>
              </a:rPr>
              <a:t>for </a:t>
            </a:r>
            <a:r>
              <a:rPr lang="en-US" sz="1200" kern="0" dirty="0" smtClean="0">
                <a:solidFill>
                  <a:srgbClr val="002060"/>
                </a:solidFill>
                <a:latin typeface="Comic Sans MS" pitchFamily="66" charset="0"/>
              </a:rPr>
              <a:t>KSRS,  (March 2019)</a:t>
            </a:r>
            <a:endParaRPr lang="en-US" sz="1200" dirty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116632"/>
            <a:ext cx="880561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kern="0" dirty="0">
                <a:solidFill>
                  <a:srgbClr val="002060"/>
                </a:solidFill>
                <a:latin typeface="Comic Sans MS" pitchFamily="66" charset="0"/>
              </a:rPr>
              <a:t>Cryogenic system of superconducting wigglers and undulators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4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421" y="6360434"/>
            <a:ext cx="345206" cy="409932"/>
          </a:xfrm>
          <a:prstGeom prst="rect">
            <a:avLst/>
          </a:prstGeom>
        </p:spPr>
      </p:pic>
      <p:sp>
        <p:nvSpPr>
          <p:cNvPr id="42" name="Заголовок 1"/>
          <p:cNvSpPr txBox="1">
            <a:spLocks/>
          </p:cNvSpPr>
          <p:nvPr/>
        </p:nvSpPr>
        <p:spPr>
          <a:xfrm>
            <a:off x="8178098" y="6494572"/>
            <a:ext cx="738468" cy="278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i="1" dirty="0" smtClean="0">
                <a:cs typeface="Times New Roman" panose="02020603050405020304" pitchFamily="18" charset="0"/>
              </a:rPr>
              <a:t>11/18 </a:t>
            </a:r>
            <a:endParaRPr lang="ru-RU" sz="1600" b="1" i="1" dirty="0"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41" y="1196752"/>
            <a:ext cx="5013201" cy="518457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435" y="1196752"/>
            <a:ext cx="3698039" cy="504866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69790" y="620688"/>
            <a:ext cx="8746776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Comic Sans MS" panose="030F0702030302020204" pitchFamily="66" charset="0"/>
              </a:rPr>
              <a:t>Indirect cooling magnets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19672" y="6491587"/>
            <a:ext cx="5295749" cy="278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16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03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.20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21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, AFAD, BINP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8146594" y="6215995"/>
            <a:ext cx="308898" cy="2465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647783" y="6176558"/>
            <a:ext cx="383218" cy="3253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116632"/>
            <a:ext cx="880561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kern="0" dirty="0">
                <a:solidFill>
                  <a:srgbClr val="002060"/>
                </a:solidFill>
                <a:latin typeface="Comic Sans MS" pitchFamily="66" charset="0"/>
              </a:rPr>
              <a:t>Cryogenic system of superconducting wigglers and undulators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95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421" y="6360434"/>
            <a:ext cx="345206" cy="409932"/>
          </a:xfrm>
          <a:prstGeom prst="rect">
            <a:avLst/>
          </a:prstGeom>
        </p:spPr>
      </p:pic>
      <p:sp>
        <p:nvSpPr>
          <p:cNvPr id="42" name="Заголовок 1"/>
          <p:cNvSpPr txBox="1">
            <a:spLocks/>
          </p:cNvSpPr>
          <p:nvPr/>
        </p:nvSpPr>
        <p:spPr>
          <a:xfrm>
            <a:off x="8178098" y="6494572"/>
            <a:ext cx="738468" cy="278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i="1" dirty="0" smtClean="0">
                <a:cs typeface="Times New Roman" panose="02020603050405020304" pitchFamily="18" charset="0"/>
              </a:rPr>
              <a:t>12/18 </a:t>
            </a:r>
            <a:endParaRPr lang="ru-RU" sz="1600" b="1" i="1" dirty="0"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906433"/>
            <a:ext cx="3168352" cy="1658967"/>
          </a:xfrm>
          <a:prstGeom prst="rect">
            <a:avLst/>
          </a:prstGeom>
        </p:spPr>
      </p:pic>
      <p:pic>
        <p:nvPicPr>
          <p:cNvPr id="16" name="Picture 6" descr="C:\Users\TS\Dropbox\CLIC IMAGE ANKA\photo\IMG41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927318"/>
            <a:ext cx="1218569" cy="91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07" y="3896030"/>
            <a:ext cx="1505753" cy="976504"/>
          </a:xfrm>
          <a:prstGeom prst="rect">
            <a:avLst/>
          </a:prstGeom>
        </p:spPr>
      </p:pic>
      <p:pic>
        <p:nvPicPr>
          <p:cNvPr id="19" name="Picture 2" descr="C:\Users\TS\Dropbox\CLIC IMAGE ANKA\photo\IMG464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882475"/>
            <a:ext cx="1251213" cy="93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617646"/>
              </p:ext>
            </p:extLst>
          </p:nvPr>
        </p:nvGraphicFramePr>
        <p:xfrm>
          <a:off x="164507" y="1268760"/>
          <a:ext cx="4176464" cy="21945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1584176"/>
                <a:gridCol w="1368152"/>
                <a:gridCol w="1224136"/>
              </a:tblGrid>
              <a:tr h="1803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  <a:cs typeface="Times New Roman"/>
                        </a:rPr>
                        <a:t>Storage ring,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  <a:cs typeface="Times New Roman"/>
                        </a:rPr>
                        <a:t>location, year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  <a:cs typeface="Times New Roman"/>
                        </a:rPr>
                        <a:t>CLIC dumping ring (ANKA,</a:t>
                      </a: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  <a:cs typeface="Times New Roman"/>
                        </a:rPr>
                        <a:t>Germany),</a:t>
                      </a: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  <a:cs typeface="Times New Roman"/>
                        </a:rPr>
                        <a:t>2015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  <a:cs typeface="Times New Roman"/>
                        </a:rPr>
                        <a:t>Kurchatov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  <a:cs typeface="Times New Roman"/>
                        </a:rPr>
                        <a:t> SRS,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  <a:cs typeface="Times New Roman"/>
                        </a:rPr>
                        <a:t> Moscow,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  <a:cs typeface="Times New Roman"/>
                        </a:rPr>
                        <a:t> 2019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Magnetic 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Field, T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  <a:cs typeface="Times New Roman"/>
                        </a:rPr>
                        <a:t>3.5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Period,</a:t>
                      </a: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mm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51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  <a:cs typeface="Times New Roman"/>
                        </a:rPr>
                        <a:t>48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Magnetic 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gap, mm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18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Vacuum 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gap, mm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13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  <a:cs typeface="Times New Roman"/>
                        </a:rPr>
                        <a:t>Number of poles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  <a:cs typeface="Times New Roman"/>
                        </a:rPr>
                        <a:t>68+4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  <a:cs typeface="Times New Roman"/>
                        </a:rPr>
                        <a:t>50+4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  <a:cs typeface="Times New Roman"/>
                        </a:rPr>
                        <a:t>Cold mass, kg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  <a:cs typeface="Times New Roman"/>
                        </a:rPr>
                        <a:t>700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  <a:cs typeface="Times New Roman"/>
                        </a:rPr>
                        <a:t>700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Ramping time, min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&lt; 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  <a:cs typeface="Times New Roman"/>
                        </a:rPr>
                        <a:t>&lt;5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Beam heat 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load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(acceptable), W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50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3419873" y="4991780"/>
            <a:ext cx="1192535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sz="1200" kern="0" dirty="0" smtClean="0">
                <a:solidFill>
                  <a:srgbClr val="002060"/>
                </a:solidFill>
                <a:latin typeface="Comic Sans MS" pitchFamily="66" charset="0"/>
              </a:rPr>
              <a:t>72-pole </a:t>
            </a:r>
            <a:r>
              <a:rPr lang="en-US" sz="1200" kern="0" dirty="0">
                <a:solidFill>
                  <a:srgbClr val="002060"/>
                </a:solidFill>
                <a:latin typeface="Comic Sans MS" pitchFamily="66" charset="0"/>
              </a:rPr>
              <a:t>indirect </a:t>
            </a:r>
            <a:r>
              <a:rPr lang="en-US" sz="1200" kern="0" dirty="0" smtClean="0">
                <a:solidFill>
                  <a:srgbClr val="002060"/>
                </a:solidFill>
                <a:latin typeface="Comic Sans MS" pitchFamily="66" charset="0"/>
              </a:rPr>
              <a:t>cooling </a:t>
            </a:r>
            <a:r>
              <a:rPr lang="en-US" sz="1200" kern="0" dirty="0">
                <a:solidFill>
                  <a:srgbClr val="002060"/>
                </a:solidFill>
                <a:latin typeface="Comic Sans MS" pitchFamily="66" charset="0"/>
              </a:rPr>
              <a:t>3Tesla </a:t>
            </a:r>
            <a:r>
              <a:rPr lang="en-US" sz="1200" kern="0" dirty="0" smtClean="0">
                <a:solidFill>
                  <a:srgbClr val="002060"/>
                </a:solidFill>
                <a:latin typeface="Comic Sans MS" pitchFamily="66" charset="0"/>
              </a:rPr>
              <a:t>wiggler  </a:t>
            </a:r>
            <a:r>
              <a:rPr lang="en-US" sz="1200" kern="0" dirty="0">
                <a:solidFill>
                  <a:srgbClr val="002060"/>
                </a:solidFill>
                <a:latin typeface="Comic Sans MS" pitchFamily="66" charset="0"/>
              </a:rPr>
              <a:t>for CLIC dumping ring </a:t>
            </a:r>
            <a:r>
              <a:rPr lang="en-US" sz="1200" kern="0" dirty="0" smtClean="0">
                <a:solidFill>
                  <a:srgbClr val="002060"/>
                </a:solidFill>
                <a:latin typeface="Comic Sans MS" pitchFamily="66" charset="0"/>
              </a:rPr>
              <a:t>(2015)</a:t>
            </a:r>
            <a:endParaRPr lang="en-US" sz="1200" dirty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3" name="Рисунок 2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816" y="1103241"/>
            <a:ext cx="1517247" cy="2296306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4860032" y="5622385"/>
            <a:ext cx="4056534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sz="1200" kern="0" dirty="0" smtClean="0">
                <a:solidFill>
                  <a:srgbClr val="002060"/>
                </a:solidFill>
                <a:latin typeface="Comic Sans MS" pitchFamily="66" charset="0"/>
              </a:rPr>
              <a:t>54-pole </a:t>
            </a:r>
            <a:r>
              <a:rPr lang="en-US" sz="1200" kern="0" dirty="0">
                <a:solidFill>
                  <a:srgbClr val="002060"/>
                </a:solidFill>
                <a:latin typeface="Comic Sans MS" pitchFamily="66" charset="0"/>
              </a:rPr>
              <a:t>indirect </a:t>
            </a:r>
            <a:r>
              <a:rPr lang="en-US" sz="1200" kern="0" dirty="0" smtClean="0">
                <a:solidFill>
                  <a:srgbClr val="002060"/>
                </a:solidFill>
                <a:latin typeface="Comic Sans MS" pitchFamily="66" charset="0"/>
              </a:rPr>
              <a:t>cooling 3.5Tesla wiggler   </a:t>
            </a:r>
            <a:r>
              <a:rPr lang="en-US" sz="1200" kern="0" dirty="0">
                <a:solidFill>
                  <a:srgbClr val="002060"/>
                </a:solidFill>
                <a:latin typeface="Comic Sans MS" pitchFamily="66" charset="0"/>
              </a:rPr>
              <a:t>for </a:t>
            </a:r>
            <a:r>
              <a:rPr lang="en-US" sz="1200" kern="0" dirty="0" smtClean="0">
                <a:solidFill>
                  <a:srgbClr val="002060"/>
                </a:solidFill>
                <a:latin typeface="Comic Sans MS" pitchFamily="66" charset="0"/>
              </a:rPr>
              <a:t>KSRS,  (March 2019)</a:t>
            </a:r>
            <a:endParaRPr lang="en-US" sz="1200" dirty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225" y="1103241"/>
            <a:ext cx="2604558" cy="19253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985" y="3432501"/>
            <a:ext cx="2545377" cy="202857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69790" y="620688"/>
            <a:ext cx="8746776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Comic Sans MS" panose="030F0702030302020204" pitchFamily="66" charset="0"/>
              </a:rPr>
              <a:t>Indirect cooling magnets</a:t>
            </a: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1619672" y="6491587"/>
            <a:ext cx="5295749" cy="278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16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03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.20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21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, AFAD, BINP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Управляющая кнопка: назад 26">
            <a:hlinkClick r:id="" action="ppaction://hlinkshowjump?jump=previousslide" highlightClick="1"/>
          </p:cNvPr>
          <p:cNvSpPr/>
          <p:nvPr/>
        </p:nvSpPr>
        <p:spPr>
          <a:xfrm>
            <a:off x="8146594" y="6215995"/>
            <a:ext cx="308898" cy="2465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8647783" y="6176558"/>
            <a:ext cx="383218" cy="3253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Picture 3" descr="Снимок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887" y="3140968"/>
            <a:ext cx="1647083" cy="98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" descr="Снимок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917" y="4287674"/>
            <a:ext cx="1682053" cy="110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179512" y="116632"/>
            <a:ext cx="880561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kern="0" dirty="0">
                <a:solidFill>
                  <a:srgbClr val="002060"/>
                </a:solidFill>
                <a:latin typeface="Comic Sans MS" pitchFamily="66" charset="0"/>
              </a:rPr>
              <a:t>Cryogenic system of superconducting wigglers and undulators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68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421" y="6360434"/>
            <a:ext cx="345206" cy="409932"/>
          </a:xfrm>
          <a:prstGeom prst="rect">
            <a:avLst/>
          </a:prstGeom>
        </p:spPr>
      </p:pic>
      <p:sp>
        <p:nvSpPr>
          <p:cNvPr id="42" name="Заголовок 1"/>
          <p:cNvSpPr txBox="1">
            <a:spLocks/>
          </p:cNvSpPr>
          <p:nvPr/>
        </p:nvSpPr>
        <p:spPr>
          <a:xfrm>
            <a:off x="8178098" y="6494572"/>
            <a:ext cx="738468" cy="278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i="1" dirty="0" smtClean="0">
                <a:cs typeface="Times New Roman" panose="02020603050405020304" pitchFamily="18" charset="0"/>
              </a:rPr>
              <a:t>13/18 </a:t>
            </a:r>
            <a:endParaRPr lang="ru-RU" sz="1600" b="1" i="1" dirty="0"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08932" y="517705"/>
            <a:ext cx="8746776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Comic Sans MS" panose="030F0702030302020204" pitchFamily="66" charset="0"/>
              </a:rPr>
              <a:t>Indirect cooling magnets: Precooling down of SC magnet with N2 thermo- siphon heat </a:t>
            </a:r>
            <a:r>
              <a:rPr lang="en-US" sz="1400" b="1" dirty="0" smtClean="0">
                <a:latin typeface="Comic Sans MS" panose="030F0702030302020204" pitchFamily="66" charset="0"/>
              </a:rPr>
              <a:t>pipe</a:t>
            </a:r>
            <a:endParaRPr lang="en-US" b="1" dirty="0" smtClean="0">
              <a:latin typeface="Comic Sans MS" panose="030F0702030302020204" pitchFamily="66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400000">
            <a:off x="7127439" y="4029709"/>
            <a:ext cx="2814349" cy="103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реконденсор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810" y="2967440"/>
            <a:ext cx="1002817" cy="152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испаритель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810" y="4841425"/>
            <a:ext cx="1078861" cy="1451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лево 4"/>
          <p:cNvSpPr/>
          <p:nvPr/>
        </p:nvSpPr>
        <p:spPr>
          <a:xfrm>
            <a:off x="7596083" y="3895384"/>
            <a:ext cx="462974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лево 29"/>
          <p:cNvSpPr/>
          <p:nvPr/>
        </p:nvSpPr>
        <p:spPr>
          <a:xfrm>
            <a:off x="7538518" y="5046361"/>
            <a:ext cx="462974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619672" y="6491587"/>
            <a:ext cx="5295749" cy="278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16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03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.20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21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, AFAD, BINP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/>
          <p:nvPr/>
        </p:nvSpPr>
        <p:spPr>
          <a:xfrm>
            <a:off x="8146594" y="6215995"/>
            <a:ext cx="308898" cy="2465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647783" y="6176558"/>
            <a:ext cx="383218" cy="3253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150" y="5274839"/>
            <a:ext cx="777812" cy="58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798" y="3140967"/>
            <a:ext cx="827245" cy="62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33" y="3294015"/>
            <a:ext cx="6089224" cy="2296065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7569894" y="2894746"/>
            <a:ext cx="1153399" cy="246221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sz="1000" b="1" dirty="0" err="1" smtClean="0">
                <a:solidFill>
                  <a:schemeClr val="dk1"/>
                </a:solidFill>
                <a:latin typeface="Comic Sans MS" panose="030F0702030302020204" pitchFamily="66" charset="0"/>
              </a:rPr>
              <a:t>Recondenser</a:t>
            </a:r>
            <a:endParaRPr lang="ru-RU" sz="1000" b="1" dirty="0" smtClean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838002" y="5955317"/>
            <a:ext cx="1153399" cy="246221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Evaporator</a:t>
            </a:r>
            <a:endParaRPr lang="ru-RU" sz="1000" b="1" dirty="0" smtClean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291114" y="4346721"/>
            <a:ext cx="970615" cy="40011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Transport </a:t>
            </a:r>
          </a:p>
          <a:p>
            <a:r>
              <a:rPr lang="en-US" sz="1000" b="1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tube</a:t>
            </a:r>
            <a:endParaRPr lang="ru-RU" sz="1000" b="1" dirty="0" smtClean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8146594" y="4496473"/>
            <a:ext cx="501189" cy="1566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79512" y="908720"/>
            <a:ext cx="8935936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Nitrogen  thermo- </a:t>
            </a:r>
            <a:r>
              <a:rPr lang="en-US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siphon  </a:t>
            </a: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heat-pipe </a:t>
            </a:r>
            <a:r>
              <a:rPr lang="en-US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is used as heat conductor between 60K stage of the cryo-coolers and the </a:t>
            </a: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magnet.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Heat-pipe consists of </a:t>
            </a:r>
            <a:r>
              <a:rPr lang="en-US" sz="1200" b="1" dirty="0" err="1" smtClean="0">
                <a:solidFill>
                  <a:schemeClr val="dk1"/>
                </a:solidFill>
                <a:latin typeface="Comic Sans MS" panose="030F0702030302020204" pitchFamily="66" charset="0"/>
              </a:rPr>
              <a:t>recondenser</a:t>
            </a: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 (attached to 60k stage), </a:t>
            </a:r>
            <a:r>
              <a:rPr lang="en-US" sz="1200" b="1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evaporator</a:t>
            </a: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 (on SC magnet), </a:t>
            </a:r>
            <a:r>
              <a:rPr lang="en-US" sz="1200" b="1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transport tube </a:t>
            </a: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with  nitrogen ~100 bars at room temperature and two phase nitrogen at low temperature.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The </a:t>
            </a:r>
            <a:r>
              <a:rPr lang="en-US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heat </a:t>
            </a: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pipe </a:t>
            </a:r>
            <a:r>
              <a:rPr lang="en-US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is operated as a “thermal switch” </a:t>
            </a: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and </a:t>
            </a:r>
            <a:r>
              <a:rPr lang="en-US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automatically </a:t>
            </a: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disconnected from magnet at </a:t>
            </a:r>
            <a:r>
              <a:rPr lang="en-US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nitrogen freezing point (64K</a:t>
            </a: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).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Maximal extracted power ~100W for one pipe. It takes ~ 5 days to cool the ~ 1000 kg magnet down to LHe temperature. </a:t>
            </a:r>
            <a:endParaRPr lang="ru-RU" sz="1200" dirty="0" smtClean="0">
              <a:solidFill>
                <a:schemeClr val="dk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Additionally appears the possibility not use  </a:t>
            </a:r>
            <a:r>
              <a:rPr lang="en-US" sz="1200" dirty="0" err="1">
                <a:solidFill>
                  <a:schemeClr val="dk1"/>
                </a:solidFill>
                <a:latin typeface="Comic Sans MS" panose="030F0702030302020204" pitchFamily="66" charset="0"/>
              </a:rPr>
              <a:t>Lhe</a:t>
            </a:r>
            <a:r>
              <a:rPr lang="en-US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 from Dewar during cooling down. Gas helium is sucked into helium vessel from  Dewar or from a cylinder during cooling down process, cooled here and begins to liquefy and accumulate automatically</a:t>
            </a: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.</a:t>
            </a:r>
            <a:endParaRPr lang="en-US" sz="1300" dirty="0" smtClean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54753" y="5816817"/>
            <a:ext cx="3568680" cy="26161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dk1"/>
                </a:solidFill>
                <a:latin typeface="Comic Sans MS" panose="030F0702030302020204" pitchFamily="66" charset="0"/>
              </a:rPr>
              <a:t>Design of </a:t>
            </a:r>
            <a:r>
              <a:rPr lang="en-US" sz="11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indirect</a:t>
            </a:r>
            <a:r>
              <a:rPr lang="ru-RU" sz="11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 </a:t>
            </a:r>
            <a:r>
              <a:rPr lang="en-US" sz="11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cooling system cryostat   </a:t>
            </a:r>
            <a:r>
              <a:rPr lang="en-US" sz="10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 </a:t>
            </a:r>
            <a:endParaRPr lang="ru-RU" sz="1000" b="1" dirty="0" smtClean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79512" y="116632"/>
            <a:ext cx="880561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kern="0" dirty="0">
                <a:solidFill>
                  <a:srgbClr val="002060"/>
                </a:solidFill>
                <a:latin typeface="Comic Sans MS" pitchFamily="66" charset="0"/>
              </a:rPr>
              <a:t>Cryogenic system of superconducting wigglers and undulators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74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421" y="6360434"/>
            <a:ext cx="345206" cy="409932"/>
          </a:xfrm>
          <a:prstGeom prst="rect">
            <a:avLst/>
          </a:prstGeom>
        </p:spPr>
      </p:pic>
      <p:sp>
        <p:nvSpPr>
          <p:cNvPr id="42" name="Заголовок 1"/>
          <p:cNvSpPr txBox="1">
            <a:spLocks/>
          </p:cNvSpPr>
          <p:nvPr/>
        </p:nvSpPr>
        <p:spPr>
          <a:xfrm>
            <a:off x="8178098" y="6494572"/>
            <a:ext cx="738468" cy="278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i="1" dirty="0" smtClean="0">
                <a:cs typeface="Times New Roman" panose="02020603050405020304" pitchFamily="18" charset="0"/>
              </a:rPr>
              <a:t>14/18 </a:t>
            </a:r>
            <a:endParaRPr lang="ru-RU" sz="1600" b="1" i="1" dirty="0"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85743" y="633493"/>
            <a:ext cx="8746776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Comic Sans MS" panose="030F0702030302020204" pitchFamily="66" charset="0"/>
              </a:rPr>
              <a:t>Indirect cooling magnets: Precooling down of SC magnet with N2 thermo- siphon heat </a:t>
            </a:r>
            <a:r>
              <a:rPr lang="en-US" sz="1400" b="1" dirty="0" smtClean="0">
                <a:latin typeface="Comic Sans MS" panose="030F0702030302020204" pitchFamily="66" charset="0"/>
              </a:rPr>
              <a:t>pipe</a:t>
            </a:r>
            <a:endParaRPr lang="en-US" b="1" dirty="0" smtClean="0">
              <a:latin typeface="Comic Sans MS" panose="030F0702030302020204" pitchFamily="66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85743" y="1052736"/>
            <a:ext cx="8826052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b="1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The problem</a:t>
            </a: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: High cooling power of all four 60K stages (~200W) leads to early freezing of Nitrogen. For prolongation of cooling needed to heat  60K stages to </a:t>
            </a:r>
            <a:r>
              <a:rPr lang="en-US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melt </a:t>
            </a: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N2.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Heating with resistors is </a:t>
            </a:r>
            <a:r>
              <a:rPr lang="en-US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not convenient;</a:t>
            </a:r>
            <a:endParaRPr lang="en-US" sz="1200" dirty="0" smtClean="0">
              <a:solidFill>
                <a:schemeClr val="dk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New approach: automatically </a:t>
            </a:r>
            <a:r>
              <a:rPr lang="en-US" sz="1200" b="1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switch off and on the compressors of </a:t>
            </a:r>
            <a:r>
              <a:rPr lang="en-US" sz="1200" b="1" dirty="0" err="1" smtClean="0">
                <a:solidFill>
                  <a:schemeClr val="dk1"/>
                </a:solidFill>
                <a:latin typeface="Comic Sans MS" panose="030F0702030302020204" pitchFamily="66" charset="0"/>
              </a:rPr>
              <a:t>cryocoolers</a:t>
            </a:r>
            <a:r>
              <a:rPr lang="en-US" sz="1200" b="1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 </a:t>
            </a:r>
            <a:r>
              <a:rPr lang="en-US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for heating for heating of 60 K stages</a:t>
            </a: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.</a:t>
            </a:r>
            <a:endParaRPr lang="en-US" sz="1200" dirty="0" smtClean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619672" y="6491587"/>
            <a:ext cx="5295749" cy="278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16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03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.20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21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, AFAD, BINP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/>
          <p:nvPr/>
        </p:nvSpPr>
        <p:spPr>
          <a:xfrm>
            <a:off x="8146594" y="6215995"/>
            <a:ext cx="308898" cy="2465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647783" y="6176558"/>
            <a:ext cx="383218" cy="3253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96" y="2614730"/>
            <a:ext cx="8293395" cy="3369822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179512" y="116632"/>
            <a:ext cx="880561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kern="0" dirty="0">
                <a:solidFill>
                  <a:srgbClr val="002060"/>
                </a:solidFill>
                <a:latin typeface="Comic Sans MS" pitchFamily="66" charset="0"/>
              </a:rPr>
              <a:t>Cryogenic system of superconducting wigglers and undulators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68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855120" y="5542384"/>
            <a:ext cx="871296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i="1" dirty="0" smtClean="0">
              <a:cs typeface="Times New Roman" panose="02020603050405020304" pitchFamily="18" charset="0"/>
            </a:endParaRPr>
          </a:p>
          <a:p>
            <a:endParaRPr lang="ru-RU" sz="2800" b="1" i="1" dirty="0"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96702" y="3249637"/>
            <a:ext cx="871296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i="1" dirty="0" smtClean="0">
              <a:cs typeface="Times New Roman" panose="02020603050405020304" pitchFamily="18" charset="0"/>
            </a:endParaRPr>
          </a:p>
          <a:p>
            <a:endParaRPr lang="ru-RU" sz="2800" b="1" i="1" dirty="0"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415030"/>
            <a:ext cx="345206" cy="409932"/>
          </a:xfrm>
          <a:prstGeom prst="rect">
            <a:avLst/>
          </a:prstGeom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8178098" y="6494572"/>
            <a:ext cx="738468" cy="278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i="1" dirty="0" smtClean="0">
                <a:cs typeface="Times New Roman" panose="02020603050405020304" pitchFamily="18" charset="0"/>
              </a:rPr>
              <a:t>15/18 </a:t>
            </a:r>
            <a:endParaRPr lang="ru-RU" sz="1600" b="1" i="1" dirty="0"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6402" y="1130876"/>
            <a:ext cx="7919192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dirty="0" smtClean="0">
                <a:latin typeface="Comic Sans MS" panose="030F0702030302020204" pitchFamily="66" charset="0"/>
                <a:ea typeface="Times New Roman"/>
                <a:cs typeface="Times New Roman"/>
              </a:rPr>
              <a:t>Test results </a:t>
            </a:r>
            <a:r>
              <a:rPr lang="en-GB" sz="1400" dirty="0">
                <a:latin typeface="Comic Sans MS" panose="030F0702030302020204" pitchFamily="66" charset="0"/>
                <a:ea typeface="Times New Roman"/>
                <a:cs typeface="Times New Roman"/>
              </a:rPr>
              <a:t>of </a:t>
            </a:r>
            <a:r>
              <a:rPr lang="en-GB" sz="1400" dirty="0" smtClean="0">
                <a:latin typeface="Comic Sans MS" panose="030F0702030302020204" pitchFamily="66" charset="0"/>
                <a:ea typeface="Times New Roman"/>
                <a:cs typeface="Times New Roman"/>
              </a:rPr>
              <a:t>SC indirect cooling wigglers in   </a:t>
            </a:r>
            <a:r>
              <a:rPr lang="en-GB" sz="1400" dirty="0" err="1">
                <a:latin typeface="Comic Sans MS" panose="030F0702030302020204" pitchFamily="66" charset="0"/>
                <a:ea typeface="Times New Roman"/>
                <a:cs typeface="Times New Roman"/>
              </a:rPr>
              <a:t>Kurchatov</a:t>
            </a:r>
            <a:r>
              <a:rPr lang="en-GB" sz="1400" dirty="0">
                <a:latin typeface="Comic Sans MS" panose="030F0702030302020204" pitchFamily="66" charset="0"/>
                <a:ea typeface="Times New Roman"/>
                <a:cs typeface="Times New Roman"/>
              </a:rPr>
              <a:t> </a:t>
            </a:r>
            <a:r>
              <a:rPr lang="en-GB" sz="1400" dirty="0" smtClean="0">
                <a:latin typeface="Comic Sans MS" panose="030F0702030302020204" pitchFamily="66" charset="0"/>
                <a:ea typeface="Times New Roman"/>
                <a:cs typeface="Times New Roman"/>
              </a:rPr>
              <a:t>SRS (</a:t>
            </a:r>
            <a:r>
              <a:rPr lang="en-US" sz="1400" kern="0" dirty="0">
                <a:solidFill>
                  <a:srgbClr val="002060"/>
                </a:solidFill>
                <a:latin typeface="Comic Sans MS" pitchFamily="66" charset="0"/>
              </a:rPr>
              <a:t>2019</a:t>
            </a:r>
            <a:r>
              <a:rPr lang="en-GB" sz="1400" dirty="0" smtClean="0">
                <a:latin typeface="Comic Sans MS" panose="030F0702030302020204" pitchFamily="66" charset="0"/>
                <a:ea typeface="Times New Roman"/>
                <a:cs typeface="Times New Roman"/>
              </a:rPr>
              <a:t>) </a:t>
            </a:r>
            <a:endParaRPr lang="ru-RU" sz="1400" dirty="0">
              <a:latin typeface="Comic Sans MS" panose="030F0702030302020204" pitchFamily="66" charset="0"/>
              <a:ea typeface="Times New Roman"/>
              <a:cs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87626" y="3527200"/>
            <a:ext cx="3335728" cy="461665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sz="1200" dirty="0" smtClean="0"/>
              <a:t>Temperature </a:t>
            </a:r>
            <a:r>
              <a:rPr lang="en-US" sz="1200" dirty="0"/>
              <a:t>behavior of current </a:t>
            </a:r>
            <a:r>
              <a:rPr lang="en-US" sz="1200" dirty="0" smtClean="0"/>
              <a:t>leads (36K – without current, 52K – stable operation on 3 T)</a:t>
            </a:r>
            <a:endParaRPr lang="en-US" sz="1200" dirty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185683" y="6138031"/>
            <a:ext cx="3335728" cy="276999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sz="1200" dirty="0" err="1" smtClean="0"/>
              <a:t>Lhe</a:t>
            </a:r>
            <a:r>
              <a:rPr lang="en-US" sz="1200" dirty="0" smtClean="0"/>
              <a:t> level behavior (~ 30% for one quench)</a:t>
            </a:r>
            <a:endParaRPr lang="en-US" sz="1200" dirty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85027" y="3538896"/>
            <a:ext cx="3909317" cy="461665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sz="1200" dirty="0" smtClean="0"/>
              <a:t>Pressure in helium </a:t>
            </a:r>
            <a:r>
              <a:rPr lang="en-US" sz="1200" dirty="0"/>
              <a:t>vessel  behavior (reduced relative to external </a:t>
            </a:r>
            <a:r>
              <a:rPr lang="en-US" sz="1200" dirty="0" smtClean="0"/>
              <a:t>pressure -</a:t>
            </a:r>
            <a:r>
              <a:rPr lang="en-US" sz="1200" dirty="0"/>
              <a:t>0.7 Bar )</a:t>
            </a:r>
            <a:endParaRPr lang="en-US" sz="1200" dirty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9374" y="5980757"/>
            <a:ext cx="3604573" cy="461665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sz="1200" dirty="0" smtClean="0"/>
              <a:t>Temperature </a:t>
            </a:r>
            <a:r>
              <a:rPr lang="en-US" sz="1200" dirty="0"/>
              <a:t>behavior </a:t>
            </a:r>
            <a:r>
              <a:rPr lang="en-US" sz="1200" dirty="0" smtClean="0"/>
              <a:t>SC magnet (~ 3K </a:t>
            </a:r>
            <a:r>
              <a:rPr lang="en-US" sz="1200" dirty="0"/>
              <a:t>– stable operation on 3 </a:t>
            </a:r>
            <a:r>
              <a:rPr lang="en-US" sz="1200" dirty="0" smtClean="0"/>
              <a:t>T, </a:t>
            </a:r>
            <a:r>
              <a:rPr lang="en-GB" sz="1200" dirty="0" smtClean="0"/>
              <a:t>increase </a:t>
            </a:r>
            <a:r>
              <a:rPr lang="en-US" sz="1200" dirty="0" smtClean="0"/>
              <a:t>up to 22 K after quench)</a:t>
            </a:r>
            <a:endParaRPr lang="en-US" sz="1200" dirty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74" y="1476328"/>
            <a:ext cx="3393030" cy="20157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74" y="1480892"/>
            <a:ext cx="3896487" cy="20580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93" y="4041340"/>
            <a:ext cx="3396552" cy="19043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825" y="4041340"/>
            <a:ext cx="3262769" cy="209282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238352" y="653367"/>
            <a:ext cx="8746776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Performance of cryogenic system </a:t>
            </a:r>
            <a:r>
              <a:rPr lang="en-US" sz="1400" b="1" dirty="0" smtClean="0">
                <a:latin typeface="Comic Sans MS" panose="030F0702030302020204" pitchFamily="66" charset="0"/>
              </a:rPr>
              <a:t>of indirect </a:t>
            </a:r>
            <a:r>
              <a:rPr lang="en-US" sz="1400" b="1" dirty="0">
                <a:latin typeface="Comic Sans MS" panose="030F0702030302020204" pitchFamily="66" charset="0"/>
              </a:rPr>
              <a:t>cooling </a:t>
            </a:r>
            <a:r>
              <a:rPr lang="en-US" sz="1400" b="1" dirty="0" smtClean="0">
                <a:latin typeface="Comic Sans MS" panose="030F0702030302020204" pitchFamily="66" charset="0"/>
              </a:rPr>
              <a:t>magnets</a:t>
            </a:r>
            <a:r>
              <a:rPr lang="en-GB" sz="1400" b="1" dirty="0" smtClean="0">
                <a:latin typeface="Comic Sans MS" panose="030F0702030302020204" pitchFamily="66" charset="0"/>
              </a:rPr>
              <a:t> </a:t>
            </a:r>
            <a:endParaRPr lang="ru-RU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Управляющая кнопка: назад 22">
            <a:hlinkClick r:id="" action="ppaction://hlinkshowjump?jump=previousslide" highlightClick="1"/>
          </p:cNvPr>
          <p:cNvSpPr/>
          <p:nvPr/>
        </p:nvSpPr>
        <p:spPr>
          <a:xfrm>
            <a:off x="8146594" y="6251027"/>
            <a:ext cx="308898" cy="2465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далее 23">
            <a:hlinkClick r:id="" action="ppaction://hlinkshowjump?jump=nextslide" highlightClick="1"/>
          </p:cNvPr>
          <p:cNvSpPr/>
          <p:nvPr/>
        </p:nvSpPr>
        <p:spPr>
          <a:xfrm>
            <a:off x="8647783" y="6211590"/>
            <a:ext cx="383218" cy="3253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1619672" y="6491587"/>
            <a:ext cx="5295749" cy="278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16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03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.20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21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, AFAD, BINP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79512" y="116632"/>
            <a:ext cx="880561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kern="0" dirty="0">
                <a:solidFill>
                  <a:srgbClr val="002060"/>
                </a:solidFill>
                <a:latin typeface="Comic Sans MS" pitchFamily="66" charset="0"/>
              </a:rPr>
              <a:t>Cryogenic system of superconducting wigglers and undulators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67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974"/>
    </mc:Choice>
    <mc:Fallback xmlns="">
      <p:transition spd="slow" advTm="89974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9880" x="1225550" y="2597150"/>
          <p14:tracePt t="9948" x="1231900" y="2584450"/>
          <p14:tracePt t="9954" x="1263650" y="2578100"/>
          <p14:tracePt t="9957" x="1333500" y="2552700"/>
          <p14:tracePt t="9981" x="1358900" y="2546350"/>
          <p14:tracePt t="9981" x="1384300" y="2546350"/>
          <p14:tracePt t="9994" x="1422400" y="2533650"/>
          <p14:tracePt t="10010" x="1466850" y="2514600"/>
          <p14:tracePt t="10030" x="1511300" y="2508250"/>
          <p14:tracePt t="10042" x="1524000" y="2501900"/>
          <p14:tracePt t="10082" x="1530350" y="2501900"/>
          <p14:tracePt t="10643" x="0" y="0"/>
        </p14:tracePtLst>
        <p14:tracePtLst>
          <p14:tracePt t="23578" x="774700" y="2673350"/>
          <p14:tracePt t="23821" x="787400" y="2660650"/>
          <p14:tracePt t="23829" x="812800" y="2635250"/>
          <p14:tracePt t="23834" x="844550" y="2603500"/>
          <p14:tracePt t="23834" x="863600" y="2578100"/>
          <p14:tracePt t="23855" x="882650" y="2571750"/>
          <p14:tracePt t="23855" x="908050" y="2546350"/>
          <p14:tracePt t="23871" x="939800" y="2533650"/>
          <p14:tracePt t="23895" x="946150" y="2514600"/>
          <p14:tracePt t="23902" x="952500" y="2508250"/>
          <p14:tracePt t="23903" x="971550" y="2482850"/>
          <p14:tracePt t="23920" x="977900" y="2470150"/>
          <p14:tracePt t="23935" x="984250" y="2457450"/>
          <p14:tracePt t="23969" x="984250" y="2451100"/>
          <p14:tracePt t="23987" x="990600" y="2444750"/>
          <p14:tracePt t="23991" x="990600" y="2438400"/>
          <p14:tracePt t="24002" x="1003300" y="2419350"/>
          <p14:tracePt t="24018" x="1003300" y="2406650"/>
          <p14:tracePt t="24018" x="1009650" y="2393950"/>
          <p14:tracePt t="24038" x="1009650" y="2387600"/>
          <p14:tracePt t="24050" x="1016000" y="2349500"/>
          <p14:tracePt t="24071" x="1016000" y="2330450"/>
          <p14:tracePt t="24084" x="1016000" y="2286000"/>
          <p14:tracePt t="24104" x="1016000" y="2260600"/>
          <p14:tracePt t="24117" x="1016000" y="2235200"/>
          <p14:tracePt t="24134" x="1003300" y="2222500"/>
          <p14:tracePt t="24151" x="996950" y="2203450"/>
          <p14:tracePt t="24167" x="990600" y="2197100"/>
          <p14:tracePt t="24167" x="990600" y="2190750"/>
          <p14:tracePt t="24357" x="984250" y="2184400"/>
          <p14:tracePt t="24365" x="971550" y="2171700"/>
          <p14:tracePt t="24373" x="971550" y="2165350"/>
          <p14:tracePt t="24381" x="965200" y="2159000"/>
          <p14:tracePt t="24389" x="958850" y="2139950"/>
          <p14:tracePt t="24399" x="952500" y="2127250"/>
          <p14:tracePt t="24399" x="939800" y="2127250"/>
          <p14:tracePt t="24399" x="939800" y="2120900"/>
          <p14:tracePt t="24435" x="939800" y="2108200"/>
          <p14:tracePt t="24461" x="939800" y="2101850"/>
          <p14:tracePt t="24462" x="933450" y="2101850"/>
          <p14:tracePt t="24476" x="933450" y="2089150"/>
          <p14:tracePt t="24508" x="933450" y="2076450"/>
          <p14:tracePt t="24511" x="927100" y="2070100"/>
          <p14:tracePt t="24518" x="920750" y="2057400"/>
          <p14:tracePt t="24541" x="920750" y="2044700"/>
          <p14:tracePt t="24556" x="908050" y="2032000"/>
          <p14:tracePt t="24572" x="908050" y="2012950"/>
          <p14:tracePt t="24589" x="901700" y="2000250"/>
          <p14:tracePt t="24605" x="901700" y="1981200"/>
          <p14:tracePt t="24618" x="901700" y="1974850"/>
          <p14:tracePt t="24636" x="901700" y="1962150"/>
          <p14:tracePt t="24794" x="895350" y="1962150"/>
          <p14:tracePt t="25504" x="0" y="0"/>
        </p14:tracePtLst>
        <p14:tracePtLst>
          <p14:tracePt t="27640" x="1181100" y="2400300"/>
          <p14:tracePt t="27741" x="1181100" y="2393950"/>
          <p14:tracePt t="27759" x="1193800" y="2387600"/>
          <p14:tracePt t="27765" x="1206500" y="2374900"/>
          <p14:tracePt t="27773" x="1244600" y="2324100"/>
          <p14:tracePt t="27784" x="1276350" y="2286000"/>
          <p14:tracePt t="27805" x="1320800" y="2235200"/>
          <p14:tracePt t="27817" x="1352550" y="2190750"/>
          <p14:tracePt t="27834" x="1371600" y="2159000"/>
          <p14:tracePt t="27852" x="1390650" y="2139950"/>
          <p14:tracePt t="27852" x="1397000" y="2133600"/>
          <p14:tracePt t="27869" x="1403350" y="2127250"/>
          <p14:tracePt t="27869" x="1403350" y="2120900"/>
          <p14:tracePt t="27884" x="1416050" y="2101850"/>
          <p14:tracePt t="27906" x="1422400" y="2101850"/>
          <p14:tracePt t="27927" x="1447800" y="2089150"/>
          <p14:tracePt t="27948" x="1460500" y="2070100"/>
          <p14:tracePt t="27951" x="1466850" y="2063750"/>
          <p14:tracePt t="27964" x="1485900" y="2044700"/>
          <p14:tracePt t="27984" x="1498600" y="2032000"/>
          <p14:tracePt t="27998" x="1517650" y="2012950"/>
          <p14:tracePt t="27998" x="1524000" y="2006600"/>
          <p14:tracePt t="28018" x="1543050" y="1993900"/>
          <p14:tracePt t="28034" x="1562100" y="1962150"/>
          <p14:tracePt t="28056" x="1574800" y="1949450"/>
          <p14:tracePt t="28069" x="1593850" y="1930400"/>
          <p14:tracePt t="28086" x="1612900" y="1905000"/>
          <p14:tracePt t="28102" x="1625600" y="1885950"/>
          <p14:tracePt t="28115" x="1644650" y="1866900"/>
          <p14:tracePt t="28115" x="1651000" y="1854200"/>
          <p14:tracePt t="28115" x="1657350" y="1847850"/>
          <p14:tracePt t="28165" x="1657350" y="1841500"/>
          <p14:tracePt t="28172" x="1670050" y="1835150"/>
          <p14:tracePt t="28196" x="1676400" y="1835150"/>
          <p14:tracePt t="28198" x="1676400" y="1816100"/>
          <p14:tracePt t="28214" x="1682750" y="1809750"/>
          <p14:tracePt t="28232" x="1701800" y="1784350"/>
          <p14:tracePt t="28232" x="1708150" y="1771650"/>
          <p14:tracePt t="28264" x="1714500" y="1758950"/>
          <p14:tracePt t="28266" x="1720850" y="1752600"/>
          <p14:tracePt t="28311" x="1720850" y="1746250"/>
          <p14:tracePt t="28311" x="1733550" y="1746250"/>
          <p14:tracePt t="28326" x="1733550" y="1739900"/>
          <p14:tracePt t="28339" x="1739900" y="1720850"/>
          <p14:tracePt t="28358" x="1746250" y="1714500"/>
          <p14:tracePt t="28371" x="1746250" y="1708150"/>
          <p14:tracePt t="28385" x="1752600" y="1708150"/>
          <p14:tracePt t="28385" x="1752600" y="1695450"/>
          <p14:tracePt t="28436" x="1765300" y="1689100"/>
          <p14:tracePt t="28446" x="1771650" y="1682750"/>
          <p14:tracePt t="28451" x="1771650" y="1676400"/>
          <p14:tracePt t="28894" x="0" y="0"/>
        </p14:tracePtLst>
        <p14:tracePtLst>
          <p14:tracePt t="36898" x="1619250" y="4959350"/>
          <p14:tracePt t="36901" x="1625600" y="4953000"/>
          <p14:tracePt t="36914" x="1644650" y="4946650"/>
          <p14:tracePt t="36916" x="1676400" y="4927600"/>
          <p14:tracePt t="36931" x="1701800" y="4921250"/>
          <p14:tracePt t="36947" x="1714500" y="4902200"/>
          <p14:tracePt t="36966" x="1733550" y="4889500"/>
          <p14:tracePt t="36983" x="1746250" y="4883150"/>
          <p14:tracePt t="36983" x="1752600" y="4883150"/>
          <p14:tracePt t="36983" x="1765300" y="4870450"/>
          <p14:tracePt t="37018" x="1771650" y="4864100"/>
          <p14:tracePt t="37020" x="1784350" y="4857750"/>
          <p14:tracePt t="37035" x="1803400" y="4838700"/>
          <p14:tracePt t="37055" x="1816100" y="4832350"/>
          <p14:tracePt t="37069" x="1835150" y="4819650"/>
          <p14:tracePt t="37082" x="1847850" y="4806950"/>
          <p14:tracePt t="37105" x="1860550" y="4806950"/>
          <p14:tracePt t="37118" x="1860550" y="4800600"/>
          <p14:tracePt t="37187" x="1866900" y="4800600"/>
          <p14:tracePt t="37203" x="1892300" y="4794250"/>
          <p14:tracePt t="37203" x="1905000" y="4787900"/>
          <p14:tracePt t="37212" x="1911350" y="4775200"/>
          <p14:tracePt t="37231" x="1924050" y="4768850"/>
          <p14:tracePt t="37232" x="1943100" y="4743450"/>
          <p14:tracePt t="37265" x="1962150" y="4737100"/>
          <p14:tracePt t="37266" x="1974850" y="4730750"/>
          <p14:tracePt t="37283" x="1993900" y="4730750"/>
          <p14:tracePt t="37302" x="1993900" y="4724400"/>
          <p14:tracePt t="37314" x="2000250" y="4724400"/>
          <p14:tracePt t="37415" x="2006600" y="4711700"/>
          <p14:tracePt t="37429" x="2019300" y="4705350"/>
          <p14:tracePt t="37433" x="2032000" y="4699000"/>
          <p14:tracePt t="37447" x="2038350" y="4692650"/>
          <p14:tracePt t="37448" x="2057400" y="4679950"/>
          <p14:tracePt t="37464" x="2070100" y="4667250"/>
          <p14:tracePt t="37500" x="2082800" y="4667250"/>
          <p14:tracePt t="37514" x="2089150" y="4660900"/>
          <p14:tracePt t="37517" x="2095500" y="4648200"/>
          <p14:tracePt t="37533" x="2101850" y="4648200"/>
          <p14:tracePt t="37548" x="2114550" y="4641850"/>
          <p14:tracePt t="37548" x="2120900" y="4635500"/>
          <p14:tracePt t="37570" x="2127250" y="4635500"/>
          <p14:tracePt t="37581" x="2146300" y="4629150"/>
          <p14:tracePt t="37598" x="2152650" y="4616450"/>
          <p14:tracePt t="37615" x="2165350" y="4603750"/>
          <p14:tracePt t="37631" x="2190750" y="4584700"/>
          <p14:tracePt t="37650" x="2209800" y="4578350"/>
          <p14:tracePt t="37666" x="2222500" y="4572000"/>
          <p14:tracePt t="37682" x="2241550" y="4552950"/>
          <p14:tracePt t="37697" x="2254250" y="4546600"/>
          <p14:tracePt t="37715" x="2273300" y="4540250"/>
          <p14:tracePt t="37731" x="2279650" y="4540250"/>
          <p14:tracePt t="37748" x="2305050" y="4533900"/>
          <p14:tracePt t="37772" x="2311400" y="4533900"/>
          <p14:tracePt t="37783" x="2336800" y="4533900"/>
          <p14:tracePt t="37809" x="2343150" y="4521200"/>
          <p14:tracePt t="37815" x="2355850" y="4521200"/>
          <p14:tracePt t="37815" x="2368550" y="4521200"/>
          <p14:tracePt t="37840" x="2374900" y="4521200"/>
          <p14:tracePt t="37848" x="2381250" y="4521200"/>
          <p14:tracePt t="38498" x="2387600" y="4521200"/>
          <p14:tracePt t="38514" x="2413000" y="4521200"/>
          <p14:tracePt t="38522" x="2438400" y="4527550"/>
          <p14:tracePt t="38534" x="2482850" y="4540250"/>
          <p14:tracePt t="38534" x="2495550" y="4540250"/>
          <p14:tracePt t="38545" x="2501900" y="4552950"/>
          <p14:tracePt t="38556" x="2508250" y="4552950"/>
          <p14:tracePt t="38993" x="0" y="0"/>
        </p14:tracePtLst>
        <p14:tracePtLst>
          <p14:tracePt t="45364" x="1746250" y="4673600"/>
          <p14:tracePt t="45459" x="1752600" y="4673600"/>
          <p14:tracePt t="45466" x="1765300" y="4679950"/>
          <p14:tracePt t="45473" x="1771650" y="4679950"/>
          <p14:tracePt t="45482" x="1797050" y="4692650"/>
          <p14:tracePt t="45495" x="1803400" y="4699000"/>
          <p14:tracePt t="45505" x="1847850" y="4724400"/>
          <p14:tracePt t="45522" x="1911350" y="4756150"/>
          <p14:tracePt t="45538" x="1955800" y="4781550"/>
          <p14:tracePt t="45561" x="1962150" y="4787900"/>
          <p14:tracePt t="45575" x="1968500" y="4787900"/>
          <p14:tracePt t="45756" x="1968500" y="4794250"/>
          <p14:tracePt t="45835" x="1993900" y="4813300"/>
          <p14:tracePt t="45840" x="2019300" y="4838700"/>
          <p14:tracePt t="45847" x="2032000" y="4851400"/>
          <p14:tracePt t="45847" x="2057400" y="4876800"/>
          <p14:tracePt t="45857" x="2070100" y="4889500"/>
          <p14:tracePt t="45868" x="2095500" y="4914900"/>
          <p14:tracePt t="45884" x="2114550" y="4933950"/>
          <p14:tracePt t="45902" x="2133600" y="4953000"/>
          <p14:tracePt t="45917" x="2152650" y="4972050"/>
          <p14:tracePt t="45936" x="2152650" y="4978400"/>
          <p14:tracePt t="45950" x="2159000" y="4984750"/>
          <p14:tracePt t="45984" x="2178050" y="5003800"/>
          <p14:tracePt t="45984" x="2197100" y="5029200"/>
          <p14:tracePt t="46006" x="2209800" y="5035550"/>
          <p14:tracePt t="46017" x="2222500" y="5048250"/>
          <p14:tracePt t="46034" x="2247900" y="5073650"/>
          <p14:tracePt t="46034" x="2254250" y="5080000"/>
          <p14:tracePt t="46061" x="2260600" y="5092700"/>
          <p14:tracePt t="46068" x="2279650" y="5105400"/>
          <p14:tracePt t="46068" x="2286000" y="5111750"/>
          <p14:tracePt t="46106" x="2292350" y="5124450"/>
          <p14:tracePt t="46107" x="2311400" y="5143500"/>
          <p14:tracePt t="46136" x="2317750" y="5143500"/>
          <p14:tracePt t="46138" x="2317750" y="5156200"/>
          <p14:tracePt t="46154" x="2324100" y="5162550"/>
          <p14:tracePt t="46187" x="2324100" y="5168900"/>
          <p14:tracePt t="46579" x="2324100" y="5175250"/>
          <p14:tracePt t="46589" x="2324100" y="5187950"/>
          <p14:tracePt t="46595" x="2324100" y="5194300"/>
          <p14:tracePt t="46603" x="2324100" y="5207000"/>
          <p14:tracePt t="48303" x="0" y="0"/>
        </p14:tracePtLst>
        <p14:tracePtLst>
          <p14:tracePt t="55642" x="5588000" y="2501900"/>
          <p14:tracePt t="55715" x="5613400" y="2489200"/>
          <p14:tracePt t="55728" x="5689600" y="2482850"/>
          <p14:tracePt t="55738" x="5734050" y="2476500"/>
          <p14:tracePt t="55747" x="5778500" y="2476500"/>
          <p14:tracePt t="55754" x="5892800" y="2476500"/>
          <p14:tracePt t="55754" x="5937250" y="2476500"/>
          <p14:tracePt t="55770" x="6019800" y="2470150"/>
          <p14:tracePt t="55793" x="6064250" y="2457450"/>
          <p14:tracePt t="55804" x="6083300" y="2444750"/>
          <p14:tracePt t="55818" x="6102350" y="2419350"/>
          <p14:tracePt t="55839" x="6127750" y="2413000"/>
          <p14:tracePt t="55851" x="6165850" y="2393950"/>
          <p14:tracePt t="55869" x="6197600" y="2381250"/>
          <p14:tracePt t="55887" x="6223000" y="2355850"/>
          <p14:tracePt t="55911" x="6242050" y="2343150"/>
          <p14:tracePt t="55918" x="6248400" y="2330450"/>
          <p14:tracePt t="56164" x="0" y="0"/>
        </p14:tracePtLst>
        <p14:tracePtLst>
          <p14:tracePt t="61642" x="5511800" y="2057400"/>
          <p14:tracePt t="61748" x="5518150" y="2057400"/>
          <p14:tracePt t="61754" x="5524500" y="2044700"/>
          <p14:tracePt t="61762" x="5530850" y="2032000"/>
          <p14:tracePt t="61770" x="5549900" y="2025650"/>
          <p14:tracePt t="61778" x="5562600" y="2000250"/>
          <p14:tracePt t="61794" x="5588000" y="1981200"/>
          <p14:tracePt t="61807" x="5613400" y="1962150"/>
          <p14:tracePt t="61826" x="5626100" y="1930400"/>
          <p14:tracePt t="61841" x="5645150" y="1911350"/>
          <p14:tracePt t="61863" x="5645150" y="1905000"/>
          <p14:tracePt t="61879" x="5651500" y="1885950"/>
          <p14:tracePt t="61898" x="5651500" y="1873250"/>
          <p14:tracePt t="61898" x="5657850" y="1866900"/>
          <p14:tracePt t="61914" x="5657850" y="1847850"/>
          <p14:tracePt t="61914" x="5657850" y="1841500"/>
          <p14:tracePt t="61936" x="5657850" y="1835150"/>
          <p14:tracePt t="61945" x="5670550" y="1816100"/>
          <p14:tracePt t="61964" x="5670550" y="1803400"/>
          <p14:tracePt t="61979" x="5670550" y="1784350"/>
          <p14:tracePt t="61995" x="5670550" y="1758950"/>
          <p14:tracePt t="62014" x="5670550" y="1739900"/>
          <p14:tracePt t="62030" x="5670550" y="1720850"/>
          <p14:tracePt t="62046" x="5670550" y="1695450"/>
          <p14:tracePt t="62061" x="5664200" y="1682750"/>
          <p14:tracePt t="62092" x="5664200" y="1663700"/>
          <p14:tracePt t="62099" x="5664200" y="1651000"/>
          <p14:tracePt t="62108" x="5664200" y="1631950"/>
          <p14:tracePt t="62125" x="5657850" y="1619250"/>
          <p14:tracePt t="62166" x="5657850" y="1612900"/>
          <p14:tracePt t="62335" x="5657850" y="1600200"/>
          <p14:tracePt t="62352" x="5651500" y="1587500"/>
          <p14:tracePt t="62355" x="5651500" y="1581150"/>
          <p14:tracePt t="62359" x="5651500" y="1562100"/>
          <p14:tracePt t="62376" x="5638800" y="1555750"/>
          <p14:tracePt t="62399" x="5638800" y="1549400"/>
          <p14:tracePt t="62408" x="5638800" y="1524000"/>
          <p14:tracePt t="62442" x="5638800" y="1517650"/>
          <p14:tracePt t="63153" x="0" y="0"/>
        </p14:tracePtLst>
        <p14:tracePtLst>
          <p14:tracePt t="70315" x="6083300" y="2330450"/>
          <p14:tracePt t="70378" x="6089650" y="2336800"/>
          <p14:tracePt t="70384" x="6115050" y="2343150"/>
          <p14:tracePt t="70396" x="6127750" y="2349500"/>
          <p14:tracePt t="70400" x="6153150" y="2368550"/>
          <p14:tracePt t="70416" x="6178550" y="2381250"/>
          <p14:tracePt t="70416" x="6191250" y="2381250"/>
          <p14:tracePt t="70432" x="6210300" y="2400300"/>
          <p14:tracePt t="70450" x="6242050" y="2406650"/>
          <p14:tracePt t="70464" x="6273800" y="2413000"/>
          <p14:tracePt t="70480" x="6305550" y="2425700"/>
          <p14:tracePt t="70498" x="6337300" y="2438400"/>
          <p14:tracePt t="70519" x="6356350" y="2444750"/>
          <p14:tracePt t="70529" x="6375400" y="2457450"/>
          <p14:tracePt t="70529" x="6381750" y="2463800"/>
          <p14:tracePt t="70556" x="6388100" y="2463800"/>
          <p14:tracePt t="70566" x="6413500" y="2470150"/>
          <p14:tracePt t="70585" x="6438900" y="2470150"/>
          <p14:tracePt t="70585" x="6451600" y="2470150"/>
          <p14:tracePt t="70605" x="6470650" y="2470150"/>
          <p14:tracePt t="70605" x="6496050" y="2476500"/>
          <p14:tracePt t="70621" x="6508750" y="2476500"/>
          <p14:tracePt t="70630" x="6546850" y="2495550"/>
          <p14:tracePt t="70647" x="6610350" y="2520950"/>
          <p14:tracePt t="70647" x="6629400" y="2527300"/>
          <p14:tracePt t="70679" x="6673850" y="2540000"/>
          <p14:tracePt t="70697" x="6699250" y="2552700"/>
          <p14:tracePt t="70698" x="6750050" y="2565400"/>
          <p14:tracePt t="70716" x="6781800" y="2571750"/>
          <p14:tracePt t="70731" x="6877050" y="2590800"/>
          <p14:tracePt t="70743" x="6940550" y="2603500"/>
          <p14:tracePt t="70761" x="6991350" y="2616200"/>
          <p14:tracePt t="70778" x="7073900" y="2616200"/>
          <p14:tracePt t="70778" x="7118350" y="2616200"/>
          <p14:tracePt t="70778" x="7137400" y="2616200"/>
          <p14:tracePt t="70825" x="7175500" y="2616200"/>
          <p14:tracePt t="70841" x="7181850" y="2622550"/>
          <p14:tracePt t="70847" x="7207250" y="2622550"/>
          <p14:tracePt t="70873" x="7213600" y="2628900"/>
          <p14:tracePt t="70881" x="7245350" y="2635250"/>
          <p14:tracePt t="70895" x="7302500" y="2647950"/>
          <p14:tracePt t="70918" x="7334250" y="2647950"/>
          <p14:tracePt t="70931" x="7366000" y="2654300"/>
          <p14:tracePt t="70951" x="7391400" y="2654300"/>
          <p14:tracePt t="70963" x="7416800" y="2654300"/>
          <p14:tracePt t="70963" x="7423150" y="2654300"/>
          <p14:tracePt t="70996" x="7429500" y="2654300"/>
          <p14:tracePt t="71012" x="7435850" y="2654300"/>
          <p14:tracePt t="71013" x="7461250" y="2647950"/>
          <p14:tracePt t="71013" x="7467600" y="2647950"/>
          <p14:tracePt t="71045" x="7480300" y="2641600"/>
          <p14:tracePt t="71046" x="7486650" y="2641600"/>
          <p14:tracePt t="71435" x="0" y="0"/>
        </p14:tracePtLst>
        <p14:tracePtLst>
          <p14:tracePt t="79883" x="5962650" y="4978400"/>
          <p14:tracePt t="79883" x="5975350" y="4965700"/>
          <p14:tracePt t="80086" x="6000750" y="4959350"/>
          <p14:tracePt t="80087" x="6026150" y="4953000"/>
          <p14:tracePt t="80095" x="6070600" y="4946650"/>
          <p14:tracePt t="80111" x="6127750" y="4921250"/>
          <p14:tracePt t="80138" x="6146800" y="4914900"/>
          <p14:tracePt t="80146" x="6165850" y="4895850"/>
          <p14:tracePt t="80168" x="6178550" y="4895850"/>
          <p14:tracePt t="80168" x="6184900" y="4895850"/>
          <p14:tracePt t="80183" x="6197600" y="4889500"/>
          <p14:tracePt t="80213" x="6210300" y="4889500"/>
          <p14:tracePt t="80214" x="6216650" y="4889500"/>
          <p14:tracePt t="80246" x="6229350" y="4889500"/>
          <p14:tracePt t="80313" x="6242050" y="4889500"/>
          <p14:tracePt t="80317" x="6254750" y="4889500"/>
          <p14:tracePt t="80317" x="6273800" y="4883150"/>
          <p14:tracePt t="80338" x="6280150" y="4870450"/>
          <p14:tracePt t="80339" x="6292850" y="4864100"/>
          <p14:tracePt t="80348" x="6318250" y="4857750"/>
          <p14:tracePt t="80373" x="6324600" y="4857750"/>
          <p14:tracePt t="80379" x="6350000" y="4838700"/>
          <p14:tracePt t="80403" x="6369050" y="4832350"/>
          <p14:tracePt t="80417" x="6375400" y="4832350"/>
          <p14:tracePt t="80432" x="6407150" y="4819650"/>
          <p14:tracePt t="80432" x="6413500" y="4806950"/>
          <p14:tracePt t="80463" x="6432550" y="4806950"/>
          <p14:tracePt t="80464" x="6470650" y="4794250"/>
          <p14:tracePt t="80481" x="6515100" y="4775200"/>
          <p14:tracePt t="80496" x="6534150" y="4762500"/>
          <p14:tracePt t="80496" x="6540500" y="4762500"/>
          <p14:tracePt t="80529" x="6546850" y="4762500"/>
          <p14:tracePt t="81943" x="0" y="0"/>
        </p14:tracePtLst>
      </p14:laserTrace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415030"/>
            <a:ext cx="345206" cy="40993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27473" y="485964"/>
            <a:ext cx="8746776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Performance of cryogenic system </a:t>
            </a:r>
            <a:r>
              <a:rPr lang="en-US" sz="1400" b="1" dirty="0" smtClean="0">
                <a:latin typeface="Comic Sans MS" panose="030F0702030302020204" pitchFamily="66" charset="0"/>
              </a:rPr>
              <a:t>of indirect </a:t>
            </a:r>
            <a:r>
              <a:rPr lang="en-US" sz="1400" b="1" dirty="0">
                <a:latin typeface="Comic Sans MS" panose="030F0702030302020204" pitchFamily="66" charset="0"/>
              </a:rPr>
              <a:t>cooling </a:t>
            </a:r>
            <a:r>
              <a:rPr lang="en-US" sz="1400" b="1" dirty="0" smtClean="0">
                <a:latin typeface="Comic Sans MS" panose="030F0702030302020204" pitchFamily="66" charset="0"/>
              </a:rPr>
              <a:t>magnets</a:t>
            </a:r>
            <a:r>
              <a:rPr lang="en-GB" sz="1400" b="1" dirty="0" smtClean="0">
                <a:latin typeface="Comic Sans MS" panose="030F0702030302020204" pitchFamily="66" charset="0"/>
              </a:rPr>
              <a:t> </a:t>
            </a:r>
            <a:endParaRPr lang="ru-RU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8178098" y="6494572"/>
            <a:ext cx="738468" cy="278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i="1" dirty="0" smtClean="0">
                <a:cs typeface="Times New Roman" panose="02020603050405020304" pitchFamily="18" charset="0"/>
              </a:rPr>
              <a:t>16/18 </a:t>
            </a:r>
            <a:endParaRPr lang="ru-RU" sz="1600" b="1" i="1" dirty="0"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48197" y="1268760"/>
            <a:ext cx="8826052" cy="14927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300" dirty="0" smtClean="0">
                <a:latin typeface="Comic Sans MS" panose="030F0702030302020204" pitchFamily="66" charset="0"/>
              </a:rPr>
              <a:t>The </a:t>
            </a:r>
            <a:r>
              <a:rPr lang="en-US" sz="1300" dirty="0">
                <a:latin typeface="Comic Sans MS" panose="030F0702030302020204" pitchFamily="66" charset="0"/>
              </a:rPr>
              <a:t>minimal temperature  reaches ~3K on the magnet and ~10K on the beam </a:t>
            </a:r>
            <a:r>
              <a:rPr lang="en-US" sz="1300" dirty="0" smtClean="0">
                <a:latin typeface="Comic Sans MS" panose="030F0702030302020204" pitchFamily="66" charset="0"/>
              </a:rPr>
              <a:t>pipe.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300" dirty="0" smtClean="0">
                <a:latin typeface="Comic Sans MS" panose="030F0702030302020204" pitchFamily="66" charset="0"/>
              </a:rPr>
              <a:t>In </a:t>
            </a:r>
            <a:r>
              <a:rPr lang="en-US" sz="1300" dirty="0">
                <a:latin typeface="Comic Sans MS" panose="030F0702030302020204" pitchFamily="66" charset="0"/>
              </a:rPr>
              <a:t>the damping rings the heat load from synchrotron radiation on beam pipe from upstream wigglers expected up to ~</a:t>
            </a:r>
            <a:r>
              <a:rPr lang="en-US" sz="1300" dirty="0" smtClean="0">
                <a:latin typeface="Comic Sans MS" panose="030F0702030302020204" pitchFamily="66" charset="0"/>
              </a:rPr>
              <a:t>50W.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300" dirty="0" smtClean="0">
                <a:latin typeface="Comic Sans MS" panose="030F0702030302020204" pitchFamily="66" charset="0"/>
              </a:rPr>
              <a:t>So </a:t>
            </a:r>
            <a:r>
              <a:rPr lang="en-US" sz="1300" dirty="0">
                <a:latin typeface="Comic Sans MS" panose="030F0702030302020204" pitchFamily="66" charset="0"/>
              </a:rPr>
              <a:t>heat load test with ~90W was conducted by simulation of heating using resistive heaters attached to the beam </a:t>
            </a:r>
            <a:r>
              <a:rPr lang="en-US" sz="1300" dirty="0" smtClean="0">
                <a:latin typeface="Comic Sans MS" panose="030F0702030302020204" pitchFamily="66" charset="0"/>
              </a:rPr>
              <a:t>pipe.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300" dirty="0" smtClean="0">
                <a:latin typeface="Comic Sans MS" panose="030F0702030302020204" pitchFamily="66" charset="0"/>
              </a:rPr>
              <a:t>The </a:t>
            </a:r>
            <a:r>
              <a:rPr lang="en-US" sz="1300" dirty="0">
                <a:latin typeface="Comic Sans MS" panose="030F0702030302020204" pitchFamily="66" charset="0"/>
              </a:rPr>
              <a:t>temperature was stabilized at ~100 K at beam pipe and ~5K at the magnet (with full field and without quench)</a:t>
            </a:r>
            <a:endParaRPr lang="ru-RU" sz="1300" dirty="0">
              <a:latin typeface="Comic Sans MS" panose="030F0702030302020204" pitchFamily="66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05" y="2904398"/>
            <a:ext cx="3527548" cy="298621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287" y="2904398"/>
            <a:ext cx="4148447" cy="2660554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374650" y="5953365"/>
            <a:ext cx="3909317" cy="461665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  <a:ea typeface="Times New Roman"/>
              </a:rPr>
              <a:t>Temperature distribution of indirect cooled CLIC dumping wiggler prototype (the field of 2.9T )</a:t>
            </a:r>
            <a:r>
              <a:rPr lang="ru-RU" sz="1200" dirty="0">
                <a:latin typeface="Comic Sans MS" panose="030F0702030302020204" pitchFamily="66" charset="0"/>
                <a:ea typeface="Times New Roman"/>
              </a:rPr>
              <a:t> </a:t>
            </a:r>
            <a:r>
              <a:rPr lang="en-US" sz="1200" dirty="0">
                <a:latin typeface="Comic Sans MS" panose="030F0702030302020204" pitchFamily="66" charset="0"/>
                <a:ea typeface="Times New Roman"/>
              </a:rPr>
              <a:t>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791894" y="5659780"/>
            <a:ext cx="4124672" cy="461665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  <a:ea typeface="Times New Roman"/>
              </a:rPr>
              <a:t>- Temperature on beam pipe and on magnet during of heat load test. (</a:t>
            </a:r>
            <a:r>
              <a:rPr lang="en-US" sz="1200" dirty="0">
                <a:solidFill>
                  <a:srgbClr val="0070C0"/>
                </a:solidFill>
                <a:latin typeface="Comic Sans MS" panose="030F0702030302020204" pitchFamily="66" charset="0"/>
              </a:rPr>
              <a:t>A. Bernhard et al, ProcIPAC-2016)</a:t>
            </a:r>
            <a:endParaRPr lang="en-US" sz="1200" dirty="0">
              <a:latin typeface="Comic Sans MS" panose="030F0702030302020204" pitchFamily="66" charset="0"/>
              <a:ea typeface="Times New Roman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81920" y="824518"/>
            <a:ext cx="7919192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dirty="0" smtClean="0">
                <a:latin typeface="Comic Sans MS" panose="030F0702030302020204" pitchFamily="66" charset="0"/>
                <a:ea typeface="Times New Roman"/>
                <a:cs typeface="Times New Roman"/>
              </a:rPr>
              <a:t>Test results </a:t>
            </a:r>
            <a:r>
              <a:rPr lang="en-GB" sz="1400" dirty="0">
                <a:latin typeface="Comic Sans MS" panose="030F0702030302020204" pitchFamily="66" charset="0"/>
                <a:ea typeface="Times New Roman"/>
                <a:cs typeface="Times New Roman"/>
              </a:rPr>
              <a:t>of </a:t>
            </a:r>
            <a:r>
              <a:rPr lang="en-GB" sz="1400" dirty="0" smtClean="0">
                <a:latin typeface="Comic Sans MS" panose="030F0702030302020204" pitchFamily="66" charset="0"/>
                <a:ea typeface="Times New Roman"/>
                <a:cs typeface="Times New Roman"/>
              </a:rPr>
              <a:t>SC indirect cooling wigglers for CLIC (</a:t>
            </a:r>
            <a:r>
              <a:rPr lang="en-US" sz="1400" kern="0" dirty="0" smtClean="0">
                <a:solidFill>
                  <a:srgbClr val="002060"/>
                </a:solidFill>
                <a:latin typeface="Comic Sans MS" pitchFamily="66" charset="0"/>
              </a:rPr>
              <a:t>2016</a:t>
            </a:r>
            <a:r>
              <a:rPr lang="en-GB" sz="1400" dirty="0" smtClean="0">
                <a:latin typeface="Comic Sans MS" panose="030F0702030302020204" pitchFamily="66" charset="0"/>
                <a:ea typeface="Times New Roman"/>
                <a:cs typeface="Times New Roman"/>
              </a:rPr>
              <a:t>) </a:t>
            </a:r>
            <a:endParaRPr lang="ru-RU" sz="1400" dirty="0">
              <a:latin typeface="Comic Sans MS" panose="030F0702030302020204" pitchFamily="66" charset="0"/>
              <a:ea typeface="Times New Roman"/>
              <a:cs typeface="Times New Roman"/>
            </a:endParaRPr>
          </a:p>
        </p:txBody>
      </p:sp>
      <p:sp>
        <p:nvSpPr>
          <p:cNvPr id="29" name="Управляющая кнопка: назад 28">
            <a:hlinkClick r:id="" action="ppaction://hlinkshowjump?jump=previousslide" highlightClick="1"/>
          </p:cNvPr>
          <p:cNvSpPr/>
          <p:nvPr/>
        </p:nvSpPr>
        <p:spPr>
          <a:xfrm>
            <a:off x="8146594" y="6251027"/>
            <a:ext cx="308898" cy="2465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далее 29">
            <a:hlinkClick r:id="" action="ppaction://hlinkshowjump?jump=nextslide" highlightClick="1"/>
          </p:cNvPr>
          <p:cNvSpPr/>
          <p:nvPr/>
        </p:nvSpPr>
        <p:spPr>
          <a:xfrm>
            <a:off x="8647783" y="6211590"/>
            <a:ext cx="383218" cy="3253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1619672" y="6491587"/>
            <a:ext cx="5295749" cy="278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16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03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.20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21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, AFAD, BINP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79512" y="116632"/>
            <a:ext cx="880561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kern="0" dirty="0">
                <a:solidFill>
                  <a:srgbClr val="002060"/>
                </a:solidFill>
                <a:latin typeface="Comic Sans MS" pitchFamily="66" charset="0"/>
              </a:rPr>
              <a:t>Cryogenic system of superconducting wigglers and undulators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91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974"/>
    </mc:Choice>
    <mc:Fallback xmlns="">
      <p:transition spd="slow" advTm="89974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9880" x="1225550" y="2597150"/>
          <p14:tracePt t="9948" x="1231900" y="2584450"/>
          <p14:tracePt t="9954" x="1263650" y="2578100"/>
          <p14:tracePt t="9957" x="1333500" y="2552700"/>
          <p14:tracePt t="9981" x="1358900" y="2546350"/>
          <p14:tracePt t="9981" x="1384300" y="2546350"/>
          <p14:tracePt t="9994" x="1422400" y="2533650"/>
          <p14:tracePt t="10010" x="1466850" y="2514600"/>
          <p14:tracePt t="10030" x="1511300" y="2508250"/>
          <p14:tracePt t="10042" x="1524000" y="2501900"/>
          <p14:tracePt t="10082" x="1530350" y="2501900"/>
          <p14:tracePt t="10643" x="0" y="0"/>
        </p14:tracePtLst>
        <p14:tracePtLst>
          <p14:tracePt t="23578" x="774700" y="2673350"/>
          <p14:tracePt t="23821" x="787400" y="2660650"/>
          <p14:tracePt t="23829" x="812800" y="2635250"/>
          <p14:tracePt t="23834" x="844550" y="2603500"/>
          <p14:tracePt t="23834" x="863600" y="2578100"/>
          <p14:tracePt t="23855" x="882650" y="2571750"/>
          <p14:tracePt t="23855" x="908050" y="2546350"/>
          <p14:tracePt t="23871" x="939800" y="2533650"/>
          <p14:tracePt t="23895" x="946150" y="2514600"/>
          <p14:tracePt t="23902" x="952500" y="2508250"/>
          <p14:tracePt t="23903" x="971550" y="2482850"/>
          <p14:tracePt t="23920" x="977900" y="2470150"/>
          <p14:tracePt t="23935" x="984250" y="2457450"/>
          <p14:tracePt t="23969" x="984250" y="2451100"/>
          <p14:tracePt t="23987" x="990600" y="2444750"/>
          <p14:tracePt t="23991" x="990600" y="2438400"/>
          <p14:tracePt t="24002" x="1003300" y="2419350"/>
          <p14:tracePt t="24018" x="1003300" y="2406650"/>
          <p14:tracePt t="24018" x="1009650" y="2393950"/>
          <p14:tracePt t="24038" x="1009650" y="2387600"/>
          <p14:tracePt t="24050" x="1016000" y="2349500"/>
          <p14:tracePt t="24071" x="1016000" y="2330450"/>
          <p14:tracePt t="24084" x="1016000" y="2286000"/>
          <p14:tracePt t="24104" x="1016000" y="2260600"/>
          <p14:tracePt t="24117" x="1016000" y="2235200"/>
          <p14:tracePt t="24134" x="1003300" y="2222500"/>
          <p14:tracePt t="24151" x="996950" y="2203450"/>
          <p14:tracePt t="24167" x="990600" y="2197100"/>
          <p14:tracePt t="24167" x="990600" y="2190750"/>
          <p14:tracePt t="24357" x="984250" y="2184400"/>
          <p14:tracePt t="24365" x="971550" y="2171700"/>
          <p14:tracePt t="24373" x="971550" y="2165350"/>
          <p14:tracePt t="24381" x="965200" y="2159000"/>
          <p14:tracePt t="24389" x="958850" y="2139950"/>
          <p14:tracePt t="24399" x="952500" y="2127250"/>
          <p14:tracePt t="24399" x="939800" y="2127250"/>
          <p14:tracePt t="24399" x="939800" y="2120900"/>
          <p14:tracePt t="24435" x="939800" y="2108200"/>
          <p14:tracePt t="24461" x="939800" y="2101850"/>
          <p14:tracePt t="24462" x="933450" y="2101850"/>
          <p14:tracePt t="24476" x="933450" y="2089150"/>
          <p14:tracePt t="24508" x="933450" y="2076450"/>
          <p14:tracePt t="24511" x="927100" y="2070100"/>
          <p14:tracePt t="24518" x="920750" y="2057400"/>
          <p14:tracePt t="24541" x="920750" y="2044700"/>
          <p14:tracePt t="24556" x="908050" y="2032000"/>
          <p14:tracePt t="24572" x="908050" y="2012950"/>
          <p14:tracePt t="24589" x="901700" y="2000250"/>
          <p14:tracePt t="24605" x="901700" y="1981200"/>
          <p14:tracePt t="24618" x="901700" y="1974850"/>
          <p14:tracePt t="24636" x="901700" y="1962150"/>
          <p14:tracePt t="24794" x="895350" y="1962150"/>
          <p14:tracePt t="25504" x="0" y="0"/>
        </p14:tracePtLst>
        <p14:tracePtLst>
          <p14:tracePt t="27640" x="1181100" y="2400300"/>
          <p14:tracePt t="27741" x="1181100" y="2393950"/>
          <p14:tracePt t="27759" x="1193800" y="2387600"/>
          <p14:tracePt t="27765" x="1206500" y="2374900"/>
          <p14:tracePt t="27773" x="1244600" y="2324100"/>
          <p14:tracePt t="27784" x="1276350" y="2286000"/>
          <p14:tracePt t="27805" x="1320800" y="2235200"/>
          <p14:tracePt t="27817" x="1352550" y="2190750"/>
          <p14:tracePt t="27834" x="1371600" y="2159000"/>
          <p14:tracePt t="27852" x="1390650" y="2139950"/>
          <p14:tracePt t="27852" x="1397000" y="2133600"/>
          <p14:tracePt t="27869" x="1403350" y="2127250"/>
          <p14:tracePt t="27869" x="1403350" y="2120900"/>
          <p14:tracePt t="27884" x="1416050" y="2101850"/>
          <p14:tracePt t="27906" x="1422400" y="2101850"/>
          <p14:tracePt t="27927" x="1447800" y="2089150"/>
          <p14:tracePt t="27948" x="1460500" y="2070100"/>
          <p14:tracePt t="27951" x="1466850" y="2063750"/>
          <p14:tracePt t="27964" x="1485900" y="2044700"/>
          <p14:tracePt t="27984" x="1498600" y="2032000"/>
          <p14:tracePt t="27998" x="1517650" y="2012950"/>
          <p14:tracePt t="27998" x="1524000" y="2006600"/>
          <p14:tracePt t="28018" x="1543050" y="1993900"/>
          <p14:tracePt t="28034" x="1562100" y="1962150"/>
          <p14:tracePt t="28056" x="1574800" y="1949450"/>
          <p14:tracePt t="28069" x="1593850" y="1930400"/>
          <p14:tracePt t="28086" x="1612900" y="1905000"/>
          <p14:tracePt t="28102" x="1625600" y="1885950"/>
          <p14:tracePt t="28115" x="1644650" y="1866900"/>
          <p14:tracePt t="28115" x="1651000" y="1854200"/>
          <p14:tracePt t="28115" x="1657350" y="1847850"/>
          <p14:tracePt t="28165" x="1657350" y="1841500"/>
          <p14:tracePt t="28172" x="1670050" y="1835150"/>
          <p14:tracePt t="28196" x="1676400" y="1835150"/>
          <p14:tracePt t="28198" x="1676400" y="1816100"/>
          <p14:tracePt t="28214" x="1682750" y="1809750"/>
          <p14:tracePt t="28232" x="1701800" y="1784350"/>
          <p14:tracePt t="28232" x="1708150" y="1771650"/>
          <p14:tracePt t="28264" x="1714500" y="1758950"/>
          <p14:tracePt t="28266" x="1720850" y="1752600"/>
          <p14:tracePt t="28311" x="1720850" y="1746250"/>
          <p14:tracePt t="28311" x="1733550" y="1746250"/>
          <p14:tracePt t="28326" x="1733550" y="1739900"/>
          <p14:tracePt t="28339" x="1739900" y="1720850"/>
          <p14:tracePt t="28358" x="1746250" y="1714500"/>
          <p14:tracePt t="28371" x="1746250" y="1708150"/>
          <p14:tracePt t="28385" x="1752600" y="1708150"/>
          <p14:tracePt t="28385" x="1752600" y="1695450"/>
          <p14:tracePt t="28436" x="1765300" y="1689100"/>
          <p14:tracePt t="28446" x="1771650" y="1682750"/>
          <p14:tracePt t="28451" x="1771650" y="1676400"/>
          <p14:tracePt t="28894" x="0" y="0"/>
        </p14:tracePtLst>
        <p14:tracePtLst>
          <p14:tracePt t="36898" x="1619250" y="4959350"/>
          <p14:tracePt t="36901" x="1625600" y="4953000"/>
          <p14:tracePt t="36914" x="1644650" y="4946650"/>
          <p14:tracePt t="36916" x="1676400" y="4927600"/>
          <p14:tracePt t="36931" x="1701800" y="4921250"/>
          <p14:tracePt t="36947" x="1714500" y="4902200"/>
          <p14:tracePt t="36966" x="1733550" y="4889500"/>
          <p14:tracePt t="36983" x="1746250" y="4883150"/>
          <p14:tracePt t="36983" x="1752600" y="4883150"/>
          <p14:tracePt t="36983" x="1765300" y="4870450"/>
          <p14:tracePt t="37018" x="1771650" y="4864100"/>
          <p14:tracePt t="37020" x="1784350" y="4857750"/>
          <p14:tracePt t="37035" x="1803400" y="4838700"/>
          <p14:tracePt t="37055" x="1816100" y="4832350"/>
          <p14:tracePt t="37069" x="1835150" y="4819650"/>
          <p14:tracePt t="37082" x="1847850" y="4806950"/>
          <p14:tracePt t="37105" x="1860550" y="4806950"/>
          <p14:tracePt t="37118" x="1860550" y="4800600"/>
          <p14:tracePt t="37187" x="1866900" y="4800600"/>
          <p14:tracePt t="37203" x="1892300" y="4794250"/>
          <p14:tracePt t="37203" x="1905000" y="4787900"/>
          <p14:tracePt t="37212" x="1911350" y="4775200"/>
          <p14:tracePt t="37231" x="1924050" y="4768850"/>
          <p14:tracePt t="37232" x="1943100" y="4743450"/>
          <p14:tracePt t="37265" x="1962150" y="4737100"/>
          <p14:tracePt t="37266" x="1974850" y="4730750"/>
          <p14:tracePt t="37283" x="1993900" y="4730750"/>
          <p14:tracePt t="37302" x="1993900" y="4724400"/>
          <p14:tracePt t="37314" x="2000250" y="4724400"/>
          <p14:tracePt t="37415" x="2006600" y="4711700"/>
          <p14:tracePt t="37429" x="2019300" y="4705350"/>
          <p14:tracePt t="37433" x="2032000" y="4699000"/>
          <p14:tracePt t="37447" x="2038350" y="4692650"/>
          <p14:tracePt t="37448" x="2057400" y="4679950"/>
          <p14:tracePt t="37464" x="2070100" y="4667250"/>
          <p14:tracePt t="37500" x="2082800" y="4667250"/>
          <p14:tracePt t="37514" x="2089150" y="4660900"/>
          <p14:tracePt t="37517" x="2095500" y="4648200"/>
          <p14:tracePt t="37533" x="2101850" y="4648200"/>
          <p14:tracePt t="37548" x="2114550" y="4641850"/>
          <p14:tracePt t="37548" x="2120900" y="4635500"/>
          <p14:tracePt t="37570" x="2127250" y="4635500"/>
          <p14:tracePt t="37581" x="2146300" y="4629150"/>
          <p14:tracePt t="37598" x="2152650" y="4616450"/>
          <p14:tracePt t="37615" x="2165350" y="4603750"/>
          <p14:tracePt t="37631" x="2190750" y="4584700"/>
          <p14:tracePt t="37650" x="2209800" y="4578350"/>
          <p14:tracePt t="37666" x="2222500" y="4572000"/>
          <p14:tracePt t="37682" x="2241550" y="4552950"/>
          <p14:tracePt t="37697" x="2254250" y="4546600"/>
          <p14:tracePt t="37715" x="2273300" y="4540250"/>
          <p14:tracePt t="37731" x="2279650" y="4540250"/>
          <p14:tracePt t="37748" x="2305050" y="4533900"/>
          <p14:tracePt t="37772" x="2311400" y="4533900"/>
          <p14:tracePt t="37783" x="2336800" y="4533900"/>
          <p14:tracePt t="37809" x="2343150" y="4521200"/>
          <p14:tracePt t="37815" x="2355850" y="4521200"/>
          <p14:tracePt t="37815" x="2368550" y="4521200"/>
          <p14:tracePt t="37840" x="2374900" y="4521200"/>
          <p14:tracePt t="37848" x="2381250" y="4521200"/>
          <p14:tracePt t="38498" x="2387600" y="4521200"/>
          <p14:tracePt t="38514" x="2413000" y="4521200"/>
          <p14:tracePt t="38522" x="2438400" y="4527550"/>
          <p14:tracePt t="38534" x="2482850" y="4540250"/>
          <p14:tracePt t="38534" x="2495550" y="4540250"/>
          <p14:tracePt t="38545" x="2501900" y="4552950"/>
          <p14:tracePt t="38556" x="2508250" y="4552950"/>
          <p14:tracePt t="38993" x="0" y="0"/>
        </p14:tracePtLst>
        <p14:tracePtLst>
          <p14:tracePt t="45364" x="1746250" y="4673600"/>
          <p14:tracePt t="45459" x="1752600" y="4673600"/>
          <p14:tracePt t="45466" x="1765300" y="4679950"/>
          <p14:tracePt t="45473" x="1771650" y="4679950"/>
          <p14:tracePt t="45482" x="1797050" y="4692650"/>
          <p14:tracePt t="45495" x="1803400" y="4699000"/>
          <p14:tracePt t="45505" x="1847850" y="4724400"/>
          <p14:tracePt t="45522" x="1911350" y="4756150"/>
          <p14:tracePt t="45538" x="1955800" y="4781550"/>
          <p14:tracePt t="45561" x="1962150" y="4787900"/>
          <p14:tracePt t="45575" x="1968500" y="4787900"/>
          <p14:tracePt t="45756" x="1968500" y="4794250"/>
          <p14:tracePt t="45835" x="1993900" y="4813300"/>
          <p14:tracePt t="45840" x="2019300" y="4838700"/>
          <p14:tracePt t="45847" x="2032000" y="4851400"/>
          <p14:tracePt t="45847" x="2057400" y="4876800"/>
          <p14:tracePt t="45857" x="2070100" y="4889500"/>
          <p14:tracePt t="45868" x="2095500" y="4914900"/>
          <p14:tracePt t="45884" x="2114550" y="4933950"/>
          <p14:tracePt t="45902" x="2133600" y="4953000"/>
          <p14:tracePt t="45917" x="2152650" y="4972050"/>
          <p14:tracePt t="45936" x="2152650" y="4978400"/>
          <p14:tracePt t="45950" x="2159000" y="4984750"/>
          <p14:tracePt t="45984" x="2178050" y="5003800"/>
          <p14:tracePt t="45984" x="2197100" y="5029200"/>
          <p14:tracePt t="46006" x="2209800" y="5035550"/>
          <p14:tracePt t="46017" x="2222500" y="5048250"/>
          <p14:tracePt t="46034" x="2247900" y="5073650"/>
          <p14:tracePt t="46034" x="2254250" y="5080000"/>
          <p14:tracePt t="46061" x="2260600" y="5092700"/>
          <p14:tracePt t="46068" x="2279650" y="5105400"/>
          <p14:tracePt t="46068" x="2286000" y="5111750"/>
          <p14:tracePt t="46106" x="2292350" y="5124450"/>
          <p14:tracePt t="46107" x="2311400" y="5143500"/>
          <p14:tracePt t="46136" x="2317750" y="5143500"/>
          <p14:tracePt t="46138" x="2317750" y="5156200"/>
          <p14:tracePt t="46154" x="2324100" y="5162550"/>
          <p14:tracePt t="46187" x="2324100" y="5168900"/>
          <p14:tracePt t="46579" x="2324100" y="5175250"/>
          <p14:tracePt t="46589" x="2324100" y="5187950"/>
          <p14:tracePt t="46595" x="2324100" y="5194300"/>
          <p14:tracePt t="46603" x="2324100" y="5207000"/>
          <p14:tracePt t="48303" x="0" y="0"/>
        </p14:tracePtLst>
        <p14:tracePtLst>
          <p14:tracePt t="55642" x="5588000" y="2501900"/>
          <p14:tracePt t="55715" x="5613400" y="2489200"/>
          <p14:tracePt t="55728" x="5689600" y="2482850"/>
          <p14:tracePt t="55738" x="5734050" y="2476500"/>
          <p14:tracePt t="55747" x="5778500" y="2476500"/>
          <p14:tracePt t="55754" x="5892800" y="2476500"/>
          <p14:tracePt t="55754" x="5937250" y="2476500"/>
          <p14:tracePt t="55770" x="6019800" y="2470150"/>
          <p14:tracePt t="55793" x="6064250" y="2457450"/>
          <p14:tracePt t="55804" x="6083300" y="2444750"/>
          <p14:tracePt t="55818" x="6102350" y="2419350"/>
          <p14:tracePt t="55839" x="6127750" y="2413000"/>
          <p14:tracePt t="55851" x="6165850" y="2393950"/>
          <p14:tracePt t="55869" x="6197600" y="2381250"/>
          <p14:tracePt t="55887" x="6223000" y="2355850"/>
          <p14:tracePt t="55911" x="6242050" y="2343150"/>
          <p14:tracePt t="55918" x="6248400" y="2330450"/>
          <p14:tracePt t="56164" x="0" y="0"/>
        </p14:tracePtLst>
        <p14:tracePtLst>
          <p14:tracePt t="61642" x="5511800" y="2057400"/>
          <p14:tracePt t="61748" x="5518150" y="2057400"/>
          <p14:tracePt t="61754" x="5524500" y="2044700"/>
          <p14:tracePt t="61762" x="5530850" y="2032000"/>
          <p14:tracePt t="61770" x="5549900" y="2025650"/>
          <p14:tracePt t="61778" x="5562600" y="2000250"/>
          <p14:tracePt t="61794" x="5588000" y="1981200"/>
          <p14:tracePt t="61807" x="5613400" y="1962150"/>
          <p14:tracePt t="61826" x="5626100" y="1930400"/>
          <p14:tracePt t="61841" x="5645150" y="1911350"/>
          <p14:tracePt t="61863" x="5645150" y="1905000"/>
          <p14:tracePt t="61879" x="5651500" y="1885950"/>
          <p14:tracePt t="61898" x="5651500" y="1873250"/>
          <p14:tracePt t="61898" x="5657850" y="1866900"/>
          <p14:tracePt t="61914" x="5657850" y="1847850"/>
          <p14:tracePt t="61914" x="5657850" y="1841500"/>
          <p14:tracePt t="61936" x="5657850" y="1835150"/>
          <p14:tracePt t="61945" x="5670550" y="1816100"/>
          <p14:tracePt t="61964" x="5670550" y="1803400"/>
          <p14:tracePt t="61979" x="5670550" y="1784350"/>
          <p14:tracePt t="61995" x="5670550" y="1758950"/>
          <p14:tracePt t="62014" x="5670550" y="1739900"/>
          <p14:tracePt t="62030" x="5670550" y="1720850"/>
          <p14:tracePt t="62046" x="5670550" y="1695450"/>
          <p14:tracePt t="62061" x="5664200" y="1682750"/>
          <p14:tracePt t="62092" x="5664200" y="1663700"/>
          <p14:tracePt t="62099" x="5664200" y="1651000"/>
          <p14:tracePt t="62108" x="5664200" y="1631950"/>
          <p14:tracePt t="62125" x="5657850" y="1619250"/>
          <p14:tracePt t="62166" x="5657850" y="1612900"/>
          <p14:tracePt t="62335" x="5657850" y="1600200"/>
          <p14:tracePt t="62352" x="5651500" y="1587500"/>
          <p14:tracePt t="62355" x="5651500" y="1581150"/>
          <p14:tracePt t="62359" x="5651500" y="1562100"/>
          <p14:tracePt t="62376" x="5638800" y="1555750"/>
          <p14:tracePt t="62399" x="5638800" y="1549400"/>
          <p14:tracePt t="62408" x="5638800" y="1524000"/>
          <p14:tracePt t="62442" x="5638800" y="1517650"/>
          <p14:tracePt t="63153" x="0" y="0"/>
        </p14:tracePtLst>
        <p14:tracePtLst>
          <p14:tracePt t="70315" x="6083300" y="2330450"/>
          <p14:tracePt t="70378" x="6089650" y="2336800"/>
          <p14:tracePt t="70384" x="6115050" y="2343150"/>
          <p14:tracePt t="70396" x="6127750" y="2349500"/>
          <p14:tracePt t="70400" x="6153150" y="2368550"/>
          <p14:tracePt t="70416" x="6178550" y="2381250"/>
          <p14:tracePt t="70416" x="6191250" y="2381250"/>
          <p14:tracePt t="70432" x="6210300" y="2400300"/>
          <p14:tracePt t="70450" x="6242050" y="2406650"/>
          <p14:tracePt t="70464" x="6273800" y="2413000"/>
          <p14:tracePt t="70480" x="6305550" y="2425700"/>
          <p14:tracePt t="70498" x="6337300" y="2438400"/>
          <p14:tracePt t="70519" x="6356350" y="2444750"/>
          <p14:tracePt t="70529" x="6375400" y="2457450"/>
          <p14:tracePt t="70529" x="6381750" y="2463800"/>
          <p14:tracePt t="70556" x="6388100" y="2463800"/>
          <p14:tracePt t="70566" x="6413500" y="2470150"/>
          <p14:tracePt t="70585" x="6438900" y="2470150"/>
          <p14:tracePt t="70585" x="6451600" y="2470150"/>
          <p14:tracePt t="70605" x="6470650" y="2470150"/>
          <p14:tracePt t="70605" x="6496050" y="2476500"/>
          <p14:tracePt t="70621" x="6508750" y="2476500"/>
          <p14:tracePt t="70630" x="6546850" y="2495550"/>
          <p14:tracePt t="70647" x="6610350" y="2520950"/>
          <p14:tracePt t="70647" x="6629400" y="2527300"/>
          <p14:tracePt t="70679" x="6673850" y="2540000"/>
          <p14:tracePt t="70697" x="6699250" y="2552700"/>
          <p14:tracePt t="70698" x="6750050" y="2565400"/>
          <p14:tracePt t="70716" x="6781800" y="2571750"/>
          <p14:tracePt t="70731" x="6877050" y="2590800"/>
          <p14:tracePt t="70743" x="6940550" y="2603500"/>
          <p14:tracePt t="70761" x="6991350" y="2616200"/>
          <p14:tracePt t="70778" x="7073900" y="2616200"/>
          <p14:tracePt t="70778" x="7118350" y="2616200"/>
          <p14:tracePt t="70778" x="7137400" y="2616200"/>
          <p14:tracePt t="70825" x="7175500" y="2616200"/>
          <p14:tracePt t="70841" x="7181850" y="2622550"/>
          <p14:tracePt t="70847" x="7207250" y="2622550"/>
          <p14:tracePt t="70873" x="7213600" y="2628900"/>
          <p14:tracePt t="70881" x="7245350" y="2635250"/>
          <p14:tracePt t="70895" x="7302500" y="2647950"/>
          <p14:tracePt t="70918" x="7334250" y="2647950"/>
          <p14:tracePt t="70931" x="7366000" y="2654300"/>
          <p14:tracePt t="70951" x="7391400" y="2654300"/>
          <p14:tracePt t="70963" x="7416800" y="2654300"/>
          <p14:tracePt t="70963" x="7423150" y="2654300"/>
          <p14:tracePt t="70996" x="7429500" y="2654300"/>
          <p14:tracePt t="71012" x="7435850" y="2654300"/>
          <p14:tracePt t="71013" x="7461250" y="2647950"/>
          <p14:tracePt t="71013" x="7467600" y="2647950"/>
          <p14:tracePt t="71045" x="7480300" y="2641600"/>
          <p14:tracePt t="71046" x="7486650" y="2641600"/>
          <p14:tracePt t="71435" x="0" y="0"/>
        </p14:tracePtLst>
        <p14:tracePtLst>
          <p14:tracePt t="79883" x="5962650" y="4978400"/>
          <p14:tracePt t="79883" x="5975350" y="4965700"/>
          <p14:tracePt t="80086" x="6000750" y="4959350"/>
          <p14:tracePt t="80087" x="6026150" y="4953000"/>
          <p14:tracePt t="80095" x="6070600" y="4946650"/>
          <p14:tracePt t="80111" x="6127750" y="4921250"/>
          <p14:tracePt t="80138" x="6146800" y="4914900"/>
          <p14:tracePt t="80146" x="6165850" y="4895850"/>
          <p14:tracePt t="80168" x="6178550" y="4895850"/>
          <p14:tracePt t="80168" x="6184900" y="4895850"/>
          <p14:tracePt t="80183" x="6197600" y="4889500"/>
          <p14:tracePt t="80213" x="6210300" y="4889500"/>
          <p14:tracePt t="80214" x="6216650" y="4889500"/>
          <p14:tracePt t="80246" x="6229350" y="4889500"/>
          <p14:tracePt t="80313" x="6242050" y="4889500"/>
          <p14:tracePt t="80317" x="6254750" y="4889500"/>
          <p14:tracePt t="80317" x="6273800" y="4883150"/>
          <p14:tracePt t="80338" x="6280150" y="4870450"/>
          <p14:tracePt t="80339" x="6292850" y="4864100"/>
          <p14:tracePt t="80348" x="6318250" y="4857750"/>
          <p14:tracePt t="80373" x="6324600" y="4857750"/>
          <p14:tracePt t="80379" x="6350000" y="4838700"/>
          <p14:tracePt t="80403" x="6369050" y="4832350"/>
          <p14:tracePt t="80417" x="6375400" y="4832350"/>
          <p14:tracePt t="80432" x="6407150" y="4819650"/>
          <p14:tracePt t="80432" x="6413500" y="4806950"/>
          <p14:tracePt t="80463" x="6432550" y="4806950"/>
          <p14:tracePt t="80464" x="6470650" y="4794250"/>
          <p14:tracePt t="80481" x="6515100" y="4775200"/>
          <p14:tracePt t="80496" x="6534150" y="4762500"/>
          <p14:tracePt t="80496" x="6540500" y="4762500"/>
          <p14:tracePt t="80529" x="6546850" y="4762500"/>
          <p14:tracePt t="81943" x="0" y="0"/>
        </p14:tracePtLst>
      </p14:laserTrace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421" y="6360434"/>
            <a:ext cx="345206" cy="409932"/>
          </a:xfrm>
          <a:prstGeom prst="rect">
            <a:avLst/>
          </a:prstGeom>
        </p:spPr>
      </p:pic>
      <p:sp>
        <p:nvSpPr>
          <p:cNvPr id="42" name="Заголовок 1"/>
          <p:cNvSpPr txBox="1">
            <a:spLocks/>
          </p:cNvSpPr>
          <p:nvPr/>
        </p:nvSpPr>
        <p:spPr>
          <a:xfrm>
            <a:off x="8178098" y="6494572"/>
            <a:ext cx="738468" cy="278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i="1" dirty="0" smtClean="0">
                <a:cs typeface="Times New Roman" panose="02020603050405020304" pitchFamily="18" charset="0"/>
              </a:rPr>
              <a:t>17/18 </a:t>
            </a:r>
            <a:endParaRPr lang="ru-RU" sz="1600" b="1" i="1" dirty="0"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64083" y="1052736"/>
            <a:ext cx="8746776" cy="14003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3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omic Sans MS" panose="030F0702030302020204" pitchFamily="66" charset="0"/>
              </a:rPr>
              <a:t>It is used He heat pipe connected magnet to 4 К </a:t>
            </a:r>
            <a:r>
              <a:rPr lang="en-US" sz="12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cryocooler</a:t>
            </a:r>
            <a:r>
              <a:rPr lang="en-US" sz="1200" dirty="0">
                <a:solidFill>
                  <a:prstClr val="black"/>
                </a:solidFill>
                <a:latin typeface="Comic Sans MS" panose="030F0702030302020204" pitchFamily="66" charset="0"/>
              </a:rPr>
              <a:t> stage</a:t>
            </a:r>
            <a:r>
              <a:rPr lang="en-US" sz="1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  <a:endParaRPr lang="en-US" sz="12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It is used </a:t>
            </a:r>
            <a:r>
              <a:rPr lang="en-US" sz="1200" dirty="0">
                <a:solidFill>
                  <a:prstClr val="black"/>
                </a:solidFill>
                <a:latin typeface="Comic Sans MS" panose="030F0702030302020204" pitchFamily="66" charset="0"/>
              </a:rPr>
              <a:t>3 cooling line  simultaneously</a:t>
            </a:r>
            <a:r>
              <a:rPr lang="en-US" sz="1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dirty="0">
                <a:latin typeface="Comic Sans MS" panose="030F0702030302020204" pitchFamily="66" charset="0"/>
              </a:rPr>
              <a:t>N heat pipe for pre-cooling magnet from а room temperature down to 64 </a:t>
            </a:r>
            <a:r>
              <a:rPr lang="en-US" sz="1200" dirty="0" smtClean="0">
                <a:latin typeface="Comic Sans MS" panose="030F0702030302020204" pitchFamily="66" charset="0"/>
              </a:rPr>
              <a:t>K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dirty="0">
                <a:latin typeface="Comic Sans MS" panose="030F0702030302020204" pitchFamily="66" charset="0"/>
              </a:rPr>
              <a:t>He heat </a:t>
            </a:r>
            <a:r>
              <a:rPr lang="en-US" sz="1200" dirty="0" smtClean="0">
                <a:latin typeface="Comic Sans MS" panose="030F0702030302020204" pitchFamily="66" charset="0"/>
              </a:rPr>
              <a:t>pipe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dirty="0">
                <a:latin typeface="Comic Sans MS" panose="030F0702030302020204" pitchFamily="66" charset="0"/>
              </a:rPr>
              <a:t>Additional copper heat sink in parallel to He heat pipe improves the cooling efficiency at a temperature low than 64 K after the nitrogen cooling system is switched off.  Then the temperature of the magnet decreases, the efficiency of copper heat sink goes down but He heat pipe comes into operation</a:t>
            </a:r>
            <a:r>
              <a:rPr lang="en-US" sz="1200" dirty="0" smtClean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619672" y="6491587"/>
            <a:ext cx="5295749" cy="278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16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03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.20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21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, AFAD, BINP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/>
          <p:nvPr/>
        </p:nvSpPr>
        <p:spPr>
          <a:xfrm>
            <a:off x="8146594" y="6215995"/>
            <a:ext cx="308898" cy="2465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647783" y="6176558"/>
            <a:ext cx="383218" cy="3253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2634590"/>
            <a:ext cx="2961581" cy="226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100" y="2562035"/>
            <a:ext cx="3149900" cy="24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211960" y="692696"/>
            <a:ext cx="8746776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Comic Sans MS" panose="030F0702030302020204" pitchFamily="66" charset="0"/>
              </a:rPr>
              <a:t>Indirect cooling </a:t>
            </a:r>
            <a:r>
              <a:rPr lang="en-US" sz="1400" b="1" dirty="0" smtClean="0">
                <a:latin typeface="Comic Sans MS" panose="030F0702030302020204" pitchFamily="66" charset="0"/>
              </a:rPr>
              <a:t>system </a:t>
            </a:r>
            <a:r>
              <a:rPr lang="en-US" sz="1400" b="1" dirty="0">
                <a:latin typeface="Comic Sans MS" panose="030F0702030302020204" pitchFamily="66" charset="0"/>
              </a:rPr>
              <a:t>with completely excluded liquid helium.</a:t>
            </a:r>
            <a:endParaRPr lang="en-US" b="1" dirty="0" smtClean="0">
              <a:latin typeface="Comic Sans MS" panose="030F0702030302020204" pitchFamily="66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275855" y="4968985"/>
            <a:ext cx="2817565" cy="40011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sz="1000" dirty="0" smtClean="0"/>
              <a:t>Cooling down of 90 kg  undulator prototype using nitrogen and helium </a:t>
            </a:r>
            <a:r>
              <a:rPr lang="en-US" sz="1000" dirty="0"/>
              <a:t>heat </a:t>
            </a:r>
            <a:r>
              <a:rPr lang="en-US" sz="1000" dirty="0" smtClean="0"/>
              <a:t>pipes during ~ 48 hours.</a:t>
            </a:r>
            <a:endParaRPr lang="en-US" sz="1000" dirty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166756" y="5042027"/>
            <a:ext cx="2749810" cy="430887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GB" sz="1000" dirty="0" smtClean="0"/>
              <a:t>Recovery of magnet temperature after quench from 16 K down to 3K for ~ 10 min</a:t>
            </a:r>
            <a:r>
              <a:rPr lang="en-GB" sz="1200" dirty="0" smtClean="0"/>
              <a:t>.</a:t>
            </a:r>
            <a:endParaRPr lang="en-US" sz="1200" dirty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89181" y="5042027"/>
            <a:ext cx="2749810" cy="40011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sz="1000" dirty="0" smtClean="0"/>
              <a:t>Experimental </a:t>
            </a:r>
            <a:r>
              <a:rPr lang="en-US" sz="1000" dirty="0"/>
              <a:t>cryostat prepared for testing </a:t>
            </a:r>
            <a:r>
              <a:rPr lang="en-US" sz="1000" dirty="0" smtClean="0"/>
              <a:t>with undulator </a:t>
            </a:r>
            <a:r>
              <a:rPr lang="en-US" sz="1000" dirty="0"/>
              <a:t>prototype</a:t>
            </a:r>
            <a:endParaRPr lang="en-US" sz="1000" dirty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7" y="2634590"/>
            <a:ext cx="2936242" cy="2232248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179512" y="116632"/>
            <a:ext cx="880561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kern="0" dirty="0">
                <a:solidFill>
                  <a:srgbClr val="002060"/>
                </a:solidFill>
                <a:latin typeface="Comic Sans MS" pitchFamily="66" charset="0"/>
              </a:rPr>
              <a:t>Cryogenic system of superconducting wigglers and undulators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58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95" y="1439566"/>
            <a:ext cx="1269735" cy="84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Нижний колонтитул 3"/>
          <p:cNvSpPr txBox="1">
            <a:spLocks/>
          </p:cNvSpPr>
          <p:nvPr/>
        </p:nvSpPr>
        <p:spPr>
          <a:xfrm>
            <a:off x="7097152" y="4886602"/>
            <a:ext cx="1940139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DELTA,Germany</a:t>
            </a:r>
            <a:r>
              <a:rPr lang="en-US" sz="1000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n-US" sz="1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2018,</a:t>
            </a:r>
            <a:endParaRPr lang="en-US" sz="1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US" sz="1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22-poles,7 </a:t>
            </a:r>
            <a:r>
              <a:rPr lang="en-US" sz="1000" dirty="0">
                <a:solidFill>
                  <a:schemeClr val="tx1"/>
                </a:solidFill>
                <a:latin typeface="Comic Sans MS" panose="030F0702030302020204" pitchFamily="66" charset="0"/>
              </a:rPr>
              <a:t>T</a:t>
            </a:r>
            <a:endParaRPr lang="ru-RU" sz="1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270" y="1842920"/>
            <a:ext cx="1181942" cy="884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ижний колонтитул 3"/>
          <p:cNvSpPr txBox="1">
            <a:spLocks/>
          </p:cNvSpPr>
          <p:nvPr/>
        </p:nvSpPr>
        <p:spPr>
          <a:xfrm>
            <a:off x="2137412" y="2847152"/>
            <a:ext cx="1582991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ELETTRA,Italy,2002</a:t>
            </a:r>
          </a:p>
          <a:p>
            <a:r>
              <a:rPr lang="it-IT" sz="1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49-pole 3.5 T</a:t>
            </a:r>
            <a:endParaRPr lang="ru-RU" sz="1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488" y="1407792"/>
            <a:ext cx="1107907" cy="83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Нижний колонтитул 3"/>
          <p:cNvSpPr txBox="1">
            <a:spLocks/>
          </p:cNvSpPr>
          <p:nvPr/>
        </p:nvSpPr>
        <p:spPr>
          <a:xfrm>
            <a:off x="3622301" y="2198009"/>
            <a:ext cx="1440160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CLS,Canada,2004</a:t>
            </a:r>
          </a:p>
          <a:p>
            <a:r>
              <a:rPr lang="it-IT" sz="1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63-pole 2 T</a:t>
            </a:r>
            <a:endParaRPr lang="ru-RU" sz="1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754" y="1829049"/>
            <a:ext cx="1135090" cy="85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Нижний колонтитул 3"/>
          <p:cNvSpPr txBox="1">
            <a:spLocks/>
          </p:cNvSpPr>
          <p:nvPr/>
        </p:nvSpPr>
        <p:spPr>
          <a:xfrm>
            <a:off x="5329752" y="2796420"/>
            <a:ext cx="1585669" cy="4039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DLS,England,2006</a:t>
            </a:r>
          </a:p>
          <a:p>
            <a:r>
              <a:rPr lang="it-IT" sz="1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49-pole 3.5 T</a:t>
            </a:r>
            <a:endParaRPr lang="ru-RU" sz="1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Нижний колонтитул 3"/>
          <p:cNvSpPr txBox="1">
            <a:spLocks/>
          </p:cNvSpPr>
          <p:nvPr/>
        </p:nvSpPr>
        <p:spPr>
          <a:xfrm>
            <a:off x="7052800" y="2201017"/>
            <a:ext cx="1659040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Moscow, Siberia-2, 2007</a:t>
            </a:r>
          </a:p>
          <a:p>
            <a:r>
              <a:rPr lang="it-IT" sz="1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21-pole 7.5 T</a:t>
            </a:r>
            <a:endParaRPr lang="ru-RU" sz="1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96" y="2711882"/>
            <a:ext cx="976967" cy="97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Нижний колонтитул 3"/>
          <p:cNvSpPr txBox="1">
            <a:spLocks/>
          </p:cNvSpPr>
          <p:nvPr/>
        </p:nvSpPr>
        <p:spPr>
          <a:xfrm>
            <a:off x="331937" y="3728994"/>
            <a:ext cx="1516818" cy="285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CLS,Canada,2007</a:t>
            </a:r>
          </a:p>
          <a:p>
            <a:r>
              <a:rPr lang="it-IT" sz="1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27- poles 4 T</a:t>
            </a:r>
            <a:endParaRPr lang="ru-RU" sz="1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982" y="3567948"/>
            <a:ext cx="1044291" cy="99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Нижний колонтитул 3"/>
          <p:cNvSpPr txBox="1">
            <a:spLocks/>
          </p:cNvSpPr>
          <p:nvPr/>
        </p:nvSpPr>
        <p:spPr>
          <a:xfrm>
            <a:off x="2207458" y="4677309"/>
            <a:ext cx="1374171" cy="2876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DLS, England,2008</a:t>
            </a:r>
          </a:p>
          <a:p>
            <a:r>
              <a:rPr lang="it-IT" sz="1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49-pole 4.2 T</a:t>
            </a:r>
            <a:endParaRPr lang="ru-RU" sz="1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427" y="2694151"/>
            <a:ext cx="1001505" cy="98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Нижний колонтитул 3"/>
          <p:cNvSpPr txBox="1">
            <a:spLocks/>
          </p:cNvSpPr>
          <p:nvPr/>
        </p:nvSpPr>
        <p:spPr>
          <a:xfrm>
            <a:off x="3885974" y="3688849"/>
            <a:ext cx="1336058" cy="300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LNLS, Brazil,2009</a:t>
            </a:r>
          </a:p>
          <a:p>
            <a:r>
              <a:rPr lang="it-IT" sz="1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35-pole 4.2 T</a:t>
            </a:r>
            <a:endParaRPr lang="ru-RU" sz="1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680" y="3616813"/>
            <a:ext cx="1242680" cy="930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Нижний колонтитул 3"/>
          <p:cNvSpPr txBox="1">
            <a:spLocks/>
          </p:cNvSpPr>
          <p:nvPr/>
        </p:nvSpPr>
        <p:spPr>
          <a:xfrm>
            <a:off x="5712357" y="4546831"/>
            <a:ext cx="1375667" cy="3181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ALBA, Spain, 2010</a:t>
            </a:r>
          </a:p>
          <a:p>
            <a:r>
              <a:rPr lang="it-IT" sz="1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119-pole 2.1 T</a:t>
            </a:r>
            <a:endParaRPr lang="ru-RU" sz="1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743" y="2704471"/>
            <a:ext cx="1147195" cy="940345"/>
          </a:xfrm>
          <a:prstGeom prst="rect">
            <a:avLst/>
          </a:prstGeom>
        </p:spPr>
      </p:pic>
      <p:sp>
        <p:nvSpPr>
          <p:cNvPr id="26" name="Нижний колонтитул 3"/>
          <p:cNvSpPr txBox="1">
            <a:spLocks/>
          </p:cNvSpPr>
          <p:nvPr/>
        </p:nvSpPr>
        <p:spPr>
          <a:xfrm>
            <a:off x="7311503" y="3645179"/>
            <a:ext cx="1420088" cy="3455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AS, Australia, 2012</a:t>
            </a:r>
          </a:p>
          <a:p>
            <a:r>
              <a:rPr lang="it-IT" sz="1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63-pole 4.2 T</a:t>
            </a:r>
            <a:endParaRPr lang="ru-RU" sz="1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54" y="4074289"/>
            <a:ext cx="1185851" cy="840483"/>
          </a:xfrm>
          <a:prstGeom prst="rect">
            <a:avLst/>
          </a:prstGeom>
        </p:spPr>
      </p:pic>
      <p:sp>
        <p:nvSpPr>
          <p:cNvPr id="28" name="Нижний колонтитул 3"/>
          <p:cNvSpPr txBox="1">
            <a:spLocks/>
          </p:cNvSpPr>
          <p:nvPr/>
        </p:nvSpPr>
        <p:spPr>
          <a:xfrm>
            <a:off x="442548" y="4937185"/>
            <a:ext cx="1563464" cy="4027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LSU-CAMD,USA, 2013</a:t>
            </a:r>
          </a:p>
          <a:p>
            <a:r>
              <a:rPr lang="it-IT" sz="1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15-pole 7.5 T</a:t>
            </a:r>
            <a:endParaRPr lang="ru-RU" sz="1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433" y="4027901"/>
            <a:ext cx="1144007" cy="858701"/>
          </a:xfrm>
          <a:prstGeom prst="rect">
            <a:avLst/>
          </a:prstGeom>
        </p:spPr>
      </p:pic>
      <p:sp>
        <p:nvSpPr>
          <p:cNvPr id="30" name="Нижний колонтитул 3"/>
          <p:cNvSpPr txBox="1">
            <a:spLocks/>
          </p:cNvSpPr>
          <p:nvPr/>
        </p:nvSpPr>
        <p:spPr>
          <a:xfrm>
            <a:off x="3739549" y="4889837"/>
            <a:ext cx="1831417" cy="3342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ANKA-CATACT, Germany,</a:t>
            </a:r>
          </a:p>
          <a:p>
            <a:r>
              <a:rPr lang="it-IT" sz="1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2013, 40-pole 2.5 T</a:t>
            </a:r>
            <a:endParaRPr lang="ru-RU" sz="1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1" name="Рисунок 30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999" y="1486221"/>
            <a:ext cx="1060847" cy="75065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399" y="3974334"/>
            <a:ext cx="1133969" cy="852220"/>
          </a:xfrm>
          <a:prstGeom prst="rect">
            <a:avLst/>
          </a:prstGeom>
        </p:spPr>
      </p:pic>
      <p:sp>
        <p:nvSpPr>
          <p:cNvPr id="34" name="Нижний колонтитул 3"/>
          <p:cNvSpPr txBox="1">
            <a:spLocks/>
          </p:cNvSpPr>
          <p:nvPr/>
        </p:nvSpPr>
        <p:spPr>
          <a:xfrm>
            <a:off x="123899" y="2281439"/>
            <a:ext cx="1799590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BESSY, Germany</a:t>
            </a:r>
            <a:r>
              <a:rPr lang="en-US" sz="1000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n-US" sz="1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2002,</a:t>
            </a:r>
            <a:endParaRPr lang="en-US" sz="1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US" sz="1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17-poles,7.5 </a:t>
            </a:r>
            <a:r>
              <a:rPr lang="en-US" sz="1000" dirty="0">
                <a:solidFill>
                  <a:schemeClr val="tx1"/>
                </a:solidFill>
                <a:latin typeface="Comic Sans MS" panose="030F0702030302020204" pitchFamily="66" charset="0"/>
              </a:rPr>
              <a:t>T</a:t>
            </a:r>
            <a:endParaRPr lang="ru-RU" sz="1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5" name="Picture 4" descr="C:\My Documents\nick\DDISERT\pls\wig_pls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83" y="180569"/>
            <a:ext cx="672838" cy="89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Нижний колонтитул 3"/>
          <p:cNvSpPr txBox="1">
            <a:spLocks/>
          </p:cNvSpPr>
          <p:nvPr/>
        </p:nvSpPr>
        <p:spPr>
          <a:xfrm>
            <a:off x="508276" y="1119760"/>
            <a:ext cx="124515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7.5 PLS-WLS</a:t>
            </a:r>
            <a:r>
              <a:rPr lang="en-US" sz="1000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endParaRPr lang="en-US" sz="10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US" sz="1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Korea, </a:t>
            </a:r>
            <a:r>
              <a:rPr lang="en-US" sz="1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1995</a:t>
            </a:r>
            <a:endParaRPr lang="ru-RU" sz="1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8" name="Picture 1028" descr="C:\1-STATUS-R\1-INITIAL\WIGGLERS\SPRING-8_10T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931" y="158470"/>
            <a:ext cx="1139579" cy="83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Нижний колонтитул 3"/>
          <p:cNvSpPr txBox="1">
            <a:spLocks/>
          </p:cNvSpPr>
          <p:nvPr/>
        </p:nvSpPr>
        <p:spPr>
          <a:xfrm>
            <a:off x="3863763" y="993366"/>
            <a:ext cx="1582991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tx1"/>
                </a:solidFill>
                <a:latin typeface="Comic Sans MS" panose="030F0702030302020204" pitchFamily="66" charset="0"/>
              </a:rPr>
              <a:t>10.3 T  Spring-8  WLS, </a:t>
            </a:r>
          </a:p>
          <a:p>
            <a:r>
              <a:rPr lang="en-US" sz="1000" dirty="0">
                <a:solidFill>
                  <a:schemeClr val="tx1"/>
                </a:solidFill>
                <a:latin typeface="Comic Sans MS" panose="030F0702030302020204" pitchFamily="66" charset="0"/>
              </a:rPr>
              <a:t> Japan , </a:t>
            </a:r>
            <a:r>
              <a:rPr lang="en-US" sz="1000" b="1" dirty="0">
                <a:solidFill>
                  <a:schemeClr val="tx1"/>
                </a:solidFill>
                <a:latin typeface="Comic Sans MS" panose="030F0702030302020204" pitchFamily="66" charset="0"/>
              </a:rPr>
              <a:t>1999</a:t>
            </a:r>
            <a:endParaRPr lang="ru-RU" sz="1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" name="Рисунок 39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716" y="480745"/>
            <a:ext cx="1109667" cy="728645"/>
          </a:xfrm>
          <a:prstGeom prst="rect">
            <a:avLst/>
          </a:prstGeom>
        </p:spPr>
      </p:pic>
      <p:sp>
        <p:nvSpPr>
          <p:cNvPr id="41" name="Нижний колонтитул 3"/>
          <p:cNvSpPr txBox="1">
            <a:spLocks/>
          </p:cNvSpPr>
          <p:nvPr/>
        </p:nvSpPr>
        <p:spPr>
          <a:xfrm>
            <a:off x="2095688" y="1263776"/>
            <a:ext cx="1645700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tx1"/>
                </a:solidFill>
                <a:latin typeface="Comic Sans MS" panose="030F0702030302020204" pitchFamily="66" charset="0"/>
              </a:rPr>
              <a:t>7.5 T  LSU</a:t>
            </a:r>
            <a:r>
              <a:rPr lang="ru-RU" sz="1000" dirty="0">
                <a:solidFill>
                  <a:schemeClr val="tx1"/>
                </a:solidFill>
                <a:latin typeface="Comic Sans MS" panose="030F0702030302020204" pitchFamily="66" charset="0"/>
              </a:rPr>
              <a:t>-</a:t>
            </a:r>
            <a:r>
              <a:rPr lang="en-US" sz="1000" dirty="0">
                <a:solidFill>
                  <a:schemeClr val="tx1"/>
                </a:solidFill>
                <a:latin typeface="Comic Sans MS" panose="030F0702030302020204" pitchFamily="66" charset="0"/>
              </a:rPr>
              <a:t>CAMD WLS, </a:t>
            </a:r>
          </a:p>
          <a:p>
            <a:r>
              <a:rPr lang="en-US" sz="1000" dirty="0">
                <a:solidFill>
                  <a:schemeClr val="tx1"/>
                </a:solidFill>
                <a:latin typeface="Comic Sans MS" panose="030F0702030302020204" pitchFamily="66" charset="0"/>
              </a:rPr>
              <a:t>USA, </a:t>
            </a:r>
            <a:r>
              <a:rPr lang="en-US" sz="1000" b="1" dirty="0">
                <a:solidFill>
                  <a:schemeClr val="tx1"/>
                </a:solidFill>
                <a:latin typeface="Comic Sans MS" panose="030F0702030302020204" pitchFamily="66" charset="0"/>
              </a:rPr>
              <a:t>1998</a:t>
            </a:r>
            <a:endParaRPr lang="ru-RU" sz="1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467" y="431979"/>
            <a:ext cx="1190238" cy="788474"/>
          </a:xfrm>
          <a:prstGeom prst="rect">
            <a:avLst/>
          </a:prstGeom>
        </p:spPr>
      </p:pic>
      <p:sp>
        <p:nvSpPr>
          <p:cNvPr id="43" name="Нижний колонтитул 3"/>
          <p:cNvSpPr txBox="1">
            <a:spLocks/>
          </p:cNvSpPr>
          <p:nvPr/>
        </p:nvSpPr>
        <p:spPr>
          <a:xfrm>
            <a:off x="5190732" y="1270197"/>
            <a:ext cx="1863707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tx1"/>
                </a:solidFill>
                <a:latin typeface="Comic Sans MS" panose="030F0702030302020204" pitchFamily="66" charset="0"/>
              </a:rPr>
              <a:t>7.5 T  BAM- WLS, </a:t>
            </a:r>
          </a:p>
          <a:p>
            <a:r>
              <a:rPr lang="en-US" sz="1000" dirty="0">
                <a:solidFill>
                  <a:schemeClr val="tx1"/>
                </a:solidFill>
                <a:latin typeface="Comic Sans MS" panose="030F0702030302020204" pitchFamily="66" charset="0"/>
              </a:rPr>
              <a:t>BESSY-II, Germany, </a:t>
            </a:r>
            <a:r>
              <a:rPr lang="en-US" sz="1000" b="1" dirty="0">
                <a:solidFill>
                  <a:schemeClr val="tx1"/>
                </a:solidFill>
                <a:latin typeface="Comic Sans MS" panose="030F0702030302020204" pitchFamily="66" charset="0"/>
              </a:rPr>
              <a:t>2000</a:t>
            </a:r>
            <a:endParaRPr lang="ru-RU" sz="1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864" y="142335"/>
            <a:ext cx="1058269" cy="867289"/>
          </a:xfrm>
          <a:prstGeom prst="rect">
            <a:avLst/>
          </a:prstGeom>
        </p:spPr>
      </p:pic>
      <p:sp>
        <p:nvSpPr>
          <p:cNvPr id="45" name="Нижний колонтитул 3"/>
          <p:cNvSpPr txBox="1">
            <a:spLocks/>
          </p:cNvSpPr>
          <p:nvPr/>
        </p:nvSpPr>
        <p:spPr>
          <a:xfrm>
            <a:off x="7051202" y="1004429"/>
            <a:ext cx="1863707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tx1"/>
                </a:solidFill>
                <a:latin typeface="Comic Sans MS" panose="030F0702030302020204" pitchFamily="66" charset="0"/>
              </a:rPr>
              <a:t>7.5 T  PSF- WLS, </a:t>
            </a:r>
          </a:p>
          <a:p>
            <a:r>
              <a:rPr lang="en-US" sz="1000" dirty="0">
                <a:solidFill>
                  <a:schemeClr val="tx1"/>
                </a:solidFill>
                <a:latin typeface="Comic Sans MS" panose="030F0702030302020204" pitchFamily="66" charset="0"/>
              </a:rPr>
              <a:t>BESSY-II, Germany, </a:t>
            </a:r>
            <a:r>
              <a:rPr lang="en-US" sz="1000" b="1" dirty="0">
                <a:solidFill>
                  <a:schemeClr val="tx1"/>
                </a:solidFill>
                <a:latin typeface="Comic Sans MS" panose="030F0702030302020204" pitchFamily="66" charset="0"/>
              </a:rPr>
              <a:t>2002</a:t>
            </a:r>
            <a:endParaRPr lang="ru-RU" sz="1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Rectangle 2"/>
          <p:cNvSpPr>
            <a:spLocks noChangeArrowheads="1"/>
          </p:cNvSpPr>
          <p:nvPr/>
        </p:nvSpPr>
        <p:spPr bwMode="auto">
          <a:xfrm>
            <a:off x="373396" y="5353959"/>
            <a:ext cx="8610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ru-RU" sz="6000" dirty="0">
                <a:solidFill>
                  <a:srgbClr val="C408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Thanks for attention</a:t>
            </a:r>
            <a:endParaRPr lang="ru-RU" altLang="ru-RU" sz="6000" dirty="0">
              <a:solidFill>
                <a:srgbClr val="C40827"/>
              </a:solidFill>
              <a:latin typeface="Tahoma" pitchFamily="34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421" y="6360434"/>
            <a:ext cx="345206" cy="409932"/>
          </a:xfrm>
          <a:prstGeom prst="rect">
            <a:avLst/>
          </a:prstGeom>
        </p:spPr>
      </p:pic>
      <p:sp>
        <p:nvSpPr>
          <p:cNvPr id="50" name="Заголовок 1"/>
          <p:cNvSpPr txBox="1">
            <a:spLocks/>
          </p:cNvSpPr>
          <p:nvPr/>
        </p:nvSpPr>
        <p:spPr>
          <a:xfrm>
            <a:off x="8178098" y="6494572"/>
            <a:ext cx="738468" cy="278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i="1" dirty="0" smtClean="0">
                <a:cs typeface="Times New Roman" panose="02020603050405020304" pitchFamily="18" charset="0"/>
              </a:rPr>
              <a:t>18/18 </a:t>
            </a:r>
            <a:endParaRPr lang="ru-RU" sz="1600" b="1" i="1" dirty="0">
              <a:cs typeface="Times New Roman" panose="02020603050405020304" pitchFamily="18" charset="0"/>
            </a:endParaRPr>
          </a:p>
        </p:txBody>
      </p:sp>
      <p:sp>
        <p:nvSpPr>
          <p:cNvPr id="47" name="Заголовок 1"/>
          <p:cNvSpPr txBox="1">
            <a:spLocks/>
          </p:cNvSpPr>
          <p:nvPr/>
        </p:nvSpPr>
        <p:spPr>
          <a:xfrm>
            <a:off x="1619672" y="6491587"/>
            <a:ext cx="5295749" cy="278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16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03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.20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21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, AFAD, BINP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1" name="Управляющая кнопка: назад 50">
            <a:hlinkClick r:id="" action="ppaction://hlinkshowjump?jump=previousslide" highlightClick="1"/>
          </p:cNvPr>
          <p:cNvSpPr/>
          <p:nvPr/>
        </p:nvSpPr>
        <p:spPr>
          <a:xfrm>
            <a:off x="8146594" y="6215995"/>
            <a:ext cx="308898" cy="2465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далее 51">
            <a:hlinkClick r:id="" action="ppaction://hlinkshowjump?jump=nextslide" highlightClick="1"/>
          </p:cNvPr>
          <p:cNvSpPr/>
          <p:nvPr/>
        </p:nvSpPr>
        <p:spPr>
          <a:xfrm>
            <a:off x="8647783" y="6176558"/>
            <a:ext cx="383218" cy="3253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33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141503" y="3356992"/>
            <a:ext cx="67664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i="1" dirty="0"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40740" y="5832629"/>
            <a:ext cx="871296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i="1" dirty="0" smtClean="0">
              <a:cs typeface="Times New Roman" panose="02020603050405020304" pitchFamily="18" charset="0"/>
            </a:endParaRPr>
          </a:p>
          <a:p>
            <a:endParaRPr lang="ru-RU" sz="2800" b="1" i="1" dirty="0">
              <a:cs typeface="Times New Roman" panose="02020603050405020304" pitchFamily="18" charset="0"/>
            </a:endParaRPr>
          </a:p>
        </p:txBody>
      </p:sp>
      <p:pic>
        <p:nvPicPr>
          <p:cNvPr id="10" name="Picture 6" descr="вигглер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045" y="2450118"/>
            <a:ext cx="306863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79512" y="116632"/>
            <a:ext cx="880561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kern="0" dirty="0">
                <a:solidFill>
                  <a:srgbClr val="002060"/>
                </a:solidFill>
                <a:latin typeface="Comic Sans MS" pitchFamily="66" charset="0"/>
              </a:rPr>
              <a:t>Cryogenic system of superconducting wigglers and undulators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14" name="Рисунок 5" descr="Mezentsev Fig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33" y="3458181"/>
            <a:ext cx="2200275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695457"/>
              </p:ext>
            </p:extLst>
          </p:nvPr>
        </p:nvGraphicFramePr>
        <p:xfrm>
          <a:off x="240740" y="2334776"/>
          <a:ext cx="3600400" cy="102221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739434"/>
                <a:gridCol w="860966"/>
              </a:tblGrid>
              <a:tr h="38864">
                <a:tc>
                  <a:txBody>
                    <a:bodyPr/>
                    <a:lstStyle/>
                    <a:p>
                      <a:pPr indent="190500" algn="just">
                        <a:spcAft>
                          <a:spcPts val="0"/>
                        </a:spcAft>
                        <a:tabLst>
                          <a:tab pos="1092200" algn="ctr"/>
                        </a:tabLst>
                      </a:pPr>
                      <a:r>
                        <a:rPr lang="en-GB" sz="1200" dirty="0" smtClean="0">
                          <a:effectLst/>
                          <a:latin typeface="Comic Sans MS" panose="030F0702030302020204" pitchFamily="66" charset="0"/>
                        </a:rPr>
                        <a:t>Pole number</a:t>
                      </a:r>
                      <a:endParaRPr lang="ru-RU" sz="1200" b="0" dirty="0"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604" marR="68604" marT="0" marB="0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mic Sans MS" panose="030F0702030302020204" pitchFamily="66" charset="0"/>
                        </a:rPr>
                        <a:t>20</a:t>
                      </a:r>
                      <a:endParaRPr lang="ru-RU" sz="1200" dirty="0"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604" marR="68604" marT="0" marB="0"/>
                </a:tc>
              </a:tr>
              <a:tr h="290696">
                <a:tc>
                  <a:txBody>
                    <a:bodyPr/>
                    <a:lstStyle/>
                    <a:p>
                      <a:pPr indent="190500"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omic Sans MS" panose="030F0702030302020204" pitchFamily="66" charset="0"/>
                        </a:rPr>
                        <a:t>Pole gap, mm</a:t>
                      </a:r>
                      <a:endParaRPr lang="ru-RU" sz="1200" b="0" dirty="0"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604" marR="68604" marT="0" marB="0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omic Sans MS" panose="030F0702030302020204" pitchFamily="66" charset="0"/>
                        </a:rPr>
                        <a:t>15</a:t>
                      </a:r>
                      <a:endParaRPr lang="ru-RU" sz="1200" dirty="0"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604" marR="68604" marT="0" marB="0"/>
                </a:tc>
              </a:tr>
              <a:tr h="0">
                <a:tc>
                  <a:txBody>
                    <a:bodyPr/>
                    <a:lstStyle/>
                    <a:p>
                      <a:pPr indent="190500"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omic Sans MS" panose="030F0702030302020204" pitchFamily="66" charset="0"/>
                        </a:rPr>
                        <a:t>Period, mm </a:t>
                      </a:r>
                      <a:endParaRPr lang="ru-RU" sz="1200" b="0" dirty="0"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604" marR="68604" marT="0" marB="0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omic Sans MS" panose="030F0702030302020204" pitchFamily="66" charset="0"/>
                        </a:rPr>
                        <a:t>90</a:t>
                      </a:r>
                      <a:endParaRPr lang="ru-RU" sz="1200" dirty="0"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604" marR="68604" marT="0" marB="0"/>
                </a:tc>
              </a:tr>
              <a:tr h="0">
                <a:tc>
                  <a:txBody>
                    <a:bodyPr/>
                    <a:lstStyle/>
                    <a:p>
                      <a:pPr indent="190500"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omic Sans MS" panose="030F0702030302020204" pitchFamily="66" charset="0"/>
                        </a:rPr>
                        <a:t>Magnetic field amplitude, T</a:t>
                      </a:r>
                      <a:endParaRPr lang="ru-RU" sz="1200" b="0" dirty="0"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604" marR="68604" marT="0" marB="0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omic Sans MS" panose="030F0702030302020204" pitchFamily="66" charset="0"/>
                        </a:rPr>
                        <a:t>3.5</a:t>
                      </a:r>
                      <a:endParaRPr lang="ru-RU" sz="1200" dirty="0"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604" marR="68604" marT="0" marB="0"/>
                </a:tc>
              </a:tr>
              <a:tr h="0">
                <a:tc>
                  <a:txBody>
                    <a:bodyPr/>
                    <a:lstStyle/>
                    <a:p>
                      <a:pPr indent="190500"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omic Sans MS" panose="030F0702030302020204" pitchFamily="66" charset="0"/>
                        </a:rPr>
                        <a:t>Vertical beam aperture, mm</a:t>
                      </a:r>
                      <a:endParaRPr lang="ru-RU" sz="1200" b="0" dirty="0"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604" marR="68604" marT="0" marB="0"/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omic Sans MS" panose="030F0702030302020204" pitchFamily="66" charset="0"/>
                        </a:rPr>
                        <a:t>7.8</a:t>
                      </a:r>
                      <a:endParaRPr lang="ru-RU" sz="1200" dirty="0"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604" marR="68604" marT="0" marB="0"/>
                </a:tc>
              </a:tr>
            </a:tbl>
          </a:graphicData>
        </a:graphic>
      </p:graphicFrame>
      <p:sp>
        <p:nvSpPr>
          <p:cNvPr id="17" name="Заголовок 1"/>
          <p:cNvSpPr txBox="1">
            <a:spLocks/>
          </p:cNvSpPr>
          <p:nvPr/>
        </p:nvSpPr>
        <p:spPr>
          <a:xfrm>
            <a:off x="8178098" y="6494572"/>
            <a:ext cx="738468" cy="278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i="1" dirty="0" smtClean="0">
                <a:cs typeface="Times New Roman" panose="02020603050405020304" pitchFamily="18" charset="0"/>
              </a:rPr>
              <a:t>2/18 </a:t>
            </a:r>
            <a:endParaRPr lang="ru-RU" sz="1600" b="1" i="1" dirty="0"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421" y="6360434"/>
            <a:ext cx="345206" cy="409932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636023"/>
              </p:ext>
            </p:extLst>
          </p:nvPr>
        </p:nvGraphicFramePr>
        <p:xfrm>
          <a:off x="3559792" y="3509403"/>
          <a:ext cx="2074863" cy="241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4" name="Picture" r:id="rId6" imgW="2919409" imgH="3391436" progId="Word.Picture.8">
                  <p:embed/>
                </p:oleObj>
              </mc:Choice>
              <mc:Fallback>
                <p:oleObj name="Picture" r:id="rId6" imgW="2919409" imgH="3391436" progId="Word.Picture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9792" y="3509403"/>
                        <a:ext cx="2074863" cy="2414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16" descr="BINP first wiggler 1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813" y="1150778"/>
            <a:ext cx="338158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9512" y="1265634"/>
            <a:ext cx="5618301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indent="190500" algn="just">
              <a:tabLst>
                <a:tab pos="1092200" algn="ctr"/>
              </a:tabLst>
            </a:pPr>
            <a:r>
              <a:rPr lang="en-US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The first </a:t>
            </a: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SC 20-pole </a:t>
            </a:r>
            <a:r>
              <a:rPr lang="en-US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3.5 T </a:t>
            </a: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wiggler with the period of 90 mm was installed  </a:t>
            </a:r>
            <a:r>
              <a:rPr lang="en-US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on the 2 GeV storage ring VEPP-3 in 1979. </a:t>
            </a:r>
            <a:endParaRPr lang="ru-RU" sz="1200" dirty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40740" y="1991347"/>
            <a:ext cx="3347864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indent="190500" algn="just">
              <a:tabLst>
                <a:tab pos="1092200" algn="ctr"/>
              </a:tabLst>
            </a:pPr>
            <a:r>
              <a:rPr lang="en-US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The </a:t>
            </a: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main parameters of first SCW:  </a:t>
            </a:r>
            <a:endParaRPr lang="ru-RU" sz="1200" dirty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16"/>
          <p:cNvSpPr txBox="1">
            <a:spLocks noChangeArrowheads="1"/>
          </p:cNvSpPr>
          <p:nvPr/>
        </p:nvSpPr>
        <p:spPr bwMode="auto">
          <a:xfrm>
            <a:off x="6277788" y="4607148"/>
            <a:ext cx="25394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sz="1400" dirty="0">
                <a:solidFill>
                  <a:schemeClr val="dk1"/>
                </a:solidFill>
                <a:latin typeface="Comic Sans MS" panose="030F0702030302020204" pitchFamily="66" charset="0"/>
              </a:rPr>
              <a:t>Photo of the wiggler magnet</a:t>
            </a:r>
            <a:endParaRPr lang="ru-RU" altLang="ru-RU" sz="1400" dirty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TextBox 16"/>
          <p:cNvSpPr txBox="1">
            <a:spLocks noChangeArrowheads="1"/>
          </p:cNvSpPr>
          <p:nvPr/>
        </p:nvSpPr>
        <p:spPr bwMode="auto">
          <a:xfrm>
            <a:off x="3454590" y="5923346"/>
            <a:ext cx="27366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sz="14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Design </a:t>
            </a:r>
            <a:r>
              <a:rPr lang="en-US" altLang="ru-RU" sz="1400" dirty="0">
                <a:solidFill>
                  <a:schemeClr val="dk1"/>
                </a:solidFill>
                <a:latin typeface="Comic Sans MS" panose="030F0702030302020204" pitchFamily="66" charset="0"/>
              </a:rPr>
              <a:t>of the wiggler </a:t>
            </a:r>
            <a:r>
              <a:rPr lang="en-US" altLang="ru-RU" sz="14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cryostat</a:t>
            </a:r>
            <a:endParaRPr lang="ru-RU" altLang="ru-RU" sz="1400" dirty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TextBox 16"/>
          <p:cNvSpPr txBox="1">
            <a:spLocks noChangeArrowheads="1"/>
          </p:cNvSpPr>
          <p:nvPr/>
        </p:nvSpPr>
        <p:spPr bwMode="auto">
          <a:xfrm>
            <a:off x="420136" y="5908172"/>
            <a:ext cx="31490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sz="1400" dirty="0">
                <a:solidFill>
                  <a:schemeClr val="dk1"/>
                </a:solidFill>
                <a:latin typeface="Comic Sans MS" panose="030F0702030302020204" pitchFamily="66" charset="0"/>
              </a:rPr>
              <a:t>The wiggler cryostat with </a:t>
            </a:r>
            <a:r>
              <a:rPr lang="en-US" altLang="ru-RU" sz="14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magnet</a:t>
            </a:r>
            <a:endParaRPr lang="ru-RU" altLang="ru-RU" sz="1400" dirty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925296" y="5093965"/>
            <a:ext cx="3059832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indent="190500" algn="just">
              <a:tabLst>
                <a:tab pos="1092200" algn="ctr"/>
              </a:tabLst>
            </a:pPr>
            <a:r>
              <a:rPr lang="en-US" sz="1400" dirty="0">
                <a:solidFill>
                  <a:schemeClr val="dk1"/>
                </a:solidFill>
                <a:latin typeface="Comic Sans MS" panose="030F0702030302020204" pitchFamily="66" charset="0"/>
              </a:rPr>
              <a:t>T</a:t>
            </a:r>
            <a:r>
              <a:rPr lang="en-US" sz="14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he </a:t>
            </a:r>
            <a:r>
              <a:rPr lang="en-US" sz="1400" dirty="0">
                <a:solidFill>
                  <a:schemeClr val="dk1"/>
                </a:solidFill>
                <a:latin typeface="Comic Sans MS" panose="030F0702030302020204" pitchFamily="66" charset="0"/>
              </a:rPr>
              <a:t>wiggler cryostat </a:t>
            </a:r>
            <a:r>
              <a:rPr lang="en-US" sz="14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with using </a:t>
            </a:r>
            <a:r>
              <a:rPr lang="en-US" sz="1400" dirty="0">
                <a:solidFill>
                  <a:schemeClr val="dk1"/>
                </a:solidFill>
                <a:latin typeface="Comic Sans MS" panose="030F0702030302020204" pitchFamily="66" charset="0"/>
              </a:rPr>
              <a:t>of liquid nitrogen and liquid helium </a:t>
            </a:r>
            <a:r>
              <a:rPr lang="en-US" sz="14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consumption of ~ </a:t>
            </a:r>
            <a:r>
              <a:rPr lang="en-US" sz="1400" dirty="0">
                <a:solidFill>
                  <a:schemeClr val="dk1"/>
                </a:solidFill>
                <a:latin typeface="Comic Sans MS" panose="030F0702030302020204" pitchFamily="66" charset="0"/>
              </a:rPr>
              <a:t>4 </a:t>
            </a:r>
            <a:r>
              <a:rPr lang="en-US" sz="14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l/h.</a:t>
            </a:r>
            <a:endParaRPr lang="en-US" sz="1400" dirty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1619672" y="6491587"/>
            <a:ext cx="5295749" cy="278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16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03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.20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21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, AFAD, BINP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Управляющая кнопка: назад 30">
            <a:hlinkClick r:id="" action="ppaction://hlinkshowjump?jump=previousslide" highlightClick="1"/>
          </p:cNvPr>
          <p:cNvSpPr/>
          <p:nvPr/>
        </p:nvSpPr>
        <p:spPr>
          <a:xfrm>
            <a:off x="8146594" y="6215995"/>
            <a:ext cx="308898" cy="2465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далее 31">
            <a:hlinkClick r:id="" action="ppaction://hlinkshowjump?jump=nextslide" highlightClick="1"/>
          </p:cNvPr>
          <p:cNvSpPr/>
          <p:nvPr/>
        </p:nvSpPr>
        <p:spPr>
          <a:xfrm>
            <a:off x="8647783" y="6176558"/>
            <a:ext cx="383218" cy="3253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40740" y="542699"/>
            <a:ext cx="8675826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Superconducting </a:t>
            </a:r>
            <a:r>
              <a:rPr lang="en-US" sz="1400" dirty="0">
                <a:solidFill>
                  <a:schemeClr val="dk1"/>
                </a:solidFill>
                <a:latin typeface="Comic Sans MS" panose="030F0702030302020204" pitchFamily="66" charset="0"/>
              </a:rPr>
              <a:t>ID </a:t>
            </a:r>
            <a:r>
              <a:rPr lang="en-US" sz="14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is multi-pole magnet (wigglers and undulators), which are inserted into the straight section of the storage ring to generate synchrotron radiation.</a:t>
            </a:r>
            <a:endParaRPr lang="ru-RU" sz="1400" dirty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06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2263" y="701591"/>
            <a:ext cx="7046161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en-US" sz="1400" dirty="0">
                <a:solidFill>
                  <a:schemeClr val="dk1"/>
                </a:solidFill>
                <a:latin typeface="Comic Sans MS" panose="030F0702030302020204" pitchFamily="66" charset="0"/>
              </a:rPr>
              <a:t>Since 1995 </a:t>
            </a:r>
            <a:r>
              <a:rPr lang="en-US" sz="14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 &gt; 20 SC  </a:t>
            </a:r>
            <a:r>
              <a:rPr lang="en-US" sz="1400" dirty="0">
                <a:solidFill>
                  <a:schemeClr val="dk1"/>
                </a:solidFill>
                <a:latin typeface="Comic Sans MS" panose="030F0702030302020204" pitchFamily="66" charset="0"/>
              </a:rPr>
              <a:t>ID was created in BINP for more then </a:t>
            </a:r>
            <a:r>
              <a:rPr lang="en-US" sz="14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10 </a:t>
            </a:r>
            <a:r>
              <a:rPr lang="en-US" sz="1400" dirty="0">
                <a:solidFill>
                  <a:schemeClr val="dk1"/>
                </a:solidFill>
                <a:latin typeface="Comic Sans MS" panose="030F0702030302020204" pitchFamily="66" charset="0"/>
              </a:rPr>
              <a:t>SR </a:t>
            </a:r>
            <a:r>
              <a:rPr lang="en-US" sz="14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sources:</a:t>
            </a:r>
            <a:endParaRPr lang="ru-RU" sz="1400" dirty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421" y="6360434"/>
            <a:ext cx="345206" cy="409932"/>
          </a:xfrm>
          <a:prstGeom prst="rect">
            <a:avLst/>
          </a:prstGeom>
        </p:spPr>
      </p:pic>
      <p:sp>
        <p:nvSpPr>
          <p:cNvPr id="42" name="Заголовок 1"/>
          <p:cNvSpPr txBox="1">
            <a:spLocks/>
          </p:cNvSpPr>
          <p:nvPr/>
        </p:nvSpPr>
        <p:spPr>
          <a:xfrm>
            <a:off x="8178098" y="6494572"/>
            <a:ext cx="738468" cy="278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i="1" dirty="0" smtClean="0">
                <a:cs typeface="Times New Roman" panose="02020603050405020304" pitchFamily="18" charset="0"/>
              </a:rPr>
              <a:t>3/18 </a:t>
            </a:r>
            <a:endParaRPr lang="ru-RU" sz="1600" b="1" i="1" dirty="0"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0" y="1268760"/>
            <a:ext cx="8961749" cy="489654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619672" y="6491587"/>
            <a:ext cx="5295749" cy="278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16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03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.20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21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, AFAD, BINP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Управляющая кнопка: назад 14">
            <a:hlinkClick r:id="" action="ppaction://hlinkshowjump?jump=previousslide" highlightClick="1"/>
          </p:cNvPr>
          <p:cNvSpPr/>
          <p:nvPr/>
        </p:nvSpPr>
        <p:spPr>
          <a:xfrm>
            <a:off x="8146594" y="6215995"/>
            <a:ext cx="308898" cy="2465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647783" y="6176558"/>
            <a:ext cx="383218" cy="3253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116632"/>
            <a:ext cx="880561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kern="0" dirty="0">
                <a:solidFill>
                  <a:srgbClr val="002060"/>
                </a:solidFill>
                <a:latin typeface="Comic Sans MS" pitchFamily="66" charset="0"/>
              </a:rPr>
              <a:t>Cryogenic system of superconducting wigglers and undulators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96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421" y="6360434"/>
            <a:ext cx="345206" cy="409932"/>
          </a:xfrm>
          <a:prstGeom prst="rect">
            <a:avLst/>
          </a:prstGeom>
        </p:spPr>
      </p:pic>
      <p:sp>
        <p:nvSpPr>
          <p:cNvPr id="42" name="Заголовок 1"/>
          <p:cNvSpPr txBox="1">
            <a:spLocks/>
          </p:cNvSpPr>
          <p:nvPr/>
        </p:nvSpPr>
        <p:spPr>
          <a:xfrm>
            <a:off x="8178098" y="6494572"/>
            <a:ext cx="738468" cy="278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i="1" dirty="0">
                <a:cs typeface="Times New Roman" panose="02020603050405020304" pitchFamily="18" charset="0"/>
              </a:rPr>
              <a:t>4</a:t>
            </a:r>
            <a:r>
              <a:rPr lang="en-US" sz="1600" i="1" dirty="0" smtClean="0">
                <a:cs typeface="Times New Roman" panose="02020603050405020304" pitchFamily="18" charset="0"/>
              </a:rPr>
              <a:t>/18 </a:t>
            </a:r>
            <a:endParaRPr lang="ru-RU" sz="1600" b="1" i="1" dirty="0">
              <a:cs typeface="Times New Roman" panose="02020603050405020304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190413"/>
              </p:ext>
            </p:extLst>
          </p:nvPr>
        </p:nvGraphicFramePr>
        <p:xfrm>
          <a:off x="175746" y="851926"/>
          <a:ext cx="8663646" cy="5487319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542964"/>
                <a:gridCol w="576064"/>
                <a:gridCol w="1380027"/>
                <a:gridCol w="862668"/>
                <a:gridCol w="1141681"/>
                <a:gridCol w="792088"/>
                <a:gridCol w="1368154"/>
              </a:tblGrid>
              <a:tr h="3379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i="0" dirty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 </a:t>
                      </a:r>
                      <a:r>
                        <a:rPr lang="en-GB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Storage ring, location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i="0" dirty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Year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i="0" dirty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Magnetic field, (</a:t>
                      </a:r>
                      <a:r>
                        <a:rPr lang="en-GB" sz="1200" b="0" i="0" dirty="0" err="1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B</a:t>
                      </a:r>
                      <a:r>
                        <a:rPr lang="en-GB" sz="1200" b="0" i="0" baseline="-25000" dirty="0" err="1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Max</a:t>
                      </a:r>
                      <a:r>
                        <a:rPr lang="en-GB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) </a:t>
                      </a:r>
                      <a:r>
                        <a:rPr lang="en-GB" sz="1200" b="0" i="0" dirty="0" err="1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B</a:t>
                      </a:r>
                      <a:r>
                        <a:rPr lang="en-GB" sz="1200" b="0" i="0" baseline="-25000" dirty="0" err="1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work</a:t>
                      </a:r>
                      <a:r>
                        <a:rPr lang="en-GB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,</a:t>
                      </a:r>
                      <a:r>
                        <a:rPr lang="en-GB" sz="1200" b="0" i="0" baseline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 T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i="0" dirty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Poles number (main + side)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i="0" dirty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Pole </a:t>
                      </a:r>
                      <a:r>
                        <a:rPr lang="en-GB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gap/beam gap, </a:t>
                      </a:r>
                      <a:r>
                        <a:rPr lang="en-GB" sz="1200" b="0" i="0" dirty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mm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i="0" dirty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Period mm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i="0" baseline="0" dirty="0" err="1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LHe</a:t>
                      </a:r>
                      <a:r>
                        <a:rPr lang="en-GB" sz="1200" b="1" i="0" baseline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 consumption, l/hour</a:t>
                      </a:r>
                      <a:endParaRPr lang="ru-RU" sz="1200" b="1" i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6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i="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3.5T </a:t>
                      </a:r>
                      <a:r>
                        <a:rPr lang="en-GB" sz="1200" b="0" i="0" dirty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wiggler </a:t>
                      </a:r>
                      <a:r>
                        <a:rPr lang="en-GB" sz="1200" b="0" i="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BINP, Russia</a:t>
                      </a:r>
                      <a:endParaRPr lang="ru-RU" sz="1200" b="0" i="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i="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1979</a:t>
                      </a:r>
                      <a:endParaRPr lang="ru-RU" sz="1200" b="0" i="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i="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 3.5</a:t>
                      </a:r>
                      <a:endParaRPr lang="ru-RU" sz="1200" b="0" i="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20</a:t>
                      </a:r>
                      <a:endParaRPr lang="ru-RU" sz="1200" b="0" i="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i="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15</a:t>
                      </a:r>
                      <a:endParaRPr lang="ru-RU" sz="1200" b="0" i="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90</a:t>
                      </a:r>
                      <a:endParaRPr lang="ru-RU" sz="1200" b="0" i="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i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4</a:t>
                      </a:r>
                      <a:endParaRPr lang="ru-RU" sz="1200" b="1" i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659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7.0T shifter PLS, Korea 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i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1995</a:t>
                      </a:r>
                      <a:endParaRPr lang="ru-RU" sz="1200" b="1" i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(</a:t>
                      </a:r>
                      <a:r>
                        <a:rPr lang="ru-RU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7.68</a:t>
                      </a:r>
                      <a:r>
                        <a:rPr lang="en-US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) </a:t>
                      </a:r>
                      <a:r>
                        <a:rPr lang="ru-RU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7.5 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1+2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48(26)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-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i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2</a:t>
                      </a:r>
                      <a:endParaRPr lang="ru-RU" sz="1200" b="1" i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63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7.0T shifter LSU-CAMD, USA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i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1998</a:t>
                      </a:r>
                      <a:endParaRPr lang="ru-RU" sz="1200" b="1" i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(</a:t>
                      </a:r>
                      <a:r>
                        <a:rPr lang="ru-RU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7.55</a:t>
                      </a:r>
                      <a:r>
                        <a:rPr lang="en-US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) </a:t>
                      </a:r>
                      <a:r>
                        <a:rPr lang="ru-RU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7.0 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1+2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51(32)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-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i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1.5</a:t>
                      </a:r>
                      <a:endParaRPr lang="ru-RU" sz="1200" b="1" i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63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10.0T shifter SPring-8, Japan 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i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2000</a:t>
                      </a:r>
                      <a:endParaRPr lang="ru-RU" sz="1200" b="1" i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(</a:t>
                      </a:r>
                      <a:r>
                        <a:rPr lang="ru-RU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10.3</a:t>
                      </a:r>
                      <a:r>
                        <a:rPr lang="en-US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) </a:t>
                      </a:r>
                      <a:r>
                        <a:rPr lang="ru-RU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10.0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1+2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40(20)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-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i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0.6</a:t>
                      </a:r>
                      <a:endParaRPr lang="ru-RU" sz="1200" b="1" i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63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7.0T shifter BESSY-II, Germany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i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2000</a:t>
                      </a:r>
                      <a:endParaRPr lang="ru-RU" sz="1200" b="1" i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(7.5) 7.0 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1+2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52(32)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-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i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0.6</a:t>
                      </a:r>
                      <a:endParaRPr lang="ru-RU" sz="1200" b="1" i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63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7.0T shifter BESSY-II, Germany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i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2001</a:t>
                      </a:r>
                      <a:endParaRPr lang="ru-RU" sz="1200" b="1" i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(7.5) 7.0 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1+2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52(32)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-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i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0.6</a:t>
                      </a:r>
                      <a:endParaRPr lang="ru-RU" sz="1200" b="1" i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89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7.0T wiggler BESSY-II, Germany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i="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2002</a:t>
                      </a:r>
                      <a:endParaRPr lang="ru-RU" sz="1200" b="1" i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i="0" dirty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(7.67) 7.0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i="0" dirty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13 + 4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19(13)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i="0" dirty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148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i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0.5</a:t>
                      </a:r>
                      <a:endParaRPr lang="ru-RU" sz="1200" b="1" i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942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3.5T </a:t>
                      </a:r>
                      <a:r>
                        <a:rPr lang="en-GB" sz="1200" b="0" i="0" dirty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wiggler ELETTRA</a:t>
                      </a:r>
                      <a:r>
                        <a:rPr lang="en-US" sz="1200" b="0" i="0" dirty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, </a:t>
                      </a:r>
                      <a:r>
                        <a:rPr lang="en-GB" sz="1200" b="0" i="0" dirty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Italy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i="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2002</a:t>
                      </a:r>
                      <a:endParaRPr lang="ru-RU" sz="1200" b="1" i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i="0" dirty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(3.7) 3.5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i="0" dirty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45 + 4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16.5(11)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i="0" dirty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64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i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0.4</a:t>
                      </a:r>
                      <a:endParaRPr lang="ru-RU" sz="1200" b="1" i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63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2.0T </a:t>
                      </a:r>
                      <a:r>
                        <a:rPr lang="en-GB" sz="1200" b="0" i="0" dirty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wiggler CLS, Canada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i="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2005</a:t>
                      </a:r>
                      <a:endParaRPr lang="ru-RU" sz="1200" b="1" i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i="0" dirty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(2.2) 2.0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i="0" dirty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61 + 2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13.5(9.5)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i="0" dirty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34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i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&lt;0.03</a:t>
                      </a:r>
                      <a:endParaRPr lang="ru-RU" sz="1200" b="1" i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63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3.5T </a:t>
                      </a:r>
                      <a:r>
                        <a:rPr lang="en-GB" sz="1200" b="0" i="0" dirty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wiggler DLS, England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i="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2006</a:t>
                      </a:r>
                      <a:endParaRPr lang="ru-RU" sz="1200" b="1" i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i="0" dirty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(3.75) 3.5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i="0" dirty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45 + 4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16.5(11)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i="0" dirty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60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i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&lt;0.03</a:t>
                      </a:r>
                      <a:endParaRPr lang="ru-RU" sz="1200" b="1" i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63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7.5T </a:t>
                      </a:r>
                      <a:r>
                        <a:rPr lang="en-GB" sz="1200" b="0" i="0" dirty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wiggler SIBERIA-2, Russia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i="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2007</a:t>
                      </a:r>
                      <a:endParaRPr lang="ru-RU" sz="1200" b="1" i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i="0" dirty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(7.7) 7.5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i="0" dirty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19 + 2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19(14)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i="0" dirty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164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i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&lt;0.03</a:t>
                      </a:r>
                      <a:endParaRPr lang="ru-RU" sz="1200" b="1" i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63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4.2T </a:t>
                      </a:r>
                      <a:r>
                        <a:rPr lang="en-GB" sz="1200" b="0" i="0" dirty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wiggler CLS, Canada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i="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2007</a:t>
                      </a:r>
                      <a:endParaRPr lang="ru-RU" sz="1200" b="1" i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i="0" dirty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(4.34) 4.2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i="0" dirty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25 + 2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14.5(10)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i="0" dirty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48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i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&lt;0.03</a:t>
                      </a:r>
                      <a:endParaRPr lang="ru-RU" sz="1200" b="1" i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67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4.2T </a:t>
                      </a:r>
                      <a:r>
                        <a:rPr lang="en-GB" sz="1200" b="0" i="0" dirty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wiggler DLS, England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i="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2009</a:t>
                      </a:r>
                      <a:endParaRPr lang="ru-RU" sz="1200" b="1" i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i="0" dirty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(4.25) 4.2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i="0" dirty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45 + 4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13.8(10)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i="0" dirty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48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i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&lt;0.03</a:t>
                      </a:r>
                      <a:endParaRPr lang="ru-RU" sz="1200" b="1" i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63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4.1T </a:t>
                      </a:r>
                      <a:r>
                        <a:rPr lang="en-GB" sz="1200" b="0" i="0" dirty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wiggler LNLS, Brazil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i="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2009</a:t>
                      </a:r>
                      <a:endParaRPr lang="ru-RU" sz="1200" b="1" i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i="0" dirty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(4.19) 4.1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i="0" dirty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31 + 4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18.4(14)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i="0" dirty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60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i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&lt;0.03</a:t>
                      </a:r>
                      <a:endParaRPr lang="ru-RU" sz="1200" b="1" i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34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b="0" i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2.1T wiggler ALBA-CELLS, Spain</a:t>
                      </a:r>
                      <a:endParaRPr lang="ru-RU" sz="1200" b="0" i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i="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2009</a:t>
                      </a:r>
                      <a:endParaRPr lang="ru-RU" sz="1200" b="1" i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(2.27)</a:t>
                      </a:r>
                      <a:r>
                        <a:rPr lang="en-GB" sz="1200" b="0" i="0" dirty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2.1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i="0" dirty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117 + 2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12.6(8.5)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30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i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&lt;0.03</a:t>
                      </a:r>
                      <a:endParaRPr lang="ru-RU" sz="1200" b="1" i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34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4.2T </a:t>
                      </a:r>
                      <a:r>
                        <a:rPr lang="en-GB" sz="1200" b="0" i="0" dirty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wiggler  </a:t>
                      </a:r>
                      <a:r>
                        <a:rPr lang="en-GB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AS, </a:t>
                      </a:r>
                      <a:r>
                        <a:rPr lang="en-GB" sz="1200" b="0" i="0" dirty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Australia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i="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2012</a:t>
                      </a:r>
                      <a:endParaRPr lang="ru-RU" sz="1200" b="1" i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(4.5) </a:t>
                      </a:r>
                      <a:r>
                        <a:rPr lang="en-GB" sz="1200" b="0" i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4.2</a:t>
                      </a:r>
                      <a:endParaRPr lang="ru-RU" sz="1200" b="0" i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59+4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15.2</a:t>
                      </a:r>
                      <a:r>
                        <a:rPr lang="en-US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(</a:t>
                      </a:r>
                      <a:r>
                        <a:rPr lang="ru-RU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10</a:t>
                      </a:r>
                      <a:r>
                        <a:rPr lang="en-US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)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50.5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i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&lt;0 (0.7 bar)</a:t>
                      </a:r>
                      <a:endParaRPr lang="ru-RU" sz="1200" b="1" i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34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7.5T </a:t>
                      </a:r>
                      <a:r>
                        <a:rPr lang="en-GB" sz="1200" b="0" i="0" dirty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wiggler  CAMD LSU, USA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i="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2013</a:t>
                      </a:r>
                      <a:endParaRPr lang="ru-RU" sz="1200" b="1" i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i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(7.</a:t>
                      </a:r>
                      <a:r>
                        <a:rPr lang="ru-RU" sz="1200" b="0" i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75</a:t>
                      </a:r>
                      <a:r>
                        <a:rPr lang="en-GB" sz="1200" b="0" i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) 7.5</a:t>
                      </a:r>
                      <a:endParaRPr lang="ru-RU" sz="1200" b="0" i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11+4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25.2</a:t>
                      </a:r>
                      <a:r>
                        <a:rPr lang="en-US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(</a:t>
                      </a:r>
                      <a:r>
                        <a:rPr lang="ru-RU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15</a:t>
                      </a:r>
                      <a:r>
                        <a:rPr lang="en-US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)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193.4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i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&lt;0 (0.5</a:t>
                      </a:r>
                      <a:r>
                        <a:rPr lang="en-US" sz="1200" b="1" i="0" baseline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 bar</a:t>
                      </a:r>
                      <a:r>
                        <a:rPr lang="en-US" sz="1200" b="1" i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)</a:t>
                      </a:r>
                      <a:endParaRPr lang="ru-RU" sz="1200" b="1" i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41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2.5T </a:t>
                      </a:r>
                      <a:r>
                        <a:rPr lang="en-GB" sz="1200" b="0" i="0" dirty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wiggler KIT, Germany 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i="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2013</a:t>
                      </a:r>
                      <a:endParaRPr lang="ru-RU" sz="1200" b="1" i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(2.85) </a:t>
                      </a:r>
                      <a:r>
                        <a:rPr lang="en-GB" sz="1200" b="0" i="0" dirty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2.5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36+4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19</a:t>
                      </a:r>
                      <a:r>
                        <a:rPr lang="en-US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(</a:t>
                      </a:r>
                      <a:r>
                        <a:rPr lang="ru-RU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15</a:t>
                      </a:r>
                      <a:r>
                        <a:rPr lang="en-US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)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46.</a:t>
                      </a:r>
                      <a:r>
                        <a:rPr lang="en-US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9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i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&lt;0 (0.3</a:t>
                      </a:r>
                      <a:r>
                        <a:rPr lang="en-US" sz="1200" b="1" i="0" baseline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 bar</a:t>
                      </a:r>
                      <a:r>
                        <a:rPr lang="en-US" sz="1200" b="1" i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)</a:t>
                      </a:r>
                      <a:endParaRPr lang="ru-RU" sz="1200" b="1" i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77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7T </a:t>
                      </a:r>
                      <a:r>
                        <a:rPr lang="en-GB" sz="1200" b="0" i="0" dirty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wiggler  </a:t>
                      </a:r>
                      <a:r>
                        <a:rPr lang="en-GB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DELTA, Germany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i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2018</a:t>
                      </a:r>
                      <a:endParaRPr lang="ru-RU" sz="1200" b="1" i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i="0" dirty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(</a:t>
                      </a:r>
                      <a:r>
                        <a:rPr lang="en-GB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7.25) 7.0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1</a:t>
                      </a:r>
                      <a:r>
                        <a:rPr lang="en-US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8</a:t>
                      </a:r>
                      <a:r>
                        <a:rPr lang="ru-RU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+4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16</a:t>
                      </a:r>
                      <a:r>
                        <a:rPr lang="ru-RU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.</a:t>
                      </a:r>
                      <a:r>
                        <a:rPr lang="en-US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5(</a:t>
                      </a:r>
                      <a:r>
                        <a:rPr lang="ru-RU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1</a:t>
                      </a:r>
                      <a:r>
                        <a:rPr lang="en-US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0)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1</a:t>
                      </a:r>
                      <a:r>
                        <a:rPr lang="en-US" sz="1200" b="0" i="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28</a:t>
                      </a:r>
                      <a:endParaRPr lang="ru-RU" sz="1200" b="0" i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i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&lt;0 (0.</a:t>
                      </a:r>
                      <a:r>
                        <a:rPr lang="ru-RU" sz="1200" b="1" i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2</a:t>
                      </a:r>
                      <a:r>
                        <a:rPr lang="en-US" sz="1200" b="1" i="0" baseline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 bar</a:t>
                      </a:r>
                      <a:r>
                        <a:rPr lang="en-US" sz="1200" b="1" i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)</a:t>
                      </a:r>
                      <a:endParaRPr lang="ru-RU" sz="1200" b="1" i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1619672" y="6491587"/>
            <a:ext cx="5295749" cy="278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16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03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.20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21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, AFAD, BINP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8146594" y="6215995"/>
            <a:ext cx="308898" cy="2465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647783" y="6176558"/>
            <a:ext cx="383218" cy="3253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116632"/>
            <a:ext cx="880561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kern="0" dirty="0">
                <a:solidFill>
                  <a:srgbClr val="002060"/>
                </a:solidFill>
                <a:latin typeface="Comic Sans MS" pitchFamily="66" charset="0"/>
              </a:rPr>
              <a:t>Cryogenic system of superconducting wigglers and undulators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1184" y="498655"/>
            <a:ext cx="8151796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smtClean="0">
                <a:solidFill>
                  <a:schemeClr val="dk1"/>
                </a:solidFill>
                <a:latin typeface="Comic Sans MS" panose="030F0702030302020204" pitchFamily="66" charset="0"/>
              </a:rPr>
              <a:t>SC  </a:t>
            </a:r>
            <a:r>
              <a:rPr lang="en-US" sz="1200">
                <a:solidFill>
                  <a:schemeClr val="dk1"/>
                </a:solidFill>
                <a:latin typeface="Comic Sans MS" panose="030F0702030302020204" pitchFamily="66" charset="0"/>
              </a:rPr>
              <a:t>ID </a:t>
            </a:r>
            <a:r>
              <a:rPr lang="en-US" sz="1200" smtClean="0">
                <a:solidFill>
                  <a:schemeClr val="dk1"/>
                </a:solidFill>
                <a:latin typeface="Comic Sans MS" panose="030F0702030302020204" pitchFamily="66" charset="0"/>
              </a:rPr>
              <a:t>created </a:t>
            </a:r>
            <a:r>
              <a:rPr lang="en-US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in BINP </a:t>
            </a:r>
            <a:r>
              <a:rPr lang="en-US" sz="1200">
                <a:solidFill>
                  <a:schemeClr val="dk1"/>
                </a:solidFill>
                <a:latin typeface="Comic Sans MS" panose="030F0702030302020204" pitchFamily="66" charset="0"/>
              </a:rPr>
              <a:t>for </a:t>
            </a:r>
            <a:r>
              <a:rPr lang="en-US" sz="1200" smtClean="0">
                <a:solidFill>
                  <a:schemeClr val="dk1"/>
                </a:solidFill>
                <a:latin typeface="Comic Sans MS" panose="030F0702030302020204" pitchFamily="66" charset="0"/>
              </a:rPr>
              <a:t>SR </a:t>
            </a: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sources</a:t>
            </a:r>
            <a:r>
              <a:rPr lang="en-US" sz="14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:</a:t>
            </a:r>
            <a:endParaRPr lang="ru-RU" sz="1400" dirty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4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421" y="6360434"/>
            <a:ext cx="345206" cy="409932"/>
          </a:xfrm>
          <a:prstGeom prst="rect">
            <a:avLst/>
          </a:prstGeom>
        </p:spPr>
      </p:pic>
      <p:sp>
        <p:nvSpPr>
          <p:cNvPr id="42" name="Заголовок 1"/>
          <p:cNvSpPr txBox="1">
            <a:spLocks/>
          </p:cNvSpPr>
          <p:nvPr/>
        </p:nvSpPr>
        <p:spPr>
          <a:xfrm>
            <a:off x="8178098" y="6494572"/>
            <a:ext cx="738468" cy="278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i="1" dirty="0" smtClean="0">
                <a:cs typeface="Times New Roman" panose="02020603050405020304" pitchFamily="18" charset="0"/>
              </a:rPr>
              <a:t>5/18 </a:t>
            </a:r>
            <a:endParaRPr lang="ru-RU" sz="1600" b="1" i="1" dirty="0"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8445" y="1038463"/>
            <a:ext cx="8195964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Specificity </a:t>
            </a:r>
            <a:r>
              <a:rPr lang="en-US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of SCW cryostat</a:t>
            </a: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Additional heat load from </a:t>
            </a: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image currents from electron </a:t>
            </a:r>
            <a:r>
              <a:rPr lang="en-US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beam and SR</a:t>
            </a: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; While </a:t>
            </a:r>
            <a:r>
              <a:rPr lang="en-US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it is necessary to increase magnetic gap </a:t>
            </a: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for </a:t>
            </a:r>
            <a:r>
              <a:rPr lang="en-US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lower heat load and to decrease </a:t>
            </a: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gap for </a:t>
            </a:r>
            <a:r>
              <a:rPr lang="en-US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high </a:t>
            </a: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field;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200" b="1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Main concept</a:t>
            </a: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: </a:t>
            </a:r>
            <a:r>
              <a:rPr lang="en-US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 </a:t>
            </a: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Complete  interception of heat in-leaks to </a:t>
            </a:r>
            <a:r>
              <a:rPr lang="en-US" sz="1200" dirty="0" err="1" smtClean="0">
                <a:solidFill>
                  <a:schemeClr val="dk1"/>
                </a:solidFill>
                <a:latin typeface="Comic Sans MS" panose="030F0702030302020204" pitchFamily="66" charset="0"/>
              </a:rPr>
              <a:t>Lhe</a:t>
            </a: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 in critical points onto 60K, </a:t>
            </a:r>
            <a:r>
              <a:rPr lang="en-US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20K and 4K cryo-coolers </a:t>
            </a: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stages  </a:t>
            </a:r>
            <a:r>
              <a:rPr lang="en-US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to prevent </a:t>
            </a:r>
            <a:r>
              <a:rPr lang="en-US" sz="1200" dirty="0" err="1" smtClean="0">
                <a:solidFill>
                  <a:schemeClr val="dk1"/>
                </a:solidFill>
                <a:latin typeface="Comic Sans MS" panose="030F0702030302020204" pitchFamily="66" charset="0"/>
              </a:rPr>
              <a:t>Lhe</a:t>
            </a: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 evaporation; </a:t>
            </a:r>
            <a:endParaRPr lang="en-US" sz="1200" b="1" dirty="0" smtClean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Нижний колонтитул 3"/>
          <p:cNvSpPr txBox="1">
            <a:spLocks/>
          </p:cNvSpPr>
          <p:nvPr/>
        </p:nvSpPr>
        <p:spPr>
          <a:xfrm>
            <a:off x="142895" y="5582531"/>
            <a:ext cx="4168811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Cross-section  of zero boil off cryostat for SCW </a:t>
            </a:r>
            <a:endParaRPr lang="ru-RU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Нижний колонтитул 3"/>
          <p:cNvSpPr txBox="1">
            <a:spLocks/>
          </p:cNvSpPr>
          <p:nvPr/>
        </p:nvSpPr>
        <p:spPr>
          <a:xfrm>
            <a:off x="4591667" y="3704499"/>
            <a:ext cx="1872208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Kevlar suspensions </a:t>
            </a:r>
          </a:p>
          <a:p>
            <a:r>
              <a:rPr lang="it-IT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(power to Lhe ~10 mW)</a:t>
            </a:r>
            <a:endParaRPr lang="ru-RU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Нижний колонтитул 3"/>
          <p:cNvSpPr txBox="1">
            <a:spLocks/>
          </p:cNvSpPr>
          <p:nvPr/>
        </p:nvSpPr>
        <p:spPr>
          <a:xfrm>
            <a:off x="3802309" y="6057273"/>
            <a:ext cx="3096344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Radiation screens 20K and 60K with superinsullation (power </a:t>
            </a:r>
            <a:r>
              <a:rPr lang="it-IT" dirty="0">
                <a:solidFill>
                  <a:schemeClr val="tx1"/>
                </a:solidFill>
                <a:latin typeface="Comic Sans MS" panose="030F0702030302020204" pitchFamily="66" charset="0"/>
              </a:rPr>
              <a:t>to Lhe ~10 </a:t>
            </a:r>
            <a:r>
              <a:rPr lang="it-IT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mW),</a:t>
            </a:r>
          </a:p>
          <a:p>
            <a:r>
              <a:rPr lang="it-IT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Total cooling power at 60K ~180W</a:t>
            </a:r>
          </a:p>
          <a:p>
            <a:endParaRPr lang="ru-RU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Нижний колонтитул 3"/>
          <p:cNvSpPr txBox="1">
            <a:spLocks/>
          </p:cNvSpPr>
          <p:nvPr/>
        </p:nvSpPr>
        <p:spPr>
          <a:xfrm>
            <a:off x="6541779" y="3756505"/>
            <a:ext cx="2602221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Power inleak from outside ~0.3W</a:t>
            </a:r>
          </a:p>
          <a:p>
            <a:r>
              <a:rPr lang="it-IT" dirty="0">
                <a:solidFill>
                  <a:schemeClr val="tx1"/>
                </a:solidFill>
                <a:latin typeface="Comic Sans MS" panose="030F0702030302020204" pitchFamily="66" charset="0"/>
              </a:rPr>
              <a:t>Power of </a:t>
            </a:r>
            <a:r>
              <a:rPr lang="it-IT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Joule heating ~0.3W</a:t>
            </a:r>
            <a:endParaRPr lang="ru-RU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Нижний колонтитул 3"/>
          <p:cNvSpPr txBox="1">
            <a:spLocks/>
          </p:cNvSpPr>
          <p:nvPr/>
        </p:nvSpPr>
        <p:spPr>
          <a:xfrm>
            <a:off x="6742111" y="6055007"/>
            <a:ext cx="2317081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Power </a:t>
            </a:r>
            <a:r>
              <a:rPr lang="it-IT" dirty="0">
                <a:solidFill>
                  <a:schemeClr val="tx1"/>
                </a:solidFill>
                <a:latin typeface="Comic Sans MS" panose="030F0702030302020204" pitchFamily="66" charset="0"/>
              </a:rPr>
              <a:t>inleak </a:t>
            </a:r>
            <a:r>
              <a:rPr lang="it-IT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through bellows ~ 40mW</a:t>
            </a:r>
            <a:endParaRPr lang="ru-RU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1444"/>
            <a:ext cx="4355119" cy="32421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839" y="2054126"/>
            <a:ext cx="2176272" cy="16309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387" y="4148363"/>
            <a:ext cx="2208013" cy="17438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850" y="4240879"/>
            <a:ext cx="2310661" cy="17607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850" y="2068721"/>
            <a:ext cx="2140217" cy="160176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04190" y="634895"/>
            <a:ext cx="8746776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Comic Sans MS" panose="030F0702030302020204" pitchFamily="66" charset="0"/>
              </a:rPr>
              <a:t> Cryogenic system of CSW with zero </a:t>
            </a:r>
            <a:r>
              <a:rPr lang="en-US" sz="1600" b="1" dirty="0" err="1" smtClean="0">
                <a:latin typeface="Comic Sans MS" panose="030F0702030302020204" pitchFamily="66" charset="0"/>
              </a:rPr>
              <a:t>LHe</a:t>
            </a:r>
            <a:r>
              <a:rPr lang="en-US" sz="1600" b="1" dirty="0" smtClean="0">
                <a:latin typeface="Comic Sans MS" panose="030F0702030302020204" pitchFamily="66" charset="0"/>
              </a:rPr>
              <a:t> consumption </a:t>
            </a:r>
            <a:endParaRPr lang="en-US" sz="1400" dirty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619672" y="6491587"/>
            <a:ext cx="5295749" cy="278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16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03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.20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21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, AFAD, BINP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Управляющая кнопка: назад 20">
            <a:hlinkClick r:id="" action="ppaction://hlinkshowjump?jump=previousslide" highlightClick="1"/>
          </p:cNvPr>
          <p:cNvSpPr/>
          <p:nvPr/>
        </p:nvSpPr>
        <p:spPr>
          <a:xfrm>
            <a:off x="8146594" y="6215995"/>
            <a:ext cx="308898" cy="2465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647783" y="6176558"/>
            <a:ext cx="383218" cy="3253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79512" y="116632"/>
            <a:ext cx="880561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kern="0" dirty="0">
                <a:solidFill>
                  <a:srgbClr val="002060"/>
                </a:solidFill>
                <a:latin typeface="Comic Sans MS" pitchFamily="66" charset="0"/>
              </a:rPr>
              <a:t>Cryogenic system of superconducting wigglers and undulators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10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421" y="6360434"/>
            <a:ext cx="345206" cy="409932"/>
          </a:xfrm>
          <a:prstGeom prst="rect">
            <a:avLst/>
          </a:prstGeom>
        </p:spPr>
      </p:pic>
      <p:sp>
        <p:nvSpPr>
          <p:cNvPr id="42" name="Заголовок 1"/>
          <p:cNvSpPr txBox="1">
            <a:spLocks/>
          </p:cNvSpPr>
          <p:nvPr/>
        </p:nvSpPr>
        <p:spPr>
          <a:xfrm>
            <a:off x="8178098" y="6494572"/>
            <a:ext cx="738468" cy="278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i="1" dirty="0" smtClean="0">
                <a:cs typeface="Times New Roman" panose="02020603050405020304" pitchFamily="18" charset="0"/>
              </a:rPr>
              <a:t>6/18 </a:t>
            </a:r>
            <a:endParaRPr lang="ru-RU" sz="1600" b="1" i="1" dirty="0"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503" y="942437"/>
            <a:ext cx="4400239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Heat budget </a:t>
            </a:r>
            <a:r>
              <a:rPr lang="en-US" sz="1200" dirty="0">
                <a:latin typeface="Comic Sans MS" panose="030F0702030302020204" pitchFamily="66" charset="0"/>
              </a:rPr>
              <a:t>of zero boil off cryostat for </a:t>
            </a:r>
            <a:r>
              <a:rPr lang="en-US" sz="1200" dirty="0" smtClean="0">
                <a:latin typeface="Comic Sans MS" panose="030F0702030302020204" pitchFamily="66" charset="0"/>
              </a:rPr>
              <a:t>SCW:</a:t>
            </a: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  </a:t>
            </a:r>
            <a:endParaRPr lang="en-US" sz="1200" dirty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Нижний колонтитул 3"/>
          <p:cNvSpPr txBox="1">
            <a:spLocks/>
          </p:cNvSpPr>
          <p:nvPr/>
        </p:nvSpPr>
        <p:spPr>
          <a:xfrm>
            <a:off x="4769506" y="4437112"/>
            <a:ext cx="4499991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Temperature distribution at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zero boil off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cryostat</a:t>
            </a:r>
            <a:endParaRPr lang="ru-RU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561001"/>
              </p:ext>
            </p:extLst>
          </p:nvPr>
        </p:nvGraphicFramePr>
        <p:xfrm>
          <a:off x="107503" y="1250214"/>
          <a:ext cx="4632465" cy="34813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9560"/>
                <a:gridCol w="969211"/>
                <a:gridCol w="915583"/>
                <a:gridCol w="1008111"/>
              </a:tblGrid>
              <a:tr h="360040">
                <a:tc>
                  <a:txBody>
                    <a:bodyPr/>
                    <a:lstStyle/>
                    <a:p>
                      <a:pPr indent="4318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38" marR="61438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Outer screen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(60 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K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), 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61438" marR="61438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Inner screen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(20 К), 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61438" marR="61438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Lhe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vessel 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(4 К), 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61438" marR="61438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43448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Thermal radiation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61438" marR="61438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1438" marR="61438" marT="0" marB="0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61438" marR="61438" marT="0" marB="0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0.0002</a:t>
                      </a:r>
                    </a:p>
                  </a:txBody>
                  <a:tcPr marL="61438" marR="61438" marT="0" marB="0"/>
                </a:tc>
              </a:tr>
              <a:tr h="21030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Central throat 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61438" marR="61438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61438" marR="61438" marT="0" marB="0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0.3</a:t>
                      </a:r>
                    </a:p>
                  </a:txBody>
                  <a:tcPr marL="61438" marR="61438" marT="0" marB="0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0.06</a:t>
                      </a:r>
                    </a:p>
                  </a:txBody>
                  <a:tcPr marL="61438" marR="61438" marT="0" marB="0"/>
                </a:tc>
              </a:tr>
              <a:tr h="36004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Bellows of vacuum chamber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61438" marR="61438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5.3</a:t>
                      </a:r>
                    </a:p>
                  </a:txBody>
                  <a:tcPr marL="61438" marR="61438" marT="0" marB="0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0.25</a:t>
                      </a:r>
                    </a:p>
                  </a:txBody>
                  <a:tcPr marL="61438" marR="61438" marT="0" marB="0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0.04</a:t>
                      </a:r>
                    </a:p>
                  </a:txBody>
                  <a:tcPr marL="61438" marR="61438" marT="0" marB="0"/>
                </a:tc>
              </a:tr>
              <a:tr h="21030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Suspension system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61438" marR="61438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marL="61438" marR="61438" marT="0" marB="0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0.1</a:t>
                      </a:r>
                    </a:p>
                  </a:txBody>
                  <a:tcPr marL="61438" marR="61438" marT="0" marB="0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0.01</a:t>
                      </a:r>
                    </a:p>
                  </a:txBody>
                  <a:tcPr marL="61438" marR="61438" marT="0" marB="0"/>
                </a:tc>
              </a:tr>
              <a:tr h="288032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Current leads </a:t>
                      </a: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(thermal conductivity)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61438" marR="61438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61438" marR="61438" marT="0" marB="0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1438" marR="61438" marT="0" marB="0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0.3</a:t>
                      </a:r>
                    </a:p>
                  </a:txBody>
                  <a:tcPr marL="61438" marR="61438" marT="0" marB="0"/>
                </a:tc>
              </a:tr>
              <a:tr h="266233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Current leads</a:t>
                      </a: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(Joule heating)</a:t>
                      </a:r>
                      <a:r>
                        <a:rPr lang="en-US" sz="1200" b="0" kern="12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61438" marR="61438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61438" marR="61438" marT="0" marB="0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1438" marR="61438" marT="0" marB="0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0.3</a:t>
                      </a:r>
                    </a:p>
                  </a:txBody>
                  <a:tcPr marL="61438" marR="61438" marT="0" marB="0"/>
                </a:tc>
              </a:tr>
              <a:tr h="266233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Diagnostic wires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61438" marR="61438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1438" marR="61438" marT="0" marB="0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0.1</a:t>
                      </a:r>
                    </a:p>
                  </a:txBody>
                  <a:tcPr marL="61438" marR="61438" marT="0" marB="0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0.01</a:t>
                      </a:r>
                    </a:p>
                  </a:txBody>
                  <a:tcPr marL="61438" marR="61438" marT="0" marB="0"/>
                </a:tc>
              </a:tr>
              <a:tr h="19886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Liner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61438" marR="61438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1438" marR="61438" marT="0" marB="0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1438" marR="61438" marT="0" marB="0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0.2</a:t>
                      </a:r>
                    </a:p>
                  </a:txBody>
                  <a:tcPr marL="61438" marR="61438" marT="0" marB="0"/>
                </a:tc>
              </a:tr>
              <a:tr h="266233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Total 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61438" marR="61438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131.3</a:t>
                      </a:r>
                    </a:p>
                  </a:txBody>
                  <a:tcPr marL="61438" marR="61438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10.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8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61438" marR="61438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0.9</a:t>
                      </a:r>
                      <a:r>
                        <a:rPr lang="en-US" sz="1200" b="0" kern="120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61438" marR="61438" marT="0" marB="0">
                    <a:solidFill>
                      <a:srgbClr val="FFC000"/>
                    </a:solidFill>
                  </a:tcPr>
                </a:tc>
              </a:tr>
              <a:tr h="440012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Cooling power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61438" marR="61438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180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at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50 К)</a:t>
                      </a:r>
                    </a:p>
                  </a:txBody>
                  <a:tcPr marL="61438" marR="6143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15 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at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20 К)</a:t>
                      </a:r>
                    </a:p>
                  </a:txBody>
                  <a:tcPr marL="61438" marR="6143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3 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at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4.2 К)</a:t>
                      </a:r>
                    </a:p>
                  </a:txBody>
                  <a:tcPr marL="61438" marR="61438" marT="0" marB="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26" name="Рисунок 25" descr="scre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240" y="877753"/>
            <a:ext cx="4278085" cy="3615006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Прямоугольник 26"/>
          <p:cNvSpPr/>
          <p:nvPr/>
        </p:nvSpPr>
        <p:spPr>
          <a:xfrm>
            <a:off x="0" y="4749518"/>
            <a:ext cx="9143998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Heat budget: The total cooling power of all </a:t>
            </a:r>
            <a:r>
              <a:rPr lang="en-US" sz="1200" dirty="0" err="1" smtClean="0">
                <a:solidFill>
                  <a:schemeClr val="dk1"/>
                </a:solidFill>
                <a:latin typeface="Comic Sans MS" panose="030F0702030302020204" pitchFamily="66" charset="0"/>
              </a:rPr>
              <a:t>cryocooler</a:t>
            </a: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 </a:t>
            </a:r>
            <a:r>
              <a:rPr lang="en-US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stages  exceeds </a:t>
            </a: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the </a:t>
            </a:r>
            <a:r>
              <a:rPr lang="en-US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corresponding heat </a:t>
            </a:r>
            <a:r>
              <a:rPr lang="en-US" sz="1200" dirty="0" err="1" smtClean="0">
                <a:solidFill>
                  <a:schemeClr val="dk1"/>
                </a:solidFill>
                <a:latin typeface="Comic Sans MS" panose="030F0702030302020204" pitchFamily="66" charset="0"/>
              </a:rPr>
              <a:t>inleaks</a:t>
            </a: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The cooling </a:t>
            </a:r>
            <a:r>
              <a:rPr lang="en-US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power </a:t>
            </a: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of 4K stages exceeds (in factor 3) the heat </a:t>
            </a:r>
            <a:r>
              <a:rPr lang="en-US" sz="1200" dirty="0" err="1" smtClean="0">
                <a:solidFill>
                  <a:schemeClr val="dk1"/>
                </a:solidFill>
                <a:latin typeface="Comic Sans MS" panose="030F0702030302020204" pitchFamily="66" charset="0"/>
              </a:rPr>
              <a:t>inleaks</a:t>
            </a:r>
            <a:r>
              <a:rPr lang="en-US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. </a:t>
            </a: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Excess </a:t>
            </a:r>
            <a:r>
              <a:rPr lang="en-US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power </a:t>
            </a: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capacity goes </a:t>
            </a:r>
            <a:r>
              <a:rPr lang="en-US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to the </a:t>
            </a: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overcooling </a:t>
            </a:r>
            <a:r>
              <a:rPr lang="en-US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of </a:t>
            </a: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helium </a:t>
            </a:r>
            <a:r>
              <a:rPr lang="en-US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vessel with </a:t>
            </a: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SC  </a:t>
            </a:r>
            <a:r>
              <a:rPr lang="en-US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magnet and a decrease pressure relative to the atmosphere</a:t>
            </a: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Prevention </a:t>
            </a:r>
            <a:r>
              <a:rPr lang="en-US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of helium </a:t>
            </a: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 losses during a </a:t>
            </a:r>
            <a:r>
              <a:rPr lang="en-US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quench due to additional buffer </a:t>
            </a: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volume, </a:t>
            </a:r>
            <a:r>
              <a:rPr lang="en-US" sz="1200" dirty="0" err="1" smtClean="0">
                <a:solidFill>
                  <a:schemeClr val="dk1"/>
                </a:solidFill>
                <a:latin typeface="Comic Sans MS" panose="030F0702030302020204" pitchFamily="66" charset="0"/>
              </a:rPr>
              <a:t>recondensation</a:t>
            </a: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 </a:t>
            </a:r>
            <a:r>
              <a:rPr lang="en-US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and increase </a:t>
            </a: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of LHE level in SCW cryostat.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 Save compressor life due to minimal heat load. </a:t>
            </a:r>
            <a:endParaRPr lang="en-US" sz="1200" dirty="0" smtClean="0">
              <a:solidFill>
                <a:schemeClr val="dk1"/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Overcooling  </a:t>
            </a:r>
            <a:r>
              <a:rPr lang="en-US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of </a:t>
            </a:r>
            <a:r>
              <a:rPr lang="en-US" sz="1200" dirty="0" err="1">
                <a:solidFill>
                  <a:schemeClr val="dk1"/>
                </a:solidFill>
                <a:latin typeface="Comic Sans MS" panose="030F0702030302020204" pitchFamily="66" charset="0"/>
              </a:rPr>
              <a:t>Lhe</a:t>
            </a:r>
            <a:r>
              <a:rPr lang="en-US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 down to ~3K  and shifting of field-current parameters of SC Nb-Ti wire (for tens of amperes) give the opportunity to increase magnetic field on ~ 5 </a:t>
            </a: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%.</a:t>
            </a:r>
            <a:endParaRPr lang="en-US" sz="1200" b="1" dirty="0" smtClean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0664" y="528136"/>
            <a:ext cx="8746776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Comic Sans MS" panose="030F0702030302020204" pitchFamily="66" charset="0"/>
              </a:rPr>
              <a:t> Cryogenic system of CSW with zero </a:t>
            </a:r>
            <a:r>
              <a:rPr lang="en-US" sz="1600" b="1" dirty="0" err="1" smtClean="0">
                <a:latin typeface="Comic Sans MS" panose="030F0702030302020204" pitchFamily="66" charset="0"/>
              </a:rPr>
              <a:t>LHe</a:t>
            </a:r>
            <a:r>
              <a:rPr lang="en-US" sz="1600" b="1" dirty="0" smtClean="0">
                <a:latin typeface="Comic Sans MS" panose="030F0702030302020204" pitchFamily="66" charset="0"/>
              </a:rPr>
              <a:t> consumption </a:t>
            </a:r>
            <a:endParaRPr lang="en-US" sz="1400" dirty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619672" y="6491587"/>
            <a:ext cx="5295749" cy="278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16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03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.20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21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, AFAD, BINP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/>
          <p:nvPr/>
        </p:nvSpPr>
        <p:spPr>
          <a:xfrm>
            <a:off x="8146594" y="6215995"/>
            <a:ext cx="308898" cy="2465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647783" y="6176558"/>
            <a:ext cx="383218" cy="3253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79512" y="116632"/>
            <a:ext cx="880561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kern="0" dirty="0">
                <a:solidFill>
                  <a:srgbClr val="002060"/>
                </a:solidFill>
                <a:latin typeface="Comic Sans MS" pitchFamily="66" charset="0"/>
              </a:rPr>
              <a:t>Cryogenic system of superconducting wigglers and undulators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78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421" y="6360434"/>
            <a:ext cx="345206" cy="409932"/>
          </a:xfrm>
          <a:prstGeom prst="rect">
            <a:avLst/>
          </a:prstGeom>
        </p:spPr>
      </p:pic>
      <p:sp>
        <p:nvSpPr>
          <p:cNvPr id="42" name="Заголовок 1"/>
          <p:cNvSpPr txBox="1">
            <a:spLocks/>
          </p:cNvSpPr>
          <p:nvPr/>
        </p:nvSpPr>
        <p:spPr>
          <a:xfrm>
            <a:off x="8178098" y="6494572"/>
            <a:ext cx="738468" cy="278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i="1" dirty="0" smtClean="0">
                <a:cs typeface="Times New Roman" panose="02020603050405020304" pitchFamily="18" charset="0"/>
              </a:rPr>
              <a:t>7/18 </a:t>
            </a:r>
            <a:endParaRPr lang="ru-RU" sz="1600" b="1" i="1" dirty="0"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0843" y="1844824"/>
            <a:ext cx="8746776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Comic Sans MS" panose="030F0702030302020204" pitchFamily="66" charset="0"/>
              </a:rPr>
              <a:t>Upgrade of Cryogenic System of BESSY-II WLSs for zero </a:t>
            </a:r>
            <a:r>
              <a:rPr lang="en-US" sz="1600" b="1" dirty="0" err="1" smtClean="0">
                <a:latin typeface="Comic Sans MS" panose="030F0702030302020204" pitchFamily="66" charset="0"/>
              </a:rPr>
              <a:t>LHe</a:t>
            </a:r>
            <a:r>
              <a:rPr lang="en-US" sz="1600" b="1" dirty="0" smtClean="0">
                <a:latin typeface="Comic Sans MS" panose="030F0702030302020204" pitchFamily="66" charset="0"/>
              </a:rPr>
              <a:t> consumption: </a:t>
            </a:r>
            <a:endParaRPr lang="en-US" sz="1400" dirty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4077" y="980728"/>
            <a:ext cx="8858199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In BESSY-II </a:t>
            </a:r>
            <a:r>
              <a:rPr lang="en-US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are operated </a:t>
            </a: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two </a:t>
            </a:r>
            <a:r>
              <a:rPr lang="en-US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7T  </a:t>
            </a: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WLS (</a:t>
            </a:r>
            <a:r>
              <a:rPr lang="en-US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created in 2000) with </a:t>
            </a:r>
            <a:r>
              <a:rPr lang="en-US" sz="1200" dirty="0" err="1" smtClean="0">
                <a:solidFill>
                  <a:schemeClr val="dk1"/>
                </a:solidFill>
                <a:latin typeface="Comic Sans MS" panose="030F0702030302020204" pitchFamily="66" charset="0"/>
              </a:rPr>
              <a:t>Lhe</a:t>
            </a: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 </a:t>
            </a:r>
            <a:r>
              <a:rPr lang="en-US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consumption of~1 </a:t>
            </a: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l/h.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Upcoming </a:t>
            </a:r>
            <a:r>
              <a:rPr lang="en-US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BESSY VSR Upgrade (Variable Storage Ring) implies shortening of bunch length and therefore increasing heating of beam pipe of WLS by image </a:t>
            </a: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currents.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 To meet  the requirement </a:t>
            </a:r>
            <a:r>
              <a:rPr lang="en-US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of short beam and to extend the </a:t>
            </a: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life time of  IDs it was carried out the upgrade of cryogenic system </a:t>
            </a:r>
            <a:r>
              <a:rPr lang="en-US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for zero </a:t>
            </a:r>
            <a:r>
              <a:rPr lang="en-US" sz="1200" dirty="0" err="1">
                <a:solidFill>
                  <a:schemeClr val="dk1"/>
                </a:solidFill>
                <a:latin typeface="Comic Sans MS" panose="030F0702030302020204" pitchFamily="66" charset="0"/>
              </a:rPr>
              <a:t>LHe</a:t>
            </a:r>
            <a:r>
              <a:rPr lang="en-US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 </a:t>
            </a: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consumption.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Upgrade experience: LSU</a:t>
            </a:r>
            <a:r>
              <a:rPr lang="ru-RU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-</a:t>
            </a:r>
            <a:r>
              <a:rPr lang="en-US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CAMD 7T WLS (2009), HMI 7T MPW (2012), ELETTRA 3.5T MPW (2012), two DLS MPW (2011). But </a:t>
            </a: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it was transferred </a:t>
            </a:r>
            <a:r>
              <a:rPr lang="en-US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only the magnet to Novosibirsk and </a:t>
            </a: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returned inside of  new cryostat;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 Upgrade </a:t>
            </a:r>
            <a:r>
              <a:rPr lang="en-US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was curried out directly on BESSI site during shutdown to save users time</a:t>
            </a: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The </a:t>
            </a: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idea: use maximum </a:t>
            </a:r>
            <a:r>
              <a:rPr lang="en-US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of old WLS details with complete re-arrangement of key </a:t>
            </a: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elements.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68" y="3501008"/>
            <a:ext cx="1656184" cy="18998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915" y="3529555"/>
            <a:ext cx="1818631" cy="1842792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>
            <a:off x="1898592" y="4549041"/>
            <a:ext cx="504056" cy="2376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50" y="3407990"/>
            <a:ext cx="4392116" cy="275731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70375" y="566242"/>
            <a:ext cx="8746776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Comic Sans MS" panose="030F0702030302020204" pitchFamily="66" charset="0"/>
              </a:rPr>
              <a:t>Upgrade of Cryogenic System of BESSY-II WLSs for zero </a:t>
            </a:r>
            <a:r>
              <a:rPr lang="en-US" sz="1400" b="1" dirty="0" err="1" smtClean="0">
                <a:latin typeface="Comic Sans MS" panose="030F0702030302020204" pitchFamily="66" charset="0"/>
              </a:rPr>
              <a:t>LHe</a:t>
            </a:r>
            <a:r>
              <a:rPr lang="en-US" sz="1400" b="1" dirty="0" smtClean="0">
                <a:latin typeface="Comic Sans MS" panose="030F0702030302020204" pitchFamily="66" charset="0"/>
              </a:rPr>
              <a:t> consumption (2018): </a:t>
            </a:r>
            <a:endParaRPr lang="en-US" sz="1400" dirty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Нижний колонтитул 3"/>
          <p:cNvSpPr txBox="1">
            <a:spLocks/>
          </p:cNvSpPr>
          <p:nvPr/>
        </p:nvSpPr>
        <p:spPr>
          <a:xfrm>
            <a:off x="73412" y="5503490"/>
            <a:ext cx="1431016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BESSY WLS 2000</a:t>
            </a:r>
            <a:endParaRPr lang="ru-RU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Нижний колонтитул 3"/>
          <p:cNvSpPr txBox="1">
            <a:spLocks/>
          </p:cNvSpPr>
          <p:nvPr/>
        </p:nvSpPr>
        <p:spPr>
          <a:xfrm>
            <a:off x="3151304" y="5503490"/>
            <a:ext cx="1431016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BESSY WLS 2019</a:t>
            </a:r>
            <a:endParaRPr lang="ru-RU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619672" y="6491587"/>
            <a:ext cx="5295749" cy="278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16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03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.20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21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, AFAD, BINP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Управляющая кнопка: назад 20">
            <a:hlinkClick r:id="" action="ppaction://hlinkshowjump?jump=previousslide" highlightClick="1"/>
          </p:cNvPr>
          <p:cNvSpPr/>
          <p:nvPr/>
        </p:nvSpPr>
        <p:spPr>
          <a:xfrm>
            <a:off x="8146594" y="6215995"/>
            <a:ext cx="308898" cy="2465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647783" y="6176558"/>
            <a:ext cx="383218" cy="3253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79512" y="116632"/>
            <a:ext cx="880561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kern="0" dirty="0">
                <a:solidFill>
                  <a:srgbClr val="002060"/>
                </a:solidFill>
                <a:latin typeface="Comic Sans MS" pitchFamily="66" charset="0"/>
              </a:rPr>
              <a:t>Cryogenic system of superconducting wigglers and undulators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03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421" y="6360434"/>
            <a:ext cx="345206" cy="409932"/>
          </a:xfrm>
          <a:prstGeom prst="rect">
            <a:avLst/>
          </a:prstGeom>
        </p:spPr>
      </p:pic>
      <p:sp>
        <p:nvSpPr>
          <p:cNvPr id="42" name="Заголовок 1"/>
          <p:cNvSpPr txBox="1">
            <a:spLocks/>
          </p:cNvSpPr>
          <p:nvPr/>
        </p:nvSpPr>
        <p:spPr>
          <a:xfrm>
            <a:off x="8178098" y="6494572"/>
            <a:ext cx="738468" cy="278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i="1" dirty="0" smtClean="0">
                <a:cs typeface="Times New Roman" panose="02020603050405020304" pitchFamily="18" charset="0"/>
              </a:rPr>
              <a:t>8/18 </a:t>
            </a:r>
            <a:endParaRPr lang="ru-RU" sz="1600" b="1" i="1" dirty="0"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9532" y="692696"/>
            <a:ext cx="8746776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Comic Sans MS" panose="030F0702030302020204" pitchFamily="66" charset="0"/>
              </a:rPr>
              <a:t>Upgrade of Cryogenic System of BESSY-II WLSs for zero </a:t>
            </a:r>
            <a:r>
              <a:rPr lang="en-US" sz="1400" b="1" dirty="0" err="1" smtClean="0">
                <a:latin typeface="Comic Sans MS" panose="030F0702030302020204" pitchFamily="66" charset="0"/>
              </a:rPr>
              <a:t>LHe</a:t>
            </a:r>
            <a:r>
              <a:rPr lang="en-US" sz="1400" b="1" dirty="0" smtClean="0">
                <a:latin typeface="Comic Sans MS" panose="030F0702030302020204" pitchFamily="66" charset="0"/>
              </a:rPr>
              <a:t> consumption: </a:t>
            </a:r>
            <a:endParaRPr lang="en-US" sz="1400" dirty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163" y="3882508"/>
            <a:ext cx="2965157" cy="16526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861" y="3088704"/>
            <a:ext cx="3822122" cy="21433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475" y="1138106"/>
            <a:ext cx="1420694" cy="16091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163" y="5135574"/>
            <a:ext cx="1170689" cy="12248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76" y="5253891"/>
            <a:ext cx="2579378" cy="11099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462" y="3130272"/>
            <a:ext cx="699349" cy="2530976"/>
          </a:xfrm>
          <a:prstGeom prst="rect">
            <a:avLst/>
          </a:prstGeom>
        </p:spPr>
      </p:pic>
      <p:sp>
        <p:nvSpPr>
          <p:cNvPr id="22" name="Стрелка вверх 21"/>
          <p:cNvSpPr/>
          <p:nvPr/>
        </p:nvSpPr>
        <p:spPr>
          <a:xfrm>
            <a:off x="4582320" y="4708833"/>
            <a:ext cx="246187" cy="54505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верх 22"/>
          <p:cNvSpPr/>
          <p:nvPr/>
        </p:nvSpPr>
        <p:spPr>
          <a:xfrm>
            <a:off x="7798371" y="4497807"/>
            <a:ext cx="302021" cy="15121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лево 23"/>
          <p:cNvSpPr/>
          <p:nvPr/>
        </p:nvSpPr>
        <p:spPr>
          <a:xfrm>
            <a:off x="7758211" y="3429000"/>
            <a:ext cx="720080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7141797" y="2266349"/>
            <a:ext cx="248568" cy="7444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70375" y="1188281"/>
            <a:ext cx="6542495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The upgrade included: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Moving of Current Leads (the </a:t>
            </a:r>
            <a:r>
              <a:rPr lang="en-US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main source of heating</a:t>
            </a: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) from helium </a:t>
            </a:r>
            <a:r>
              <a:rPr lang="ru-RU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 </a:t>
            </a: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vessel to safety vacuum;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Installation of gilded 4K  heat exchanger to Helium vessel;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Replacement of </a:t>
            </a:r>
            <a:r>
              <a:rPr lang="en-US" sz="1200" dirty="0" err="1" smtClean="0">
                <a:solidFill>
                  <a:schemeClr val="dk1"/>
                </a:solidFill>
                <a:latin typeface="Comic Sans MS" panose="030F0702030302020204" pitchFamily="66" charset="0"/>
              </a:rPr>
              <a:t>cryocooler</a:t>
            </a: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 from  </a:t>
            </a:r>
            <a:r>
              <a:rPr lang="en-US" sz="1200" dirty="0" err="1" smtClean="0">
                <a:solidFill>
                  <a:schemeClr val="dk1"/>
                </a:solidFill>
                <a:latin typeface="Comic Sans MS" panose="030F0702030302020204" pitchFamily="66" charset="0"/>
              </a:rPr>
              <a:t>Leybold</a:t>
            </a: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 1W  with Sumitomo 1.5W;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New Stainless beam  vacuum  chambers covered by copper for decrease image currents </a:t>
            </a: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heating</a:t>
            </a:r>
            <a:r>
              <a:rPr lang="en-US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;</a:t>
            </a:r>
            <a:endParaRPr lang="en-US" sz="1200" dirty="0" smtClean="0">
              <a:solidFill>
                <a:schemeClr val="dk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Completely </a:t>
            </a: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new </a:t>
            </a:r>
            <a:r>
              <a:rPr lang="en-US" sz="1200" dirty="0" err="1" smtClean="0">
                <a:solidFill>
                  <a:schemeClr val="dk1"/>
                </a:solidFill>
                <a:latin typeface="Comic Sans MS" panose="030F0702030302020204" pitchFamily="66" charset="0"/>
              </a:rPr>
              <a:t>thermo</a:t>
            </a: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 sensors  and monitoring  system</a:t>
            </a:r>
            <a:r>
              <a:rPr lang="en-US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.</a:t>
            </a:r>
            <a:endParaRPr lang="en-US" sz="1200" dirty="0" smtClean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7" y="3130272"/>
            <a:ext cx="4121543" cy="2297169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3779912" y="3284984"/>
            <a:ext cx="863851" cy="5975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619672" y="6491587"/>
            <a:ext cx="5295749" cy="278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16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03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.20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21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, AFAD, BINP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Управляющая кнопка: назад 26">
            <a:hlinkClick r:id="" action="ppaction://hlinkshowjump?jump=previousslide" highlightClick="1"/>
          </p:cNvPr>
          <p:cNvSpPr/>
          <p:nvPr/>
        </p:nvSpPr>
        <p:spPr>
          <a:xfrm>
            <a:off x="8146594" y="6215995"/>
            <a:ext cx="308898" cy="2465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8647783" y="6176558"/>
            <a:ext cx="383218" cy="3253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79512" y="116632"/>
            <a:ext cx="880561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kern="0" dirty="0">
                <a:solidFill>
                  <a:srgbClr val="002060"/>
                </a:solidFill>
                <a:latin typeface="Comic Sans MS" pitchFamily="66" charset="0"/>
              </a:rPr>
              <a:t>Cryogenic system of superconducting wigglers and undulators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13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421" y="6360434"/>
            <a:ext cx="345206" cy="409932"/>
          </a:xfrm>
          <a:prstGeom prst="rect">
            <a:avLst/>
          </a:prstGeom>
        </p:spPr>
      </p:pic>
      <p:sp>
        <p:nvSpPr>
          <p:cNvPr id="42" name="Заголовок 1"/>
          <p:cNvSpPr txBox="1">
            <a:spLocks/>
          </p:cNvSpPr>
          <p:nvPr/>
        </p:nvSpPr>
        <p:spPr>
          <a:xfrm>
            <a:off x="8178098" y="6494572"/>
            <a:ext cx="738468" cy="278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i="1" dirty="0" smtClean="0">
                <a:cs typeface="Times New Roman" panose="02020603050405020304" pitchFamily="18" charset="0"/>
              </a:rPr>
              <a:t>9/18 </a:t>
            </a:r>
            <a:endParaRPr lang="ru-RU" sz="1600" b="1" i="1" dirty="0"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9790" y="620688"/>
            <a:ext cx="8746776" cy="12618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Comic Sans MS" panose="030F0702030302020204" pitchFamily="66" charset="0"/>
              </a:rPr>
              <a:t>Indirect cooling </a:t>
            </a:r>
            <a:r>
              <a:rPr lang="en-US" sz="1400" b="1">
                <a:latin typeface="Comic Sans MS" panose="030F0702030302020204" pitchFamily="66" charset="0"/>
              </a:rPr>
              <a:t>magnets</a:t>
            </a:r>
            <a:r>
              <a:rPr lang="en-US" sz="1400" b="1" smtClean="0">
                <a:latin typeface="Comic Sans MS" panose="030F0702030302020204" pitchFamily="66" charset="0"/>
              </a:rPr>
              <a:t>:</a:t>
            </a:r>
          </a:p>
          <a:p>
            <a:pPr algn="ctr"/>
            <a:endParaRPr lang="en-US" sz="1400" b="1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Magnetic </a:t>
            </a:r>
            <a:r>
              <a:rPr lang="en-US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gap </a:t>
            </a: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of SCW </a:t>
            </a:r>
            <a:r>
              <a:rPr lang="en-US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magnet </a:t>
            </a: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immersed </a:t>
            </a:r>
            <a:r>
              <a:rPr lang="en-US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to </a:t>
            </a:r>
            <a:r>
              <a:rPr lang="en-US" sz="1200" dirty="0" err="1" smtClean="0">
                <a:solidFill>
                  <a:schemeClr val="dk1"/>
                </a:solidFill>
                <a:latin typeface="Comic Sans MS" panose="030F0702030302020204" pitchFamily="66" charset="0"/>
              </a:rPr>
              <a:t>Lhe</a:t>
            </a: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 has large size (</a:t>
            </a:r>
            <a:r>
              <a:rPr lang="en-US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inside of gap </a:t>
            </a: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are placed beam chamber and vacuum chamber of helium vessel simultaneously).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dirty="0" smtClean="0">
                <a:latin typeface="Comic Sans MS" panose="030F0702030302020204" pitchFamily="66" charset="0"/>
              </a:rPr>
              <a:t> </a:t>
            </a:r>
            <a:r>
              <a:rPr lang="en-US" sz="1200" dirty="0">
                <a:latin typeface="Comic Sans MS" panose="030F0702030302020204" pitchFamily="66" charset="0"/>
              </a:rPr>
              <a:t>Removing one of the vacuum chamber (wall of  helium vessel) - the possibility to  increase of  magnetic field level  due to  decreasing of the magnetic gap. </a:t>
            </a:r>
            <a:endParaRPr lang="en-US" sz="1200" dirty="0" smtClean="0">
              <a:latin typeface="Comic Sans MS" panose="030F0702030302020204" pitchFamily="66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619672" y="6491587"/>
            <a:ext cx="5295749" cy="278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16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03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.20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21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, AFAD, BINP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8146594" y="6215995"/>
            <a:ext cx="308898" cy="2465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647783" y="6176558"/>
            <a:ext cx="383218" cy="3253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956" y="2145184"/>
            <a:ext cx="3452785" cy="190293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20" y="4597889"/>
            <a:ext cx="5091099" cy="1861809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5660344" y="2586248"/>
            <a:ext cx="2668108" cy="461665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Cross-section of SCW magnet </a:t>
            </a:r>
          </a:p>
          <a:p>
            <a:r>
              <a:rPr lang="en-US" sz="1200" b="1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immersed to LHe</a:t>
            </a:r>
            <a:endParaRPr lang="ru-RU" sz="1200" b="1" dirty="0" smtClean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995803" y="5067129"/>
            <a:ext cx="2529648" cy="461665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Cross-section of SCW magnet </a:t>
            </a:r>
          </a:p>
          <a:p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with </a:t>
            </a:r>
            <a:r>
              <a:rPr lang="en-US" sz="1200" b="1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indirect cooling</a:t>
            </a:r>
            <a:endParaRPr lang="ru-RU" sz="1200" b="1" dirty="0" smtClean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3116038" y="4021825"/>
            <a:ext cx="2880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79512" y="116632"/>
            <a:ext cx="880561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kern="0" dirty="0">
                <a:solidFill>
                  <a:srgbClr val="002060"/>
                </a:solidFill>
                <a:latin typeface="Comic Sans MS" pitchFamily="66" charset="0"/>
              </a:rPr>
              <a:t>Cryogenic system of superconducting wigglers and undulators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18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78354</TotalTime>
  <Words>2520</Words>
  <Application>Microsoft Office PowerPoint</Application>
  <PresentationFormat>Экран (4:3)</PresentationFormat>
  <Paragraphs>432</Paragraphs>
  <Slides>18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Picture</vt:lpstr>
      <vt:lpstr>Cryogenic system of superconducting wigglers and undulators developed by BINP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СВЕРХПРОВОДЯЩИЕ МНОГОПОЛЮСНЫЕ ВИГГЛЕРЫ ДЛЯ ГЕНЕРАЦИИ СИНХРОТРОННОГО ИЗЛУЧЕНИЯ</dc:title>
  <dc:creator>RePack by Diakov</dc:creator>
  <cp:lastModifiedBy>RePack by Diakov</cp:lastModifiedBy>
  <cp:revision>1328</cp:revision>
  <cp:lastPrinted>2018-06-22T12:07:37Z</cp:lastPrinted>
  <dcterms:created xsi:type="dcterms:W3CDTF">2017-05-08T07:01:20Z</dcterms:created>
  <dcterms:modified xsi:type="dcterms:W3CDTF">2021-03-15T06:50:53Z</dcterms:modified>
</cp:coreProperties>
</file>