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</p:sldMasterIdLst>
  <p:notesMasterIdLst>
    <p:notesMasterId r:id="rId19"/>
  </p:notesMasterIdLst>
  <p:sldIdLst>
    <p:sldId id="544" r:id="rId2"/>
    <p:sldId id="533" r:id="rId3"/>
    <p:sldId id="543" r:id="rId4"/>
    <p:sldId id="535" r:id="rId5"/>
    <p:sldId id="539" r:id="rId6"/>
    <p:sldId id="540" r:id="rId7"/>
    <p:sldId id="541" r:id="rId8"/>
    <p:sldId id="542" r:id="rId9"/>
    <p:sldId id="553" r:id="rId10"/>
    <p:sldId id="554" r:id="rId11"/>
    <p:sldId id="555" r:id="rId12"/>
    <p:sldId id="550" r:id="rId13"/>
    <p:sldId id="546" r:id="rId14"/>
    <p:sldId id="547" r:id="rId15"/>
    <p:sldId id="548" r:id="rId16"/>
    <p:sldId id="549" r:id="rId17"/>
    <p:sldId id="556" r:id="rId18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FF"/>
    <a:srgbClr val="FFFFE5"/>
    <a:srgbClr val="FF00FF"/>
    <a:srgbClr val="80FF80"/>
    <a:srgbClr val="FF80FF"/>
    <a:srgbClr val="00FFFF"/>
    <a:srgbClr val="E200E2"/>
    <a:srgbClr val="C5C600"/>
    <a:srgbClr val="E5E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768" autoAdjust="0"/>
    <p:restoredTop sz="96473" autoAdjust="0"/>
  </p:normalViewPr>
  <p:slideViewPr>
    <p:cSldViewPr>
      <p:cViewPr varScale="1">
        <p:scale>
          <a:sx n="118" d="100"/>
          <a:sy n="118" d="100"/>
        </p:scale>
        <p:origin x="900" y="96"/>
      </p:cViewPr>
      <p:guideLst>
        <p:guide orient="horz" pos="2160"/>
        <p:guide pos="384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4C76A88-3BDC-4683-8460-756173549BC6}" type="datetimeFigureOut">
              <a:rPr lang="ru-RU"/>
              <a:pPr>
                <a:defRPr/>
              </a:pPr>
              <a:t>16.03.2021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2D4406D-39AC-43E1-83AA-98CCA086DA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3745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084112-AB54-4F60-8F20-A7DDA0B8CE9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0966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83AB29-9027-4137-B25E-6F0C8062B97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8374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DEF759-922A-4FB2-A37C-6A7EB9030BEF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7993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854CB-60A4-404E-9677-60AAFDB4C60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5313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7183A5-5340-46F0-BB6E-CA1665B426BC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670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166D18-2A6D-4A97-B586-2A7333E815B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3038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FAB67-B8F1-4CC5-B512-493ABF11D62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5346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2123D-FC8D-4D90-958C-389A7E96D6C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1518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26A8CA-84C4-4D78-899A-D453352DF526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3448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46DD0D-FD15-47DC-807A-0A5B6B96D4E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0115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947EA0-52B3-422D-A868-8FA5872B87B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7822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4315AF-B0CE-4C31-9CA4-D5C898B5FB2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349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7.jpeg"/><Relationship Id="rId7" Type="http://schemas.openxmlformats.org/officeDocument/2006/relationships/image" Target="../media/image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.pn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12" Type="http://schemas.openxmlformats.org/officeDocument/2006/relationships/image" Target="../media/image71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jpg"/><Relationship Id="rId5" Type="http://schemas.openxmlformats.org/officeDocument/2006/relationships/image" Target="../media/image64.png"/><Relationship Id="rId15" Type="http://schemas.openxmlformats.org/officeDocument/2006/relationships/image" Target="../media/image3.png"/><Relationship Id="rId10" Type="http://schemas.openxmlformats.org/officeDocument/2006/relationships/image" Target="../media/image69.jpg"/><Relationship Id="rId4" Type="http://schemas.openxmlformats.org/officeDocument/2006/relationships/image" Target="../media/image63.jpeg"/><Relationship Id="rId9" Type="http://schemas.openxmlformats.org/officeDocument/2006/relationships/image" Target="../media/image68.jpg"/><Relationship Id="rId1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3.jpeg"/><Relationship Id="rId7" Type="http://schemas.openxmlformats.org/officeDocument/2006/relationships/image" Target="../media/image32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75.png"/><Relationship Id="rId10" Type="http://schemas.openxmlformats.org/officeDocument/2006/relationships/image" Target="../media/image3.png"/><Relationship Id="rId4" Type="http://schemas.openxmlformats.org/officeDocument/2006/relationships/image" Target="../media/image74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18" Type="http://schemas.openxmlformats.org/officeDocument/2006/relationships/image" Target="../media/image3.png"/><Relationship Id="rId3" Type="http://schemas.openxmlformats.org/officeDocument/2006/relationships/image" Target="../media/image79.png"/><Relationship Id="rId7" Type="http://schemas.openxmlformats.org/officeDocument/2006/relationships/image" Target="../media/image78.emf"/><Relationship Id="rId12" Type="http://schemas.openxmlformats.org/officeDocument/2006/relationships/image" Target="../media/image12.png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1.png"/><Relationship Id="rId5" Type="http://schemas.openxmlformats.org/officeDocument/2006/relationships/image" Target="../media/image81.png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4" Type="http://schemas.openxmlformats.org/officeDocument/2006/relationships/image" Target="../media/image80.png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3.png"/><Relationship Id="rId4" Type="http://schemas.openxmlformats.org/officeDocument/2006/relationships/image" Target="../media/image84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9.png"/><Relationship Id="rId7" Type="http://schemas.openxmlformats.org/officeDocument/2006/relationships/image" Target="../media/image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26" Type="http://schemas.openxmlformats.org/officeDocument/2006/relationships/image" Target="../media/image32.png"/><Relationship Id="rId3" Type="http://schemas.openxmlformats.org/officeDocument/2006/relationships/image" Target="../media/image9.jpeg"/><Relationship Id="rId21" Type="http://schemas.openxmlformats.org/officeDocument/2006/relationships/image" Target="../media/image27.jpe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5" Type="http://schemas.openxmlformats.org/officeDocument/2006/relationships/image" Target="../media/image31.jpeg"/><Relationship Id="rId2" Type="http://schemas.openxmlformats.org/officeDocument/2006/relationships/image" Target="../media/image8.jpeg"/><Relationship Id="rId16" Type="http://schemas.openxmlformats.org/officeDocument/2006/relationships/image" Target="../media/image22.png"/><Relationship Id="rId20" Type="http://schemas.openxmlformats.org/officeDocument/2006/relationships/image" Target="../media/image26.jpeg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jpeg"/><Relationship Id="rId28" Type="http://schemas.openxmlformats.org/officeDocument/2006/relationships/image" Target="../media/image5.png"/><Relationship Id="rId10" Type="http://schemas.openxmlformats.org/officeDocument/2006/relationships/image" Target="../media/image16.jpeg"/><Relationship Id="rId19" Type="http://schemas.openxmlformats.org/officeDocument/2006/relationships/image" Target="../media/image25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jpeg"/><Relationship Id="rId22" Type="http://schemas.openxmlformats.org/officeDocument/2006/relationships/image" Target="../media/image28.jpeg"/><Relationship Id="rId27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4.jpeg"/><Relationship Id="rId18" Type="http://schemas.openxmlformats.org/officeDocument/2006/relationships/image" Target="../media/image29.jpeg"/><Relationship Id="rId3" Type="http://schemas.openxmlformats.org/officeDocument/2006/relationships/image" Target="../media/image34.png"/><Relationship Id="rId21" Type="http://schemas.openxmlformats.org/officeDocument/2006/relationships/image" Target="../media/image5.png"/><Relationship Id="rId7" Type="http://schemas.openxmlformats.org/officeDocument/2006/relationships/image" Target="../media/image110.png"/><Relationship Id="rId12" Type="http://schemas.openxmlformats.org/officeDocument/2006/relationships/image" Target="../media/image23.jpeg"/><Relationship Id="rId17" Type="http://schemas.openxmlformats.org/officeDocument/2006/relationships/image" Target="../media/image28.jpeg"/><Relationship Id="rId2" Type="http://schemas.openxmlformats.org/officeDocument/2006/relationships/image" Target="../media/image33.png"/><Relationship Id="rId16" Type="http://schemas.openxmlformats.org/officeDocument/2006/relationships/image" Target="../media/image27.jpeg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.png"/><Relationship Id="rId15" Type="http://schemas.openxmlformats.org/officeDocument/2006/relationships/image" Target="../media/image26.jpeg"/><Relationship Id="rId10" Type="http://schemas.openxmlformats.org/officeDocument/2006/relationships/hyperlink" Target="https://lcode.info/" TargetMode="External"/><Relationship Id="rId19" Type="http://schemas.openxmlformats.org/officeDocument/2006/relationships/image" Target="../media/image30.png"/><Relationship Id="rId4" Type="http://schemas.openxmlformats.org/officeDocument/2006/relationships/image" Target="../media/image35.png"/><Relationship Id="rId9" Type="http://schemas.openxmlformats.org/officeDocument/2006/relationships/image" Target="../media/image37.png"/><Relationship Id="rId14" Type="http://schemas.openxmlformats.org/officeDocument/2006/relationships/image" Target="../media/image25.jpeg"/><Relationship Id="rId2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9.png"/><Relationship Id="rId7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8.png"/><Relationship Id="rId7" Type="http://schemas.openxmlformats.org/officeDocument/2006/relationships/image" Target="../media/image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1.png"/><Relationship Id="rId3" Type="http://schemas.openxmlformats.org/officeDocument/2006/relationships/image" Target="../media/image52.jpe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20.jpeg"/><Relationship Id="rId5" Type="http://schemas.openxmlformats.org/officeDocument/2006/relationships/image" Target="../media/image54.jpg"/><Relationship Id="rId15" Type="http://schemas.openxmlformats.org/officeDocument/2006/relationships/image" Target="../media/image3.png"/><Relationship Id="rId10" Type="http://schemas.openxmlformats.org/officeDocument/2006/relationships/image" Target="../media/image19.jpeg"/><Relationship Id="rId4" Type="http://schemas.openxmlformats.org/officeDocument/2006/relationships/image" Target="../media/image53.jpeg"/><Relationship Id="rId9" Type="http://schemas.openxmlformats.org/officeDocument/2006/relationships/image" Target="../media/image18.jpeg"/><Relationship Id="rId1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0"/>
          <p:cNvSpPr>
            <a:spLocks noChangeArrowheads="1"/>
          </p:cNvSpPr>
          <p:nvPr/>
        </p:nvSpPr>
        <p:spPr bwMode="auto">
          <a:xfrm>
            <a:off x="911225" y="887413"/>
            <a:ext cx="105140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3200" dirty="0">
                <a:latin typeface="Calibri" panose="020F0502020204030204" pitchFamily="34" charset="0"/>
              </a:rPr>
              <a:t> Innovative accelerator techniques in Novosibirsk</a:t>
            </a:r>
            <a:endParaRPr lang="ru-RU" altLang="ru-RU" sz="3200" dirty="0">
              <a:latin typeface="Calibri" panose="020F0502020204030204" pitchFamily="34" charset="0"/>
            </a:endParaRPr>
          </a:p>
        </p:txBody>
      </p:sp>
      <p:sp>
        <p:nvSpPr>
          <p:cNvPr id="14338" name="Rectangle 11"/>
          <p:cNvSpPr>
            <a:spLocks noChangeArrowheads="1"/>
          </p:cNvSpPr>
          <p:nvPr/>
        </p:nvSpPr>
        <p:spPr bwMode="auto">
          <a:xfrm>
            <a:off x="4918075" y="2438400"/>
            <a:ext cx="2279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ctr" hangingPunct="1"/>
            <a:r>
              <a:rPr lang="en-US" altLang="ru-RU" sz="2400">
                <a:latin typeface="Calibri" panose="020F0502020204030204" pitchFamily="34" charset="0"/>
              </a:rPr>
              <a:t>Konstantin Lotov</a:t>
            </a:r>
            <a:endParaRPr lang="ru-RU" altLang="ru-RU" sz="2400">
              <a:latin typeface="Calibri" panose="020F0502020204030204" pitchFamily="34" charset="0"/>
            </a:endParaRPr>
          </a:p>
        </p:txBody>
      </p:sp>
      <p:pic>
        <p:nvPicPr>
          <p:cNvPr id="14339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3856038"/>
            <a:ext cx="935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013" y="4449763"/>
            <a:ext cx="11525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087938" y="3933825"/>
            <a:ext cx="3430587" cy="922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ctr">
              <a:spcBef>
                <a:spcPct val="0"/>
              </a:spcBef>
              <a:buFontTx/>
              <a:buNone/>
              <a:defRPr/>
            </a:pPr>
            <a:r>
              <a:rPr lang="en-US" altLang="ru-RU" sz="1800" dirty="0" err="1" smtClean="0">
                <a:latin typeface="+mn-lt"/>
              </a:rPr>
              <a:t>Budker</a:t>
            </a:r>
            <a:r>
              <a:rPr lang="en-US" altLang="ru-RU" sz="1800" dirty="0" smtClean="0">
                <a:latin typeface="+mn-lt"/>
              </a:rPr>
              <a:t> Institute of Nuclear Physics</a:t>
            </a:r>
            <a:endParaRPr lang="en-US" altLang="ru-RU" sz="1800" dirty="0">
              <a:latin typeface="+mn-lt"/>
            </a:endParaRPr>
          </a:p>
          <a:p>
            <a:pPr fontAlgn="ctr">
              <a:spcBef>
                <a:spcPct val="0"/>
              </a:spcBef>
              <a:buFontTx/>
              <a:buNone/>
              <a:defRPr/>
            </a:pPr>
            <a:endParaRPr lang="en-US" altLang="ru-RU" sz="1800" dirty="0">
              <a:latin typeface="+mn-lt"/>
            </a:endParaRPr>
          </a:p>
          <a:p>
            <a:pPr fontAlgn="ctr">
              <a:spcBef>
                <a:spcPct val="0"/>
              </a:spcBef>
              <a:buFontTx/>
              <a:buNone/>
              <a:defRPr/>
            </a:pPr>
            <a:r>
              <a:rPr lang="en-US" altLang="ru-RU" sz="1800" dirty="0" smtClean="0">
                <a:latin typeface="+mn-lt"/>
              </a:rPr>
              <a:t>Novosibirsk State University</a:t>
            </a:r>
            <a:endParaRPr lang="ru-RU" altLang="ru-RU" sz="1800" dirty="0">
              <a:latin typeface="+mn-lt"/>
            </a:endParaRPr>
          </a:p>
        </p:txBody>
      </p:sp>
      <p:pic>
        <p:nvPicPr>
          <p:cNvPr id="14343" name="Picture 2" descr="znakok60"/>
          <p:cNvPicPr>
            <a:picLocks noChangeAspect="1" noChangeArrowheads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5084763"/>
            <a:ext cx="7620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5087938" y="5084763"/>
            <a:ext cx="2736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800">
                <a:latin typeface="Calibri" panose="020F0502020204030204" pitchFamily="34" charset="0"/>
              </a:rPr>
              <a:t>Institute of Laser Physics</a:t>
            </a:r>
            <a:endParaRPr lang="ru-RU" altLang="ru-RU" sz="1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73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42ED7FB-760B-49F9-BA1D-EAB7BDEC40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29" y="1164244"/>
            <a:ext cx="3983578" cy="26029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2A0F53D-7714-46EF-9CB3-9842268BC2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938" y="2739197"/>
            <a:ext cx="2348926" cy="33039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0D0A8AE-287F-4B64-B965-E3135EA980E3}"/>
              </a:ext>
            </a:extLst>
          </p:cNvPr>
          <p:cNvSpPr txBox="1"/>
          <p:nvPr/>
        </p:nvSpPr>
        <p:spPr>
          <a:xfrm>
            <a:off x="169757" y="530295"/>
            <a:ext cx="11912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Radiation from beams and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plasmas: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Key instruments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01C5CCE-4A44-46DF-A045-11F37A653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498" y="3066854"/>
            <a:ext cx="3213175" cy="28386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E1E70B2-F4B3-4F6C-A78C-3CB2A5279FD2}"/>
              </a:ext>
            </a:extLst>
          </p:cNvPr>
          <p:cNvSpPr txBox="1"/>
          <p:nvPr/>
        </p:nvSpPr>
        <p:spPr>
          <a:xfrm>
            <a:off x="6629565" y="1027229"/>
            <a:ext cx="509460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 find the whole unstable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spectrum,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algorithm for solving</a:t>
            </a:r>
          </a:p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dispersion equation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within the framework of the exact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relativistic kinetic theory, taking into account a finite magnetic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field,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has been developed. The algorithm allows one to find the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growth rate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of instability of a beam-plasma system with an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arbitrary distribution function of its components.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7B42166-36CA-4599-BE15-23C2E5B501C0}"/>
              </a:ext>
            </a:extLst>
          </p:cNvPr>
          <p:cNvSpPr txBox="1"/>
          <p:nvPr/>
        </p:nvSpPr>
        <p:spPr>
          <a:xfrm>
            <a:off x="6747167" y="6021996"/>
            <a:ext cx="5697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(a) Particle distribution of the beam  after transportation to the strong magnetic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field. (b) The growth rate                   for the instability of a beam with the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distribution function shown in (a).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F30A1889-A018-4B11-93F2-0155E6E863A0}"/>
              </a:ext>
            </a:extLst>
          </p:cNvPr>
          <p:cNvGrpSpPr/>
          <p:nvPr/>
        </p:nvGrpSpPr>
        <p:grpSpPr>
          <a:xfrm>
            <a:off x="8117560" y="5145785"/>
            <a:ext cx="295274" cy="369332"/>
            <a:chOff x="6890570" y="258013"/>
            <a:chExt cx="295274" cy="369332"/>
          </a:xfrm>
        </p:grpSpPr>
        <p:sp>
          <p:nvSpPr>
            <p:cNvPr id="9" name="Овал 8">
              <a:extLst>
                <a:ext uri="{FF2B5EF4-FFF2-40B4-BE49-F238E27FC236}">
                  <a16:creationId xmlns="" xmlns:a16="http://schemas.microsoft.com/office/drawing/2014/main" id="{FD45B1F1-3A16-4501-A366-882A9D4AC7BE}"/>
                </a:ext>
              </a:extLst>
            </p:cNvPr>
            <p:cNvSpPr/>
            <p:nvPr/>
          </p:nvSpPr>
          <p:spPr>
            <a:xfrm>
              <a:off x="6908698" y="356030"/>
              <a:ext cx="259018" cy="22785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387331E9-56F0-415B-BA34-2595F5615469}"/>
                </a:ext>
              </a:extLst>
            </p:cNvPr>
            <p:cNvSpPr txBox="1"/>
            <p:nvPr/>
          </p:nvSpPr>
          <p:spPr>
            <a:xfrm>
              <a:off x="6890570" y="258013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endParaRPr lang="ru-RU" dirty="0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="" xmlns:a16="http://schemas.microsoft.com/office/drawing/2014/main" id="{2CCFFDD3-1FBE-4B32-A3A3-EAD33A8A5E44}"/>
              </a:ext>
            </a:extLst>
          </p:cNvPr>
          <p:cNvGrpSpPr/>
          <p:nvPr/>
        </p:nvGrpSpPr>
        <p:grpSpPr>
          <a:xfrm>
            <a:off x="9216126" y="3327204"/>
            <a:ext cx="306494" cy="369332"/>
            <a:chOff x="7367560" y="291403"/>
            <a:chExt cx="306494" cy="369332"/>
          </a:xfrm>
        </p:grpSpPr>
        <p:sp>
          <p:nvSpPr>
            <p:cNvPr id="17" name="Овал 16">
              <a:extLst>
                <a:ext uri="{FF2B5EF4-FFF2-40B4-BE49-F238E27FC236}">
                  <a16:creationId xmlns="" xmlns:a16="http://schemas.microsoft.com/office/drawing/2014/main" id="{E8279C8F-5F7E-45C3-98F3-EB0CB4B43354}"/>
                </a:ext>
              </a:extLst>
            </p:cNvPr>
            <p:cNvSpPr/>
            <p:nvPr/>
          </p:nvSpPr>
          <p:spPr>
            <a:xfrm>
              <a:off x="7391298" y="366988"/>
              <a:ext cx="259018" cy="22785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BA29306-7A62-4D2F-B485-F0973DD9D234}"/>
                </a:ext>
              </a:extLst>
            </p:cNvPr>
            <p:cNvSpPr txBox="1"/>
            <p:nvPr/>
          </p:nvSpPr>
          <p:spPr>
            <a:xfrm>
              <a:off x="7367560" y="291403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  <a:endParaRPr lang="ru-RU" dirty="0"/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52CFFB42-76F4-4FD2-9514-1CD134A4DC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639" y="6248058"/>
            <a:ext cx="674225" cy="1942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EE3D27C-44F9-424B-8049-0187E11F30FE}"/>
              </a:ext>
            </a:extLst>
          </p:cNvPr>
          <p:cNvSpPr txBox="1"/>
          <p:nvPr/>
        </p:nvSpPr>
        <p:spPr>
          <a:xfrm>
            <a:off x="6645464" y="2508211"/>
            <a:ext cx="39950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Timofeev I.V.,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Annenkov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V.V. Phys. Plasmas, 20(9), 092123 (2013)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43EAF5A4-F2D8-4308-9F44-E1186A1AAE16}"/>
              </a:ext>
            </a:extLst>
          </p:cNvPr>
          <p:cNvSpPr txBox="1"/>
          <p:nvPr/>
        </p:nvSpPr>
        <p:spPr>
          <a:xfrm>
            <a:off x="360361" y="4899564"/>
            <a:ext cx="336069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V. V.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Annenkov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Plasmas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25, 113110 (2018)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A7C8429-56EC-40D1-ADBF-8E39213FE520}"/>
              </a:ext>
            </a:extLst>
          </p:cNvPr>
          <p:cNvSpPr txBox="1"/>
          <p:nvPr/>
        </p:nvSpPr>
        <p:spPr>
          <a:xfrm>
            <a:off x="360361" y="3871218"/>
            <a:ext cx="5482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 study collective beam-plasma interaction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 code with open </a:t>
            </a:r>
          </a:p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boundary conditions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has been developed. This formulation of the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problem makes it possible to correctly reproduce the process of continuous injection of particles into the plasma.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5902BE3-7BD2-41D0-BB83-F3C6E1CA95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36" y="5179728"/>
            <a:ext cx="2696447" cy="16845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46B38C0-A7F5-430F-9D23-2533C72D81C5}"/>
              </a:ext>
            </a:extLst>
          </p:cNvPr>
          <p:cNvSpPr txBox="1"/>
          <p:nvPr/>
        </p:nvSpPr>
        <p:spPr>
          <a:xfrm>
            <a:off x="3144062" y="5145785"/>
            <a:ext cx="348550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Special plasma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buffers 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delete the outgoing particles, create particles that would have to pass through its boundary in the case when there was a real plasma behind them, and also maintain the correct current values in the boundary cells of the simulated plasma.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5994" y="38830"/>
            <a:ext cx="1000783" cy="373697"/>
          </a:xfrm>
          <a:prstGeom prst="rect">
            <a:avLst/>
          </a:prstGeom>
        </p:spPr>
      </p:pic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2398590" y="11077"/>
            <a:ext cx="344394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dirty="0" smtClean="0">
                <a:latin typeface="Tahoma" panose="020B0604030504040204" pitchFamily="34" charset="0"/>
              </a:rPr>
              <a:t>K. </a:t>
            </a:r>
            <a:r>
              <a:rPr lang="en-US" altLang="ru-RU" sz="1200" dirty="0" err="1" smtClean="0">
                <a:latin typeface="Tahoma" panose="020B0604030504040204" pitchFamily="34" charset="0"/>
              </a:rPr>
              <a:t>Lotov</a:t>
            </a:r>
            <a:r>
              <a:rPr lang="en-US" altLang="ru-RU" sz="1200" dirty="0" smtClean="0">
                <a:latin typeface="Tahoma" panose="020B0604030504040204" pitchFamily="34" charset="0"/>
              </a:rPr>
              <a:t>, AFAD-2021</a:t>
            </a:r>
            <a:r>
              <a:rPr lang="ru-RU" altLang="ru-RU" sz="1200" dirty="0" smtClean="0">
                <a:latin typeface="Tahoma" panose="020B0604030504040204" pitchFamily="34" charset="0"/>
              </a:rPr>
              <a:t>,</a:t>
            </a:r>
            <a:r>
              <a:rPr lang="en-US" altLang="ru-RU" sz="1200" dirty="0" smtClean="0">
                <a:latin typeface="Tahoma" panose="020B0604030504040204" pitchFamily="34" charset="0"/>
              </a:rPr>
              <a:t> 17.03.20</a:t>
            </a:r>
            <a:r>
              <a:rPr lang="ru-RU" altLang="ru-RU" sz="1200" dirty="0" smtClean="0">
                <a:latin typeface="Tahoma" panose="020B0604030504040204" pitchFamily="34" charset="0"/>
              </a:rPr>
              <a:t>21,    </a:t>
            </a:r>
            <a:r>
              <a:rPr lang="en-US" altLang="ru-RU" sz="1200" dirty="0" smtClean="0">
                <a:latin typeface="Tahoma" panose="020B0604030504040204" pitchFamily="34" charset="0"/>
              </a:rPr>
              <a:t>p</a:t>
            </a:r>
            <a:r>
              <a:rPr lang="ru-RU" altLang="ru-RU" sz="1200" dirty="0" smtClean="0">
                <a:latin typeface="Tahoma" panose="020B0604030504040204" pitchFamily="34" charset="0"/>
              </a:rPr>
              <a:t>.</a:t>
            </a:r>
            <a:r>
              <a:rPr lang="en-US" altLang="ru-RU" sz="1200" dirty="0" smtClean="0">
                <a:latin typeface="Tahoma" panose="020B0604030504040204" pitchFamily="34" charset="0"/>
              </a:rPr>
              <a:t> 10</a:t>
            </a:r>
            <a:r>
              <a:rPr lang="ru-RU" altLang="ru-RU" sz="1200" dirty="0" smtClean="0">
                <a:latin typeface="Tahoma" panose="020B0604030504040204" pitchFamily="34" charset="0"/>
              </a:rPr>
              <a:t> </a:t>
            </a:r>
            <a:r>
              <a:rPr lang="en-US" altLang="ru-RU" sz="1200" dirty="0" smtClean="0">
                <a:latin typeface="Tahoma" panose="020B0604030504040204" pitchFamily="34" charset="0"/>
              </a:rPr>
              <a:t>of 17</a:t>
            </a:r>
            <a:r>
              <a:rPr lang="ru-RU" altLang="ru-RU" sz="1200" dirty="0" smtClean="0">
                <a:latin typeface="Tahoma" panose="020B0604030504040204" pitchFamily="34" charset="0"/>
              </a:rPr>
              <a:t>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  <p:pic>
        <p:nvPicPr>
          <p:cNvPr id="29" name="Picture 2" descr="znakok60"/>
          <p:cNvPicPr>
            <a:picLocks noChangeAspect="1" noChangeArrowheads="1"/>
          </p:cNvPicPr>
          <p:nvPr/>
        </p:nvPicPr>
        <p:blipFill>
          <a:blip r:embed="rId9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660276" cy="42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20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68069CF-5437-4923-A2A0-2FBBBC9123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32" y="1221538"/>
            <a:ext cx="2004766" cy="16872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952B76B-C2E6-4B7B-A853-CF41AAAE37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3" y="2945404"/>
            <a:ext cx="2505814" cy="17596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CC8526D-E5F7-41AC-84F3-C1BD76B78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564" y="4945725"/>
            <a:ext cx="5288280" cy="18516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B5DCC35-5F82-4BAA-B83F-347219A343D3}"/>
              </a:ext>
            </a:extLst>
          </p:cNvPr>
          <p:cNvSpPr txBox="1"/>
          <p:nvPr/>
        </p:nvSpPr>
        <p:spPr>
          <a:xfrm>
            <a:off x="160232" y="529327"/>
            <a:ext cx="11912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Radiation from beams and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plasmas: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Radiation mechanisms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DEAE6DD-0A2A-4FF3-BB5F-27CF103D8CBA}"/>
              </a:ext>
            </a:extLst>
          </p:cNvPr>
          <p:cNvSpPr txBox="1"/>
          <p:nvPr/>
        </p:nvSpPr>
        <p:spPr>
          <a:xfrm>
            <a:off x="191351" y="956846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Beam-plasma antenna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AFFE957-6B6A-41CC-B84B-215779218969}"/>
              </a:ext>
            </a:extLst>
          </p:cNvPr>
          <p:cNvSpPr txBox="1"/>
          <p:nvPr/>
        </p:nvSpPr>
        <p:spPr>
          <a:xfrm>
            <a:off x="157632" y="4799199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Three wave interaction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9C6E61C6-692E-4D0C-A9BB-D89F021A4B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212" y="3850696"/>
            <a:ext cx="3324355" cy="36026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4D0F93E7-B093-439A-A570-3745FB0E5B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57" y="3556217"/>
            <a:ext cx="3758064" cy="209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C18F21B-E8ED-4131-81C1-BF94F10C915E}"/>
              </a:ext>
            </a:extLst>
          </p:cNvPr>
          <p:cNvSpPr txBox="1"/>
          <p:nvPr/>
        </p:nvSpPr>
        <p:spPr>
          <a:xfrm>
            <a:off x="6431870" y="2838225"/>
            <a:ext cx="59059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Colliding plasma waves with differing profiles of electrostatic potential can be an efficient mechanism for generating high-power THz emission at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9BA2223F-D2BA-429C-A631-68E357E903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410" y="984449"/>
            <a:ext cx="5163961" cy="181378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C9E3D2-9301-46CD-8E2D-3F1B05E54A8C}"/>
              </a:ext>
            </a:extLst>
          </p:cNvPr>
          <p:cNvSpPr txBox="1"/>
          <p:nvPr/>
        </p:nvSpPr>
        <p:spPr>
          <a:xfrm>
            <a:off x="7815305" y="610292"/>
            <a:ext cx="403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Nonlinear interaction of counter propagating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plasma waves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80315AEA-3DB8-420B-AB11-510C831474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503" y="3337629"/>
            <a:ext cx="303677" cy="20389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9A1C851-8237-471F-8320-9EB941E6529A}"/>
              </a:ext>
            </a:extLst>
          </p:cNvPr>
          <p:cNvSpPr txBox="1"/>
          <p:nvPr/>
        </p:nvSpPr>
        <p:spPr>
          <a:xfrm>
            <a:off x="6431870" y="4308272"/>
            <a:ext cx="32367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I. V. Timofeev et al. Phys. Plasmas 24, 103106 (2017)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736FFB6-A91B-4D37-AB88-7EAE1A5EFB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374" y="5488813"/>
            <a:ext cx="2518639" cy="98057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4592290A-B11C-4144-B471-980E5BFA8D7A}"/>
              </a:ext>
            </a:extLst>
          </p:cNvPr>
          <p:cNvSpPr txBox="1"/>
          <p:nvPr/>
        </p:nvSpPr>
        <p:spPr>
          <a:xfrm>
            <a:off x="277913" y="6551164"/>
            <a:ext cx="23326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V. V. </a:t>
            </a:r>
            <a:r>
              <a:rPr lang="en-US" sz="1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Annenkov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2020 </a:t>
            </a:r>
            <a:r>
              <a:rPr lang="en-US" sz="10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ApJ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904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88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E555BE9C-416E-4FCE-B370-5E59D32468BE}"/>
              </a:ext>
            </a:extLst>
          </p:cNvPr>
          <p:cNvSpPr txBox="1"/>
          <p:nvPr/>
        </p:nvSpPr>
        <p:spPr>
          <a:xfrm>
            <a:off x="157632" y="5101083"/>
            <a:ext cx="5703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Generation of electromagnetic radiation during the coupling of oblique</a:t>
            </a:r>
          </a:p>
          <a:p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oscillations excited in a plasma by counter streaming electron beams.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4A5DADC7-E8F6-442E-810C-1076BD67AB67}"/>
              </a:ext>
            </a:extLst>
          </p:cNvPr>
          <p:cNvSpPr txBox="1"/>
          <p:nvPr/>
        </p:nvSpPr>
        <p:spPr>
          <a:xfrm>
            <a:off x="2400997" y="1387565"/>
            <a:ext cx="409913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thin plasma column with a longitudinal density</a:t>
            </a:r>
          </a:p>
          <a:p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modulation works like a plasma antenna in</a:t>
            </a:r>
          </a:p>
          <a:p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which an electron beam can excite a</a:t>
            </a:r>
          </a:p>
          <a:p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superluminal wave of electric current. The current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can be converted in electromagnetic radiation at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plasma frequency harmonics.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D203710-E9D2-4C56-9459-D10A18E560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153" y="3213574"/>
            <a:ext cx="1755995" cy="4646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E549791-CB29-4A6D-90D4-08D58E035D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910" y="4014540"/>
            <a:ext cx="2422223" cy="71406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8626C018-876E-4FBB-B0C1-8F10514F37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022" y="5875937"/>
            <a:ext cx="820837" cy="2888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DEFBE25-B763-42A5-AC7D-54505B1BA384}"/>
              </a:ext>
            </a:extLst>
          </p:cNvPr>
          <p:cNvSpPr txBox="1"/>
          <p:nvPr/>
        </p:nvSpPr>
        <p:spPr>
          <a:xfrm>
            <a:off x="2610603" y="2936963"/>
            <a:ext cx="3381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Radiation conditions for the 1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harmonic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AB7A82A9-CB72-4764-873F-1F9D42F5BFAA}"/>
              </a:ext>
            </a:extLst>
          </p:cNvPr>
          <p:cNvSpPr txBox="1"/>
          <p:nvPr/>
        </p:nvSpPr>
        <p:spPr>
          <a:xfrm>
            <a:off x="2610603" y="3708229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Radiation angle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CEAF34C-9095-4A6D-ADCE-2361EB7CABE3}"/>
              </a:ext>
            </a:extLst>
          </p:cNvPr>
          <p:cNvSpPr txBox="1"/>
          <p:nvPr/>
        </p:nvSpPr>
        <p:spPr>
          <a:xfrm>
            <a:off x="2933166" y="1015088"/>
            <a:ext cx="3852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V. V. Annenkov Plasma Phys. Control. Fusion 58, 045009 (2016)</a:t>
            </a:r>
          </a:p>
          <a:p>
            <a:r>
              <a:rPr lang="fr-FR" dirty="0"/>
              <a:t> </a:t>
            </a:r>
            <a:endParaRPr lang="ru-RU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E0AC7243-2C69-4D3C-8254-7B317CEE6E1D}"/>
              </a:ext>
            </a:extLst>
          </p:cNvPr>
          <p:cNvCxnSpPr>
            <a:cxnSpLocks/>
          </p:cNvCxnSpPr>
          <p:nvPr/>
        </p:nvCxnSpPr>
        <p:spPr>
          <a:xfrm>
            <a:off x="-44675" y="4797152"/>
            <a:ext cx="12072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0056440" y="4945725"/>
            <a:ext cx="1656184" cy="1851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65994" y="38830"/>
            <a:ext cx="1000783" cy="373697"/>
          </a:xfrm>
          <a:prstGeom prst="rect">
            <a:avLst/>
          </a:prstGeom>
        </p:spPr>
      </p:pic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2398590" y="11077"/>
            <a:ext cx="346284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dirty="0" smtClean="0">
                <a:latin typeface="Tahoma" panose="020B0604030504040204" pitchFamily="34" charset="0"/>
              </a:rPr>
              <a:t>K. </a:t>
            </a:r>
            <a:r>
              <a:rPr lang="en-US" altLang="ru-RU" sz="1200" dirty="0" err="1" smtClean="0">
                <a:latin typeface="Tahoma" panose="020B0604030504040204" pitchFamily="34" charset="0"/>
              </a:rPr>
              <a:t>Lotov</a:t>
            </a:r>
            <a:r>
              <a:rPr lang="en-US" altLang="ru-RU" sz="1200" dirty="0" smtClean="0">
                <a:latin typeface="Tahoma" panose="020B0604030504040204" pitchFamily="34" charset="0"/>
              </a:rPr>
              <a:t>, AFAD-2021</a:t>
            </a:r>
            <a:r>
              <a:rPr lang="ru-RU" altLang="ru-RU" sz="1200" dirty="0" smtClean="0">
                <a:latin typeface="Tahoma" panose="020B0604030504040204" pitchFamily="34" charset="0"/>
              </a:rPr>
              <a:t>,</a:t>
            </a:r>
            <a:r>
              <a:rPr lang="en-US" altLang="ru-RU" sz="1200" dirty="0" smtClean="0">
                <a:latin typeface="Tahoma" panose="020B0604030504040204" pitchFamily="34" charset="0"/>
              </a:rPr>
              <a:t> 17.03.20</a:t>
            </a:r>
            <a:r>
              <a:rPr lang="ru-RU" altLang="ru-RU" sz="1200" dirty="0" smtClean="0">
                <a:latin typeface="Tahoma" panose="020B0604030504040204" pitchFamily="34" charset="0"/>
              </a:rPr>
              <a:t>21,    </a:t>
            </a:r>
            <a:r>
              <a:rPr lang="en-US" altLang="ru-RU" sz="1200" dirty="0" smtClean="0">
                <a:latin typeface="Tahoma" panose="020B0604030504040204" pitchFamily="34" charset="0"/>
              </a:rPr>
              <a:t>p</a:t>
            </a:r>
            <a:r>
              <a:rPr lang="ru-RU" altLang="ru-RU" sz="1200" dirty="0" smtClean="0">
                <a:latin typeface="Tahoma" panose="020B0604030504040204" pitchFamily="34" charset="0"/>
              </a:rPr>
              <a:t>.</a:t>
            </a:r>
            <a:r>
              <a:rPr lang="en-US" altLang="ru-RU" sz="1200" dirty="0" smtClean="0">
                <a:latin typeface="Tahoma" panose="020B0604030504040204" pitchFamily="34" charset="0"/>
              </a:rPr>
              <a:t> 11</a:t>
            </a:r>
            <a:r>
              <a:rPr lang="ru-RU" altLang="ru-RU" sz="1200" dirty="0" smtClean="0">
                <a:latin typeface="Tahoma" panose="020B0604030504040204" pitchFamily="34" charset="0"/>
              </a:rPr>
              <a:t> </a:t>
            </a:r>
            <a:r>
              <a:rPr lang="en-US" altLang="ru-RU" sz="1200" dirty="0" smtClean="0">
                <a:latin typeface="Tahoma" panose="020B0604030504040204" pitchFamily="34" charset="0"/>
              </a:rPr>
              <a:t>of 17</a:t>
            </a:r>
            <a:r>
              <a:rPr lang="ru-RU" altLang="ru-RU" sz="1200" dirty="0" smtClean="0">
                <a:latin typeface="Tahoma" panose="020B0604030504040204" pitchFamily="34" charset="0"/>
              </a:rPr>
              <a:t>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  <p:pic>
        <p:nvPicPr>
          <p:cNvPr id="35" name="Picture 2" descr="znakok60"/>
          <p:cNvPicPr>
            <a:picLocks noChangeAspect="1" noChangeArrowheads="1"/>
          </p:cNvPicPr>
          <p:nvPr/>
        </p:nvPicPr>
        <p:blipFill>
          <a:blip r:embed="rId15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660276" cy="42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80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60232" y="529327"/>
            <a:ext cx="10721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Novel W-band </a:t>
            </a:r>
            <a:r>
              <a:rPr lang="en-US" sz="2000" dirty="0" smtClean="0">
                <a:solidFill>
                  <a:prstClr val="black"/>
                </a:solidFill>
              </a:rPr>
              <a:t>structures: between conventional RF structures and plasmas in size and fields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42874" y="1018421"/>
            <a:ext cx="4904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W-band structure is to be fed by the train of electron bunches from the  SKIF linear accelerator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379" y="4647992"/>
            <a:ext cx="2123679" cy="159275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097949" y="6362594"/>
            <a:ext cx="2701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prototype of the structure</a:t>
            </a:r>
            <a:endParaRPr lang="ru-RU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" t="16816" r="4683" b="14355"/>
          <a:stretch/>
        </p:blipFill>
        <p:spPr>
          <a:xfrm>
            <a:off x="449346" y="4668628"/>
            <a:ext cx="2802427" cy="155148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144" y="4011537"/>
            <a:ext cx="4143603" cy="2769758"/>
          </a:xfrm>
          <a:prstGeom prst="rect">
            <a:avLst/>
          </a:prstGeom>
        </p:spPr>
      </p:pic>
      <p:grpSp>
        <p:nvGrpSpPr>
          <p:cNvPr id="29" name="Группа 28"/>
          <p:cNvGrpSpPr/>
          <p:nvPr/>
        </p:nvGrpSpPr>
        <p:grpSpPr>
          <a:xfrm>
            <a:off x="360362" y="1091855"/>
            <a:ext cx="5004842" cy="2667852"/>
            <a:chOff x="-83012" y="1489599"/>
            <a:chExt cx="7481022" cy="3944428"/>
          </a:xfrm>
        </p:grpSpPr>
        <p:pic>
          <p:nvPicPr>
            <p:cNvPr id="30" name="Рисунок 29">
              <a:extLst>
                <a:ext uri="{FF2B5EF4-FFF2-40B4-BE49-F238E27FC236}">
                  <a16:creationId xmlns="" xmlns:a16="http://schemas.microsoft.com/office/drawing/2014/main" id="{CDE7956D-2CC3-47F3-9690-047D1AA3BC05}"/>
                </a:ext>
              </a:extLst>
            </p:cNvPr>
            <p:cNvPicPr/>
            <p:nvPr/>
          </p:nvPicPr>
          <p:blipFill rotWithShape="1">
            <a:blip r:embed="rId5"/>
            <a:srcRect l="10359"/>
            <a:stretch/>
          </p:blipFill>
          <p:spPr>
            <a:xfrm>
              <a:off x="1066800" y="1489599"/>
              <a:ext cx="5151783" cy="3532975"/>
            </a:xfrm>
            <a:prstGeom prst="rect">
              <a:avLst/>
            </a:prstGeom>
          </p:spPr>
        </p:pic>
        <p:cxnSp>
          <p:nvCxnSpPr>
            <p:cNvPr id="31" name="Прямая со стрелкой 30">
              <a:extLst>
                <a:ext uri="{FF2B5EF4-FFF2-40B4-BE49-F238E27FC236}">
                  <a16:creationId xmlns="" xmlns:a16="http://schemas.microsoft.com/office/drawing/2014/main" id="{EE2D5BB7-5A27-4CFB-ACDD-E8B8BEC12157}"/>
                </a:ext>
              </a:extLst>
            </p:cNvPr>
            <p:cNvCxnSpPr>
              <a:cxnSpLocks/>
            </p:cNvCxnSpPr>
            <p:nvPr/>
          </p:nvCxnSpPr>
          <p:spPr>
            <a:xfrm>
              <a:off x="770114" y="1879599"/>
              <a:ext cx="17638" cy="2777068"/>
            </a:xfrm>
            <a:prstGeom prst="straightConnector1">
              <a:avLst/>
            </a:prstGeom>
            <a:ln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3F8A29F0-31E6-4448-807D-A464686F26EB}"/>
                </a:ext>
              </a:extLst>
            </p:cNvPr>
            <p:cNvSpPr txBox="1"/>
            <p:nvPr/>
          </p:nvSpPr>
          <p:spPr>
            <a:xfrm>
              <a:off x="-83012" y="3022146"/>
              <a:ext cx="990069" cy="409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2.7 </a:t>
              </a:r>
              <a:r>
                <a:rPr lang="en-US" sz="12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mm</a:t>
              </a:r>
              <a:endPara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3" name="Прямая со стрелкой 32">
              <a:extLst>
                <a:ext uri="{FF2B5EF4-FFF2-40B4-BE49-F238E27FC236}">
                  <a16:creationId xmlns="" xmlns:a16="http://schemas.microsoft.com/office/drawing/2014/main" id="{AF80620D-0BC9-466B-9304-A81195BED2DB}"/>
                </a:ext>
              </a:extLst>
            </p:cNvPr>
            <p:cNvCxnSpPr>
              <a:cxnSpLocks/>
            </p:cNvCxnSpPr>
            <p:nvPr/>
          </p:nvCxnSpPr>
          <p:spPr>
            <a:xfrm>
              <a:off x="6519333" y="2878667"/>
              <a:ext cx="0" cy="821267"/>
            </a:xfrm>
            <a:prstGeom prst="straightConnector1">
              <a:avLst/>
            </a:prstGeom>
            <a:ln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="" xmlns:a16="http://schemas.microsoft.com/office/drawing/2014/main" id="{622139A2-2F15-4A1A-B4B9-132E7E8D3782}"/>
                </a:ext>
              </a:extLst>
            </p:cNvPr>
            <p:cNvCxnSpPr/>
            <p:nvPr/>
          </p:nvCxnSpPr>
          <p:spPr>
            <a:xfrm>
              <a:off x="4377267" y="2878667"/>
              <a:ext cx="2142066" cy="0"/>
            </a:xfrm>
            <a:prstGeom prst="line">
              <a:avLst/>
            </a:prstGeom>
            <a:ln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="" xmlns:a16="http://schemas.microsoft.com/office/drawing/2014/main" id="{FE8FF441-5BDC-4510-BB27-103EC13E2A83}"/>
                </a:ext>
              </a:extLst>
            </p:cNvPr>
            <p:cNvCxnSpPr>
              <a:cxnSpLocks/>
            </p:cNvCxnSpPr>
            <p:nvPr/>
          </p:nvCxnSpPr>
          <p:spPr>
            <a:xfrm>
              <a:off x="4318001" y="3699934"/>
              <a:ext cx="2201332" cy="0"/>
            </a:xfrm>
            <a:prstGeom prst="line">
              <a:avLst/>
            </a:prstGeom>
            <a:ln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="" xmlns:a16="http://schemas.microsoft.com/office/drawing/2014/main" id="{7F1D8E06-8438-4257-9B28-47EA9A090078}"/>
                </a:ext>
              </a:extLst>
            </p:cNvPr>
            <p:cNvCxnSpPr/>
            <p:nvPr/>
          </p:nvCxnSpPr>
          <p:spPr>
            <a:xfrm>
              <a:off x="778933" y="1879599"/>
              <a:ext cx="499534" cy="0"/>
            </a:xfrm>
            <a:prstGeom prst="line">
              <a:avLst/>
            </a:prstGeom>
            <a:ln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="" xmlns:a16="http://schemas.microsoft.com/office/drawing/2014/main" id="{6E5E2C68-A283-4A6B-8DBD-F35364363C0B}"/>
                </a:ext>
              </a:extLst>
            </p:cNvPr>
            <p:cNvCxnSpPr>
              <a:cxnSpLocks/>
            </p:cNvCxnSpPr>
            <p:nvPr/>
          </p:nvCxnSpPr>
          <p:spPr>
            <a:xfrm>
              <a:off x="787752" y="4656667"/>
              <a:ext cx="499534" cy="0"/>
            </a:xfrm>
            <a:prstGeom prst="line">
              <a:avLst/>
            </a:prstGeom>
            <a:ln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F607B61C-EE50-4F2E-BFEB-43B18817A5BB}"/>
                </a:ext>
              </a:extLst>
            </p:cNvPr>
            <p:cNvSpPr txBox="1"/>
            <p:nvPr/>
          </p:nvSpPr>
          <p:spPr>
            <a:xfrm>
              <a:off x="6407941" y="3085620"/>
              <a:ext cx="990069" cy="409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0.8 </a:t>
              </a:r>
              <a:r>
                <a:rPr lang="en-US" sz="12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mm</a:t>
              </a:r>
              <a:endPara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9" name="Прямая соединительная линия 38">
              <a:extLst>
                <a:ext uri="{FF2B5EF4-FFF2-40B4-BE49-F238E27FC236}">
                  <a16:creationId xmlns="" xmlns:a16="http://schemas.microsoft.com/office/drawing/2014/main" id="{CB13172D-125A-456A-BF58-8EC9BD8FBD2E}"/>
                </a:ext>
              </a:extLst>
            </p:cNvPr>
            <p:cNvCxnSpPr>
              <a:cxnSpLocks/>
            </p:cNvCxnSpPr>
            <p:nvPr/>
          </p:nvCxnSpPr>
          <p:spPr>
            <a:xfrm>
              <a:off x="1066800" y="4626113"/>
              <a:ext cx="0" cy="365907"/>
            </a:xfrm>
            <a:prstGeom prst="line">
              <a:avLst/>
            </a:prstGeom>
            <a:ln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="" xmlns:a16="http://schemas.microsoft.com/office/drawing/2014/main" id="{F5847025-A402-4EC2-8638-4C45F62C8864}"/>
                </a:ext>
              </a:extLst>
            </p:cNvPr>
            <p:cNvCxnSpPr>
              <a:cxnSpLocks/>
            </p:cNvCxnSpPr>
            <p:nvPr/>
          </p:nvCxnSpPr>
          <p:spPr>
            <a:xfrm>
              <a:off x="2709333" y="4626113"/>
              <a:ext cx="0" cy="365907"/>
            </a:xfrm>
            <a:prstGeom prst="line">
              <a:avLst/>
            </a:prstGeom>
            <a:ln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="" xmlns:a16="http://schemas.microsoft.com/office/drawing/2014/main" id="{8F659712-D4DF-41B9-8794-EEA4FFD61070}"/>
                </a:ext>
              </a:extLst>
            </p:cNvPr>
            <p:cNvCxnSpPr>
              <a:cxnSpLocks/>
            </p:cNvCxnSpPr>
            <p:nvPr/>
          </p:nvCxnSpPr>
          <p:spPr>
            <a:xfrm>
              <a:off x="4326468" y="4651514"/>
              <a:ext cx="0" cy="365907"/>
            </a:xfrm>
            <a:prstGeom prst="line">
              <a:avLst/>
            </a:prstGeom>
            <a:ln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 стрелкой 41">
              <a:extLst>
                <a:ext uri="{FF2B5EF4-FFF2-40B4-BE49-F238E27FC236}">
                  <a16:creationId xmlns="" xmlns:a16="http://schemas.microsoft.com/office/drawing/2014/main" id="{C35FA7C2-5873-4753-AB56-0AA6A774113C}"/>
                </a:ext>
              </a:extLst>
            </p:cNvPr>
            <p:cNvCxnSpPr/>
            <p:nvPr/>
          </p:nvCxnSpPr>
          <p:spPr>
            <a:xfrm>
              <a:off x="1066800" y="4983553"/>
              <a:ext cx="1642533" cy="30554"/>
            </a:xfrm>
            <a:prstGeom prst="straightConnector1">
              <a:avLst/>
            </a:prstGeom>
            <a:ln>
              <a:solidFill>
                <a:schemeClr val="tx2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 стрелкой 42">
              <a:extLst>
                <a:ext uri="{FF2B5EF4-FFF2-40B4-BE49-F238E27FC236}">
                  <a16:creationId xmlns="" xmlns:a16="http://schemas.microsoft.com/office/drawing/2014/main" id="{CD9733BE-92EC-4624-90CD-D029759B5050}"/>
                </a:ext>
              </a:extLst>
            </p:cNvPr>
            <p:cNvCxnSpPr/>
            <p:nvPr/>
          </p:nvCxnSpPr>
          <p:spPr>
            <a:xfrm>
              <a:off x="2709333" y="5009206"/>
              <a:ext cx="1642533" cy="30554"/>
            </a:xfrm>
            <a:prstGeom prst="straightConnector1">
              <a:avLst/>
            </a:prstGeom>
            <a:ln>
              <a:solidFill>
                <a:schemeClr val="tx2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66B9F2A6-3149-47E0-8FCB-851F2DECF496}"/>
                </a:ext>
              </a:extLst>
            </p:cNvPr>
            <p:cNvSpPr txBox="1"/>
            <p:nvPr/>
          </p:nvSpPr>
          <p:spPr>
            <a:xfrm>
              <a:off x="1463786" y="4974790"/>
              <a:ext cx="1107477" cy="409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1.75 mm</a:t>
              </a:r>
              <a:endPara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1C24942E-011F-4B8C-8D69-5FACDE7A2CA4}"/>
                </a:ext>
              </a:extLst>
            </p:cNvPr>
            <p:cNvSpPr txBox="1"/>
            <p:nvPr/>
          </p:nvSpPr>
          <p:spPr>
            <a:xfrm>
              <a:off x="3106319" y="5024483"/>
              <a:ext cx="1107477" cy="409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1.75 mm</a:t>
              </a:r>
              <a:endPara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602450" y="3842322"/>
            <a:ext cx="4350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structure to be manufactured</a:t>
            </a:r>
          </a:p>
          <a:p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(shown here is electric field excited by the electron beam)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8" name="Таблица 47"/>
          <p:cNvGraphicFramePr>
            <a:graphicFrameLocks noGrp="1"/>
          </p:cNvGraphicFramePr>
          <p:nvPr>
            <p:extLst/>
          </p:nvPr>
        </p:nvGraphicFramePr>
        <p:xfrm>
          <a:off x="6663467" y="1649062"/>
          <a:ext cx="4218162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7438"/>
                <a:gridCol w="1380724"/>
              </a:tblGrid>
              <a:tr h="2999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Operating frequency</a:t>
                      </a:r>
                      <a:endParaRPr lang="ru-RU" sz="1400" b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GHz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9904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Bunch charge </a:t>
                      </a:r>
                      <a:endParaRPr lang="ru-RU" sz="1400" b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 nC</a:t>
                      </a:r>
                      <a:endParaRPr lang="ru-RU" sz="1400" b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9904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Bunch distance </a:t>
                      </a:r>
                      <a:endParaRPr lang="ru-RU" sz="1400" b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 ns</a:t>
                      </a:r>
                      <a:endParaRPr lang="ru-RU" sz="1400" b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9904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 bunch duration </a:t>
                      </a:r>
                      <a:endParaRPr lang="ru-RU" sz="1400" b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 ps</a:t>
                      </a:r>
                      <a:endParaRPr lang="ru-RU" sz="1400" b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9904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cavities in the structure</a:t>
                      </a:r>
                      <a:endParaRPr lang="ru-RU" sz="1400" b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9904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Lost energy</a:t>
                      </a:r>
                      <a:endParaRPr lang="ru-RU" sz="1400" b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</a:t>
                      </a:r>
                      <a:r>
                        <a:rPr lang="en-US" sz="1400" b="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5 MeV</a:t>
                      </a:r>
                      <a:endParaRPr lang="ru-RU" sz="1400" b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9904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Induced electric field</a:t>
                      </a:r>
                      <a:endParaRPr lang="ru-RU" sz="1400" b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 to 25 MV/m</a:t>
                      </a:r>
                      <a:endParaRPr lang="ru-RU" sz="1400" b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46" name="Группа 45"/>
          <p:cNvGrpSpPr/>
          <p:nvPr/>
        </p:nvGrpSpPr>
        <p:grpSpPr>
          <a:xfrm>
            <a:off x="5080003" y="922702"/>
            <a:ext cx="2223364" cy="3219035"/>
            <a:chOff x="6248900" y="899654"/>
            <a:chExt cx="2223364" cy="3219035"/>
          </a:xfrm>
        </p:grpSpPr>
        <p:sp>
          <p:nvSpPr>
            <p:cNvPr id="49" name="Скругленный прямоугольник 48"/>
            <p:cNvSpPr/>
            <p:nvPr/>
          </p:nvSpPr>
          <p:spPr>
            <a:xfrm>
              <a:off x="6248900" y="899654"/>
              <a:ext cx="2185901" cy="3219035"/>
            </a:xfrm>
            <a:prstGeom prst="roundRect">
              <a:avLst>
                <a:gd name="adj" fmla="val 5541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454502" y="962469"/>
              <a:ext cx="96723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</a:rPr>
                <a:t>Novel </a:t>
              </a:r>
              <a:endParaRPr lang="en-US" sz="1400" dirty="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Arial" panose="020B0604020202020204" pitchFamily="34" charset="0"/>
                </a:rPr>
                <a:t>W-band structures</a:t>
              </a:r>
              <a:endParaRPr lang="ru-RU" sz="14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450661" y="1698536"/>
              <a:ext cx="1021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</a:rPr>
                <a:t>Dr. Alexey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Levichev</a:t>
              </a:r>
              <a:endParaRPr lang="ru-RU" sz="14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xmlns="" id="{505E6997-A362-4554-AA66-32770714F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34" t="3448" r="34959" b="9306"/>
            <a:stretch/>
          </p:blipFill>
          <p:spPr>
            <a:xfrm>
              <a:off x="6744988" y="2453611"/>
              <a:ext cx="974574" cy="115200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C5D30958-FA17-41F1-943E-99058B21959C}"/>
                </a:ext>
              </a:extLst>
            </p:cNvPr>
            <p:cNvSpPr txBox="1"/>
            <p:nvPr/>
          </p:nvSpPr>
          <p:spPr>
            <a:xfrm>
              <a:off x="6627873" y="3642409"/>
              <a:ext cx="12779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</a:rPr>
                <a:t>Mariya </a:t>
              </a:r>
              <a:r>
                <a:rPr lang="en-US" sz="1000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Arsentyeva</a:t>
              </a:r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</a:rPr>
                <a:t> </a:t>
              </a:r>
              <a:endParaRPr lang="en-US" sz="1000" dirty="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prstClr val="black"/>
                  </a:solidFill>
                  <a:latin typeface="Arial" panose="020B0604020202020204" pitchFamily="34" charset="0"/>
                </a:rPr>
                <a:t>(PhD student)</a:t>
              </a:r>
              <a:endParaRPr lang="ru-RU" sz="10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79517" y="933396"/>
              <a:ext cx="1071144" cy="1367163"/>
            </a:xfrm>
            <a:prstGeom prst="rect">
              <a:avLst/>
            </a:prstGeom>
          </p:spPr>
        </p:pic>
      </p:grpSp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5994" y="38830"/>
            <a:ext cx="1000783" cy="373697"/>
          </a:xfrm>
          <a:prstGeom prst="rect">
            <a:avLst/>
          </a:prstGeom>
        </p:spPr>
      </p:pic>
      <p:sp>
        <p:nvSpPr>
          <p:cNvPr id="57" name="Text Box 2"/>
          <p:cNvSpPr txBox="1">
            <a:spLocks noChangeArrowheads="1"/>
          </p:cNvSpPr>
          <p:nvPr/>
        </p:nvSpPr>
        <p:spPr bwMode="auto">
          <a:xfrm>
            <a:off x="2398590" y="11077"/>
            <a:ext cx="342346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dirty="0" smtClean="0">
                <a:latin typeface="Tahoma" panose="020B0604030504040204" pitchFamily="34" charset="0"/>
              </a:rPr>
              <a:t>K. </a:t>
            </a:r>
            <a:r>
              <a:rPr lang="en-US" altLang="ru-RU" sz="1200" dirty="0" err="1" smtClean="0">
                <a:latin typeface="Tahoma" panose="020B0604030504040204" pitchFamily="34" charset="0"/>
              </a:rPr>
              <a:t>Lotov</a:t>
            </a:r>
            <a:r>
              <a:rPr lang="en-US" altLang="ru-RU" sz="1200" dirty="0" smtClean="0">
                <a:latin typeface="Tahoma" panose="020B0604030504040204" pitchFamily="34" charset="0"/>
              </a:rPr>
              <a:t>, AFAD-2021</a:t>
            </a:r>
            <a:r>
              <a:rPr lang="ru-RU" altLang="ru-RU" sz="1200" dirty="0" smtClean="0">
                <a:latin typeface="Tahoma" panose="020B0604030504040204" pitchFamily="34" charset="0"/>
              </a:rPr>
              <a:t>,</a:t>
            </a:r>
            <a:r>
              <a:rPr lang="en-US" altLang="ru-RU" sz="1200" dirty="0" smtClean="0">
                <a:latin typeface="Tahoma" panose="020B0604030504040204" pitchFamily="34" charset="0"/>
              </a:rPr>
              <a:t> 17.03.20</a:t>
            </a:r>
            <a:r>
              <a:rPr lang="ru-RU" altLang="ru-RU" sz="1200" dirty="0" smtClean="0">
                <a:latin typeface="Tahoma" panose="020B0604030504040204" pitchFamily="34" charset="0"/>
              </a:rPr>
              <a:t>21,    </a:t>
            </a:r>
            <a:r>
              <a:rPr lang="en-US" altLang="ru-RU" sz="1200" dirty="0" smtClean="0">
                <a:latin typeface="Tahoma" panose="020B0604030504040204" pitchFamily="34" charset="0"/>
              </a:rPr>
              <a:t>p</a:t>
            </a:r>
            <a:r>
              <a:rPr lang="ru-RU" altLang="ru-RU" sz="1200" dirty="0" smtClean="0">
                <a:latin typeface="Tahoma" panose="020B0604030504040204" pitchFamily="34" charset="0"/>
              </a:rPr>
              <a:t>.</a:t>
            </a:r>
            <a:r>
              <a:rPr lang="en-US" altLang="ru-RU" sz="1200" dirty="0" smtClean="0">
                <a:latin typeface="Tahoma" panose="020B0604030504040204" pitchFamily="34" charset="0"/>
              </a:rPr>
              <a:t> 12</a:t>
            </a:r>
            <a:r>
              <a:rPr lang="ru-RU" altLang="ru-RU" sz="1200" dirty="0" smtClean="0">
                <a:latin typeface="Tahoma" panose="020B0604030504040204" pitchFamily="34" charset="0"/>
              </a:rPr>
              <a:t> </a:t>
            </a:r>
            <a:r>
              <a:rPr lang="en-US" altLang="ru-RU" sz="1200" dirty="0" smtClean="0">
                <a:latin typeface="Tahoma" panose="020B0604030504040204" pitchFamily="34" charset="0"/>
              </a:rPr>
              <a:t>of 17</a:t>
            </a:r>
            <a:r>
              <a:rPr lang="ru-RU" altLang="ru-RU" sz="1200" dirty="0" smtClean="0">
                <a:latin typeface="Tahoma" panose="020B0604030504040204" pitchFamily="34" charset="0"/>
              </a:rPr>
              <a:t>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  <p:pic>
        <p:nvPicPr>
          <p:cNvPr id="58" name="Picture 2" descr="znakok60"/>
          <p:cNvPicPr>
            <a:picLocks noChangeAspect="1" noChangeArrowheads="1"/>
          </p:cNvPicPr>
          <p:nvPr/>
        </p:nvPicPr>
        <p:blipFill>
          <a:blip r:embed="rId10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660276" cy="42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1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/>
          <p:cNvSpPr txBox="1"/>
          <p:nvPr/>
        </p:nvSpPr>
        <p:spPr>
          <a:xfrm>
            <a:off x="6642874" y="1018421"/>
            <a:ext cx="4904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W-band structure is to be fed by the train of electron bunches from the  SKIF linear accelerator</a:t>
            </a:r>
          </a:p>
        </p:txBody>
      </p:sp>
      <p:grpSp>
        <p:nvGrpSpPr>
          <p:cNvPr id="82" name="Группа 81"/>
          <p:cNvGrpSpPr/>
          <p:nvPr/>
        </p:nvGrpSpPr>
        <p:grpSpPr>
          <a:xfrm>
            <a:off x="360362" y="1091855"/>
            <a:ext cx="5004842" cy="2667852"/>
            <a:chOff x="-83012" y="1489599"/>
            <a:chExt cx="7481022" cy="3944428"/>
          </a:xfrm>
        </p:grpSpPr>
        <p:pic>
          <p:nvPicPr>
            <p:cNvPr id="83" name="Рисунок 82">
              <a:extLst>
                <a:ext uri="{FF2B5EF4-FFF2-40B4-BE49-F238E27FC236}">
                  <a16:creationId xmlns="" xmlns:a16="http://schemas.microsoft.com/office/drawing/2014/main" id="{CDE7956D-2CC3-47F3-9690-047D1AA3BC05}"/>
                </a:ext>
              </a:extLst>
            </p:cNvPr>
            <p:cNvPicPr/>
            <p:nvPr/>
          </p:nvPicPr>
          <p:blipFill rotWithShape="1">
            <a:blip r:embed="rId2"/>
            <a:srcRect l="10359"/>
            <a:stretch/>
          </p:blipFill>
          <p:spPr>
            <a:xfrm>
              <a:off x="1066800" y="1489599"/>
              <a:ext cx="5151783" cy="3532975"/>
            </a:xfrm>
            <a:prstGeom prst="rect">
              <a:avLst/>
            </a:prstGeom>
          </p:spPr>
        </p:pic>
        <p:cxnSp>
          <p:nvCxnSpPr>
            <p:cNvPr id="84" name="Прямая со стрелкой 83">
              <a:extLst>
                <a:ext uri="{FF2B5EF4-FFF2-40B4-BE49-F238E27FC236}">
                  <a16:creationId xmlns="" xmlns:a16="http://schemas.microsoft.com/office/drawing/2014/main" id="{EE2D5BB7-5A27-4CFB-ACDD-E8B8BEC12157}"/>
                </a:ext>
              </a:extLst>
            </p:cNvPr>
            <p:cNvCxnSpPr>
              <a:cxnSpLocks/>
            </p:cNvCxnSpPr>
            <p:nvPr/>
          </p:nvCxnSpPr>
          <p:spPr>
            <a:xfrm>
              <a:off x="770114" y="1879599"/>
              <a:ext cx="17638" cy="2777068"/>
            </a:xfrm>
            <a:prstGeom prst="straightConnector1">
              <a:avLst/>
            </a:prstGeom>
            <a:ln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="" xmlns:a16="http://schemas.microsoft.com/office/drawing/2014/main" id="{3F8A29F0-31E6-4448-807D-A464686F26EB}"/>
                </a:ext>
              </a:extLst>
            </p:cNvPr>
            <p:cNvSpPr txBox="1"/>
            <p:nvPr/>
          </p:nvSpPr>
          <p:spPr>
            <a:xfrm>
              <a:off x="-83012" y="3022146"/>
              <a:ext cx="990069" cy="409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2.7 </a:t>
              </a:r>
              <a:r>
                <a:rPr lang="en-US" sz="12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mm</a:t>
              </a:r>
              <a:endPara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6" name="Прямая со стрелкой 85">
              <a:extLst>
                <a:ext uri="{FF2B5EF4-FFF2-40B4-BE49-F238E27FC236}">
                  <a16:creationId xmlns="" xmlns:a16="http://schemas.microsoft.com/office/drawing/2014/main" id="{AF80620D-0BC9-466B-9304-A81195BED2DB}"/>
                </a:ext>
              </a:extLst>
            </p:cNvPr>
            <p:cNvCxnSpPr>
              <a:cxnSpLocks/>
            </p:cNvCxnSpPr>
            <p:nvPr/>
          </p:nvCxnSpPr>
          <p:spPr>
            <a:xfrm>
              <a:off x="6519333" y="2878667"/>
              <a:ext cx="0" cy="821267"/>
            </a:xfrm>
            <a:prstGeom prst="straightConnector1">
              <a:avLst/>
            </a:prstGeom>
            <a:ln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86">
              <a:extLst>
                <a:ext uri="{FF2B5EF4-FFF2-40B4-BE49-F238E27FC236}">
                  <a16:creationId xmlns="" xmlns:a16="http://schemas.microsoft.com/office/drawing/2014/main" id="{622139A2-2F15-4A1A-B4B9-132E7E8D3782}"/>
                </a:ext>
              </a:extLst>
            </p:cNvPr>
            <p:cNvCxnSpPr/>
            <p:nvPr/>
          </p:nvCxnSpPr>
          <p:spPr>
            <a:xfrm>
              <a:off x="4377267" y="2878667"/>
              <a:ext cx="2142066" cy="0"/>
            </a:xfrm>
            <a:prstGeom prst="line">
              <a:avLst/>
            </a:prstGeom>
            <a:ln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я соединительная линия 87">
              <a:extLst>
                <a:ext uri="{FF2B5EF4-FFF2-40B4-BE49-F238E27FC236}">
                  <a16:creationId xmlns="" xmlns:a16="http://schemas.microsoft.com/office/drawing/2014/main" id="{FE8FF441-5BDC-4510-BB27-103EC13E2A83}"/>
                </a:ext>
              </a:extLst>
            </p:cNvPr>
            <p:cNvCxnSpPr>
              <a:cxnSpLocks/>
            </p:cNvCxnSpPr>
            <p:nvPr/>
          </p:nvCxnSpPr>
          <p:spPr>
            <a:xfrm>
              <a:off x="4318001" y="3699934"/>
              <a:ext cx="2201332" cy="0"/>
            </a:xfrm>
            <a:prstGeom prst="line">
              <a:avLst/>
            </a:prstGeom>
            <a:ln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88">
              <a:extLst>
                <a:ext uri="{FF2B5EF4-FFF2-40B4-BE49-F238E27FC236}">
                  <a16:creationId xmlns="" xmlns:a16="http://schemas.microsoft.com/office/drawing/2014/main" id="{7F1D8E06-8438-4257-9B28-47EA9A090078}"/>
                </a:ext>
              </a:extLst>
            </p:cNvPr>
            <p:cNvCxnSpPr/>
            <p:nvPr/>
          </p:nvCxnSpPr>
          <p:spPr>
            <a:xfrm>
              <a:off x="778933" y="1879599"/>
              <a:ext cx="499534" cy="0"/>
            </a:xfrm>
            <a:prstGeom prst="line">
              <a:avLst/>
            </a:prstGeom>
            <a:ln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>
              <a:extLst>
                <a:ext uri="{FF2B5EF4-FFF2-40B4-BE49-F238E27FC236}">
                  <a16:creationId xmlns="" xmlns:a16="http://schemas.microsoft.com/office/drawing/2014/main" id="{6E5E2C68-A283-4A6B-8DBD-F35364363C0B}"/>
                </a:ext>
              </a:extLst>
            </p:cNvPr>
            <p:cNvCxnSpPr>
              <a:cxnSpLocks/>
            </p:cNvCxnSpPr>
            <p:nvPr/>
          </p:nvCxnSpPr>
          <p:spPr>
            <a:xfrm>
              <a:off x="787752" y="4656667"/>
              <a:ext cx="499534" cy="0"/>
            </a:xfrm>
            <a:prstGeom prst="line">
              <a:avLst/>
            </a:prstGeom>
            <a:ln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="" xmlns:a16="http://schemas.microsoft.com/office/drawing/2014/main" id="{F607B61C-EE50-4F2E-BFEB-43B18817A5BB}"/>
                </a:ext>
              </a:extLst>
            </p:cNvPr>
            <p:cNvSpPr txBox="1"/>
            <p:nvPr/>
          </p:nvSpPr>
          <p:spPr>
            <a:xfrm>
              <a:off x="6407941" y="3085620"/>
              <a:ext cx="990069" cy="409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0.8 </a:t>
              </a:r>
              <a:r>
                <a:rPr lang="en-US" sz="12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mm</a:t>
              </a:r>
              <a:endPara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2" name="Прямая соединительная линия 91">
              <a:extLst>
                <a:ext uri="{FF2B5EF4-FFF2-40B4-BE49-F238E27FC236}">
                  <a16:creationId xmlns="" xmlns:a16="http://schemas.microsoft.com/office/drawing/2014/main" id="{CB13172D-125A-456A-BF58-8EC9BD8FBD2E}"/>
                </a:ext>
              </a:extLst>
            </p:cNvPr>
            <p:cNvCxnSpPr>
              <a:cxnSpLocks/>
            </p:cNvCxnSpPr>
            <p:nvPr/>
          </p:nvCxnSpPr>
          <p:spPr>
            <a:xfrm>
              <a:off x="1066800" y="4626113"/>
              <a:ext cx="0" cy="365907"/>
            </a:xfrm>
            <a:prstGeom prst="line">
              <a:avLst/>
            </a:prstGeom>
            <a:ln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единительная линия 92">
              <a:extLst>
                <a:ext uri="{FF2B5EF4-FFF2-40B4-BE49-F238E27FC236}">
                  <a16:creationId xmlns="" xmlns:a16="http://schemas.microsoft.com/office/drawing/2014/main" id="{F5847025-A402-4EC2-8638-4C45F62C8864}"/>
                </a:ext>
              </a:extLst>
            </p:cNvPr>
            <p:cNvCxnSpPr>
              <a:cxnSpLocks/>
            </p:cNvCxnSpPr>
            <p:nvPr/>
          </p:nvCxnSpPr>
          <p:spPr>
            <a:xfrm>
              <a:off x="2709333" y="4626113"/>
              <a:ext cx="0" cy="365907"/>
            </a:xfrm>
            <a:prstGeom prst="line">
              <a:avLst/>
            </a:prstGeom>
            <a:ln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>
              <a:extLst>
                <a:ext uri="{FF2B5EF4-FFF2-40B4-BE49-F238E27FC236}">
                  <a16:creationId xmlns="" xmlns:a16="http://schemas.microsoft.com/office/drawing/2014/main" id="{8F659712-D4DF-41B9-8794-EEA4FFD61070}"/>
                </a:ext>
              </a:extLst>
            </p:cNvPr>
            <p:cNvCxnSpPr>
              <a:cxnSpLocks/>
            </p:cNvCxnSpPr>
            <p:nvPr/>
          </p:nvCxnSpPr>
          <p:spPr>
            <a:xfrm>
              <a:off x="4326468" y="4651514"/>
              <a:ext cx="0" cy="365907"/>
            </a:xfrm>
            <a:prstGeom prst="line">
              <a:avLst/>
            </a:prstGeom>
            <a:ln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 стрелкой 94">
              <a:extLst>
                <a:ext uri="{FF2B5EF4-FFF2-40B4-BE49-F238E27FC236}">
                  <a16:creationId xmlns="" xmlns:a16="http://schemas.microsoft.com/office/drawing/2014/main" id="{C35FA7C2-5873-4753-AB56-0AA6A774113C}"/>
                </a:ext>
              </a:extLst>
            </p:cNvPr>
            <p:cNvCxnSpPr/>
            <p:nvPr/>
          </p:nvCxnSpPr>
          <p:spPr>
            <a:xfrm>
              <a:off x="1066800" y="4983553"/>
              <a:ext cx="1642533" cy="30554"/>
            </a:xfrm>
            <a:prstGeom prst="straightConnector1">
              <a:avLst/>
            </a:prstGeom>
            <a:ln>
              <a:solidFill>
                <a:schemeClr val="tx2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 стрелкой 95">
              <a:extLst>
                <a:ext uri="{FF2B5EF4-FFF2-40B4-BE49-F238E27FC236}">
                  <a16:creationId xmlns="" xmlns:a16="http://schemas.microsoft.com/office/drawing/2014/main" id="{CD9733BE-92EC-4624-90CD-D029759B5050}"/>
                </a:ext>
              </a:extLst>
            </p:cNvPr>
            <p:cNvCxnSpPr/>
            <p:nvPr/>
          </p:nvCxnSpPr>
          <p:spPr>
            <a:xfrm>
              <a:off x="2709333" y="5009206"/>
              <a:ext cx="1642533" cy="30554"/>
            </a:xfrm>
            <a:prstGeom prst="straightConnector1">
              <a:avLst/>
            </a:prstGeom>
            <a:ln>
              <a:solidFill>
                <a:schemeClr val="tx2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="" xmlns:a16="http://schemas.microsoft.com/office/drawing/2014/main" id="{66B9F2A6-3149-47E0-8FCB-851F2DECF496}"/>
                </a:ext>
              </a:extLst>
            </p:cNvPr>
            <p:cNvSpPr txBox="1"/>
            <p:nvPr/>
          </p:nvSpPr>
          <p:spPr>
            <a:xfrm>
              <a:off x="1463786" y="4974790"/>
              <a:ext cx="1107477" cy="409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1.75 mm</a:t>
              </a:r>
              <a:endPara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="" xmlns:a16="http://schemas.microsoft.com/office/drawing/2014/main" id="{1C24942E-011F-4B8C-8D69-5FACDE7A2CA4}"/>
                </a:ext>
              </a:extLst>
            </p:cNvPr>
            <p:cNvSpPr txBox="1"/>
            <p:nvPr/>
          </p:nvSpPr>
          <p:spPr>
            <a:xfrm>
              <a:off x="3106319" y="5024483"/>
              <a:ext cx="1107477" cy="409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1.75 mm</a:t>
              </a:r>
              <a:endPara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3"/>
          <a:srcRect l="10246"/>
          <a:stretch/>
        </p:blipFill>
        <p:spPr>
          <a:xfrm>
            <a:off x="151125" y="3169812"/>
            <a:ext cx="11921539" cy="36435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0232" y="529327"/>
            <a:ext cx="10721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Novel W-band </a:t>
            </a:r>
            <a:r>
              <a:rPr lang="en-US" sz="2000" dirty="0" smtClean="0">
                <a:solidFill>
                  <a:prstClr val="black"/>
                </a:solidFill>
              </a:rPr>
              <a:t>structures: between conventional RF structures and plasmas in size and fields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73" name="Рисунок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8" t="6066"/>
          <a:stretch/>
        </p:blipFill>
        <p:spPr bwMode="auto">
          <a:xfrm>
            <a:off x="3407256" y="990346"/>
            <a:ext cx="2463241" cy="3560662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Прямоугольник 73"/>
          <p:cNvSpPr/>
          <p:nvPr/>
        </p:nvSpPr>
        <p:spPr>
          <a:xfrm>
            <a:off x="4771249" y="5034144"/>
            <a:ext cx="975683" cy="35277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5" name="Прямая соединительная линия 74"/>
          <p:cNvCxnSpPr/>
          <p:nvPr/>
        </p:nvCxnSpPr>
        <p:spPr>
          <a:xfrm>
            <a:off x="4670809" y="4551008"/>
            <a:ext cx="401232" cy="48313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8796233" y="6444044"/>
            <a:ext cx="2585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SKIF accelerator structure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77" name="Прямая соединительная линия 76"/>
          <p:cNvCxnSpPr/>
          <p:nvPr/>
        </p:nvCxnSpPr>
        <p:spPr>
          <a:xfrm flipV="1">
            <a:off x="11508936" y="5443582"/>
            <a:ext cx="397818" cy="10939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2503461" y="5621225"/>
            <a:ext cx="1469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Spectrometer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73525" y="5621225"/>
            <a:ext cx="1307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Faraday cup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431115" y="5455679"/>
            <a:ext cx="1844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W-band structure</a:t>
            </a:r>
            <a:endParaRPr lang="ru-RU" dirty="0">
              <a:solidFill>
                <a:schemeClr val="bg2"/>
              </a:solidFill>
            </a:endParaRPr>
          </a:p>
        </p:txBody>
      </p:sp>
      <p:graphicFrame>
        <p:nvGraphicFramePr>
          <p:cNvPr id="99" name="Таблица 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856333"/>
              </p:ext>
            </p:extLst>
          </p:nvPr>
        </p:nvGraphicFramePr>
        <p:xfrm>
          <a:off x="6663467" y="1649062"/>
          <a:ext cx="4218162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7438"/>
                <a:gridCol w="1380724"/>
              </a:tblGrid>
              <a:tr h="2999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Operating frequency</a:t>
                      </a:r>
                      <a:endParaRPr lang="ru-RU" sz="1400" b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GHz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9904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Bunch charge </a:t>
                      </a:r>
                      <a:endParaRPr lang="ru-RU" sz="1400" b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 nC</a:t>
                      </a:r>
                      <a:endParaRPr lang="ru-RU" sz="1400" b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9904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Bunch distance </a:t>
                      </a:r>
                      <a:endParaRPr lang="ru-RU" sz="1400" b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 ns</a:t>
                      </a:r>
                      <a:endParaRPr lang="ru-RU" sz="1400" b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9904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 bunch duration </a:t>
                      </a:r>
                      <a:endParaRPr lang="ru-RU" sz="1400" b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 ps</a:t>
                      </a:r>
                      <a:endParaRPr lang="ru-RU" sz="1400" b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9904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cavities in the structure</a:t>
                      </a:r>
                      <a:endParaRPr lang="ru-RU" sz="1400" b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9904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Lost energy</a:t>
                      </a:r>
                      <a:endParaRPr lang="ru-RU" sz="1400" b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</a:t>
                      </a:r>
                      <a:r>
                        <a:rPr lang="en-US" sz="1400" b="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5 MeV</a:t>
                      </a:r>
                      <a:endParaRPr lang="ru-RU" sz="1400" b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9904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Induced electric field</a:t>
                      </a:r>
                      <a:endParaRPr lang="ru-RU" sz="1400" b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 to 25 MV/m</a:t>
                      </a:r>
                      <a:endParaRPr lang="ru-RU" sz="1400" b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5994" y="38830"/>
            <a:ext cx="1000783" cy="373697"/>
          </a:xfrm>
          <a:prstGeom prst="rect">
            <a:avLst/>
          </a:prstGeom>
        </p:spPr>
      </p:pic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2398591" y="11077"/>
            <a:ext cx="347190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dirty="0" smtClean="0">
                <a:latin typeface="Tahoma" panose="020B0604030504040204" pitchFamily="34" charset="0"/>
              </a:rPr>
              <a:t>K. </a:t>
            </a:r>
            <a:r>
              <a:rPr lang="en-US" altLang="ru-RU" sz="1200" dirty="0" err="1" smtClean="0">
                <a:latin typeface="Tahoma" panose="020B0604030504040204" pitchFamily="34" charset="0"/>
              </a:rPr>
              <a:t>Lotov</a:t>
            </a:r>
            <a:r>
              <a:rPr lang="en-US" altLang="ru-RU" sz="1200" dirty="0" smtClean="0">
                <a:latin typeface="Tahoma" panose="020B0604030504040204" pitchFamily="34" charset="0"/>
              </a:rPr>
              <a:t>, AFAD-2021</a:t>
            </a:r>
            <a:r>
              <a:rPr lang="ru-RU" altLang="ru-RU" sz="1200" dirty="0" smtClean="0">
                <a:latin typeface="Tahoma" panose="020B0604030504040204" pitchFamily="34" charset="0"/>
              </a:rPr>
              <a:t>,</a:t>
            </a:r>
            <a:r>
              <a:rPr lang="en-US" altLang="ru-RU" sz="1200" dirty="0" smtClean="0">
                <a:latin typeface="Tahoma" panose="020B0604030504040204" pitchFamily="34" charset="0"/>
              </a:rPr>
              <a:t> 17.03.20</a:t>
            </a:r>
            <a:r>
              <a:rPr lang="ru-RU" altLang="ru-RU" sz="1200" dirty="0" smtClean="0">
                <a:latin typeface="Tahoma" panose="020B0604030504040204" pitchFamily="34" charset="0"/>
              </a:rPr>
              <a:t>21,    </a:t>
            </a:r>
            <a:r>
              <a:rPr lang="en-US" altLang="ru-RU" sz="1200" dirty="0" smtClean="0">
                <a:latin typeface="Tahoma" panose="020B0604030504040204" pitchFamily="34" charset="0"/>
              </a:rPr>
              <a:t>p</a:t>
            </a:r>
            <a:r>
              <a:rPr lang="ru-RU" altLang="ru-RU" sz="1200" dirty="0" smtClean="0">
                <a:latin typeface="Tahoma" panose="020B0604030504040204" pitchFamily="34" charset="0"/>
              </a:rPr>
              <a:t>.</a:t>
            </a:r>
            <a:r>
              <a:rPr lang="en-US" altLang="ru-RU" sz="1200" dirty="0" smtClean="0">
                <a:latin typeface="Tahoma" panose="020B0604030504040204" pitchFamily="34" charset="0"/>
              </a:rPr>
              <a:t> 13</a:t>
            </a:r>
            <a:r>
              <a:rPr lang="ru-RU" altLang="ru-RU" sz="1200" dirty="0" smtClean="0">
                <a:latin typeface="Tahoma" panose="020B0604030504040204" pitchFamily="34" charset="0"/>
              </a:rPr>
              <a:t> </a:t>
            </a:r>
            <a:r>
              <a:rPr lang="en-US" altLang="ru-RU" sz="1200" dirty="0" smtClean="0">
                <a:latin typeface="Tahoma" panose="020B0604030504040204" pitchFamily="34" charset="0"/>
              </a:rPr>
              <a:t>of 17</a:t>
            </a:r>
            <a:r>
              <a:rPr lang="ru-RU" altLang="ru-RU" sz="1200" dirty="0" smtClean="0">
                <a:latin typeface="Tahoma" panose="020B0604030504040204" pitchFamily="34" charset="0"/>
              </a:rPr>
              <a:t>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  <p:pic>
        <p:nvPicPr>
          <p:cNvPr id="37" name="Picture 2" descr="znakok60"/>
          <p:cNvPicPr>
            <a:picLocks noChangeAspect="1" noChangeArrowheads="1"/>
          </p:cNvPicPr>
          <p:nvPr/>
        </p:nvPicPr>
        <p:blipFill>
          <a:blip r:embed="rId7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660276" cy="42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43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60232" y="529327"/>
            <a:ext cx="10699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Laser-plasma experiments at ILP: </a:t>
            </a:r>
            <a:r>
              <a:rPr lang="en-US" sz="2000" dirty="0" smtClean="0">
                <a:solidFill>
                  <a:prstClr val="black"/>
                </a:solidFill>
              </a:rPr>
              <a:t>Two channel </a:t>
            </a:r>
            <a:r>
              <a:rPr lang="en-US" sz="2000" dirty="0" err="1" smtClean="0">
                <a:solidFill>
                  <a:prstClr val="black"/>
                </a:solidFill>
              </a:rPr>
              <a:t>multiterawatt</a:t>
            </a:r>
            <a:r>
              <a:rPr lang="en-US" sz="2000" dirty="0" smtClean="0">
                <a:solidFill>
                  <a:prstClr val="black"/>
                </a:solidFill>
              </a:rPr>
              <a:t>  laser system based on OPCPA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46" name="Text Box 13"/>
          <p:cNvSpPr txBox="1">
            <a:spLocks noChangeArrowheads="1"/>
          </p:cNvSpPr>
          <p:nvPr/>
        </p:nvSpPr>
        <p:spPr bwMode="auto">
          <a:xfrm>
            <a:off x="263525" y="2781300"/>
            <a:ext cx="1439863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"/>
              </a:spcBef>
            </a:pPr>
            <a:r>
              <a:rPr lang="en-US" altLang="ru-RU" b="1">
                <a:solidFill>
                  <a:srgbClr val="8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532nm   90 ps 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ru-RU" b="1">
                <a:solidFill>
                  <a:srgbClr val="8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0.6J, 10Hz per </a:t>
            </a:r>
            <a:r>
              <a:rPr lang="ru-RU" altLang="ru-RU" b="1">
                <a:solidFill>
                  <a:srgbClr val="8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altLang="ru-RU" b="1">
              <a:solidFill>
                <a:srgbClr val="8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ru-RU" altLang="ru-RU" b="1">
                <a:solidFill>
                  <a:srgbClr val="8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US" altLang="ru-RU" b="1">
                <a:solidFill>
                  <a:srgbClr val="8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ump channel</a:t>
            </a:r>
            <a:endParaRPr lang="ru-RU" altLang="ru-RU" b="1">
              <a:solidFill>
                <a:srgbClr val="8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13"/>
          <p:cNvSpPr txBox="1">
            <a:spLocks noChangeArrowheads="1"/>
          </p:cNvSpPr>
          <p:nvPr/>
        </p:nvSpPr>
        <p:spPr bwMode="auto">
          <a:xfrm>
            <a:off x="7896225" y="5589588"/>
            <a:ext cx="19288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1600" dirty="0">
                <a:ea typeface="Gulim" panose="020B0600000101010101" pitchFamily="34" charset="-127"/>
                <a:cs typeface="Arial" panose="020B0604020202020204" pitchFamily="34" charset="0"/>
              </a:rPr>
              <a:t>Laser Phys. Lett. </a:t>
            </a:r>
            <a:r>
              <a:rPr lang="en-US" altLang="ko-KR" sz="1600" b="1" dirty="0">
                <a:ea typeface="Gulim" panose="020B0600000101010101" pitchFamily="34" charset="-127"/>
                <a:cs typeface="Arial" panose="020B0604020202020204" pitchFamily="34" charset="0"/>
              </a:rPr>
              <a:t>11, </a:t>
            </a:r>
            <a:r>
              <a:rPr lang="en-US" altLang="ko-KR" sz="1600" dirty="0">
                <a:ea typeface="Gulim" panose="020B0600000101010101" pitchFamily="34" charset="-127"/>
                <a:cs typeface="Arial" panose="020B0604020202020204" pitchFamily="34" charset="0"/>
              </a:rPr>
              <a:t>095301</a:t>
            </a:r>
            <a:r>
              <a:rPr lang="en-US" altLang="ko-KR" sz="1600" b="1" dirty="0">
                <a:ea typeface="Gulim" panose="020B0600000101010101" pitchFamily="34" charset="-127"/>
                <a:cs typeface="Arial" panose="020B0604020202020204" pitchFamily="34" charset="0"/>
              </a:rPr>
              <a:t>, </a:t>
            </a:r>
            <a:r>
              <a:rPr lang="en-US" altLang="ko-KR" sz="1600" dirty="0">
                <a:ea typeface="Gulim" panose="020B0600000101010101" pitchFamily="34" charset="-127"/>
                <a:cs typeface="Arial" panose="020B0604020202020204" pitchFamily="34" charset="0"/>
              </a:rPr>
              <a:t>2014</a:t>
            </a:r>
            <a:r>
              <a:rPr lang="ru-RU" altLang="ko-KR" sz="1600" dirty="0">
                <a:cs typeface="Arial" panose="020B0604020202020204" pitchFamily="34" charset="0"/>
              </a:rPr>
              <a:t> </a:t>
            </a:r>
            <a:endParaRPr lang="ru-RU" altLang="ru-RU" sz="1600" dirty="0">
              <a:cs typeface="Arial" panose="020B060402020202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2279650" y="3213100"/>
            <a:ext cx="5329238" cy="1728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pic>
        <p:nvPicPr>
          <p:cNvPr id="51" name="Picture 31" descr="Graph22-right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2592388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 Box 24"/>
          <p:cNvSpPr txBox="1">
            <a:spLocks noChangeArrowheads="1"/>
          </p:cNvSpPr>
          <p:nvPr/>
        </p:nvSpPr>
        <p:spPr bwMode="auto">
          <a:xfrm>
            <a:off x="334963" y="6340475"/>
            <a:ext cx="151288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 err="1"/>
              <a:t>beam</a:t>
            </a:r>
            <a:r>
              <a:rPr lang="ru-RU" altLang="ru-RU" b="1" dirty="0"/>
              <a:t> </a:t>
            </a:r>
            <a:r>
              <a:rPr lang="ru-RU" altLang="ru-RU" b="1" dirty="0" err="1"/>
              <a:t>pointing</a:t>
            </a:r>
            <a:r>
              <a:rPr lang="ru-RU" altLang="ru-RU" b="1" dirty="0"/>
              <a:t> </a:t>
            </a:r>
          </a:p>
          <a:p>
            <a:pPr eaLnBrk="1" hangingPunct="1"/>
            <a:r>
              <a:rPr lang="ru-RU" altLang="ru-RU" b="1" dirty="0" err="1"/>
              <a:t>distributions</a:t>
            </a:r>
            <a:endParaRPr lang="ru-RU" altLang="ru-RU" b="1" dirty="0"/>
          </a:p>
        </p:txBody>
      </p:sp>
      <p:pic>
        <p:nvPicPr>
          <p:cNvPr id="53" name="Рисунок 7" descr="D:\учебные файлы\аспирантура\публикации\las phys2014\рис\fig 7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4797425"/>
            <a:ext cx="3816350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23"/>
          <p:cNvSpPr>
            <a:spLocks noChangeArrowheads="1"/>
          </p:cNvSpPr>
          <p:nvPr/>
        </p:nvSpPr>
        <p:spPr bwMode="auto">
          <a:xfrm>
            <a:off x="2351088" y="6340475"/>
            <a:ext cx="36734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b="1">
                <a:solidFill>
                  <a:srgbClr val="663300"/>
                </a:solidFill>
                <a:cs typeface="Arial" panose="020B0604020202020204" pitchFamily="34" charset="0"/>
              </a:rPr>
              <a:t>contrast of  compressed pulses in the 1st  channel (a) and the 2nd one (b)</a:t>
            </a:r>
            <a:endParaRPr lang="ru-RU" altLang="ru-RU" b="1">
              <a:solidFill>
                <a:srgbClr val="663300"/>
              </a:solidFill>
              <a:cs typeface="Arial" panose="020B0604020202020204" pitchFamily="34" charset="0"/>
            </a:endParaRPr>
          </a:p>
        </p:txBody>
      </p:sp>
      <p:pic>
        <p:nvPicPr>
          <p:cNvPr id="55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24400"/>
            <a:ext cx="18002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Box 24"/>
          <p:cNvSpPr txBox="1">
            <a:spLocks noChangeArrowheads="1"/>
          </p:cNvSpPr>
          <p:nvPr/>
        </p:nvSpPr>
        <p:spPr bwMode="auto">
          <a:xfrm>
            <a:off x="5951538" y="6308725"/>
            <a:ext cx="2286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b="1">
                <a:solidFill>
                  <a:srgbClr val="663300"/>
                </a:solidFill>
                <a:cs typeface="Arial" panose="020B0604020202020204" pitchFamily="34" charset="0"/>
              </a:rPr>
              <a:t>Intensity &gt;5*10</a:t>
            </a:r>
            <a:r>
              <a:rPr lang="en-US" altLang="ru-RU" b="1" baseline="30000">
                <a:solidFill>
                  <a:srgbClr val="663300"/>
                </a:solidFill>
                <a:cs typeface="Arial" panose="020B0604020202020204" pitchFamily="34" charset="0"/>
              </a:rPr>
              <a:t>18 </a:t>
            </a:r>
            <a:r>
              <a:rPr lang="en-US" altLang="ru-RU" b="1">
                <a:solidFill>
                  <a:srgbClr val="663300"/>
                </a:solidFill>
                <a:cs typeface="Arial" panose="020B0604020202020204" pitchFamily="34" charset="0"/>
              </a:rPr>
              <a:t>W/cm</a:t>
            </a:r>
            <a:r>
              <a:rPr lang="en-US" altLang="ru-RU" b="1" baseline="30000">
                <a:solidFill>
                  <a:srgbClr val="6633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57" name="Text Box 19"/>
          <p:cNvSpPr txBox="1">
            <a:spLocks noChangeArrowheads="1"/>
          </p:cNvSpPr>
          <p:nvPr/>
        </p:nvSpPr>
        <p:spPr bwMode="auto">
          <a:xfrm>
            <a:off x="9048750" y="1052513"/>
            <a:ext cx="1943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2400" b="1">
                <a:solidFill>
                  <a:srgbClr val="660066"/>
                </a:solidFill>
              </a:rPr>
              <a:t>Features</a:t>
            </a:r>
            <a:endParaRPr lang="ru-RU" altLang="ru-RU" sz="2400" b="1">
              <a:solidFill>
                <a:srgbClr val="660066"/>
              </a:solidFill>
            </a:endParaRPr>
          </a:p>
        </p:txBody>
      </p:sp>
      <p:sp>
        <p:nvSpPr>
          <p:cNvPr id="58" name="Text Box 20"/>
          <p:cNvSpPr txBox="1">
            <a:spLocks noChangeArrowheads="1"/>
          </p:cNvSpPr>
          <p:nvPr/>
        </p:nvSpPr>
        <p:spPr bwMode="auto">
          <a:xfrm>
            <a:off x="8112125" y="1628775"/>
            <a:ext cx="3816350" cy="357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3900" indent="-2667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1100" indent="-2667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8300" indent="-2667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667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667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667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667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667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ru-RU" sz="1800" b="1" dirty="0">
                <a:solidFill>
                  <a:srgbClr val="800000"/>
                </a:solidFill>
              </a:rPr>
              <a:t>Low  beam pointing instability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ru-RU" sz="1600" i="1" dirty="0"/>
              <a:t>     (</a:t>
            </a:r>
            <a:r>
              <a:rPr lang="ru-RU" altLang="ru-RU" sz="1600" i="1" dirty="0" err="1"/>
              <a:t>the</a:t>
            </a:r>
            <a:r>
              <a:rPr lang="ru-RU" altLang="ru-RU" sz="1600" i="1" dirty="0"/>
              <a:t> </a:t>
            </a:r>
            <a:r>
              <a:rPr lang="ru-RU" altLang="ru-RU" sz="1600" i="1" dirty="0" err="1"/>
              <a:t>ability</a:t>
            </a:r>
            <a:r>
              <a:rPr lang="ru-RU" altLang="ru-RU" sz="1600" i="1" dirty="0"/>
              <a:t> </a:t>
            </a:r>
            <a:r>
              <a:rPr lang="en-US" altLang="ru-RU" sz="1600" i="1" dirty="0"/>
              <a:t>of experiments</a:t>
            </a:r>
            <a:r>
              <a:rPr lang="ru-RU" altLang="ru-RU" sz="1600" i="1" dirty="0"/>
              <a:t> </a:t>
            </a:r>
            <a:r>
              <a:rPr lang="ru-RU" altLang="ru-RU" sz="1600" i="1" dirty="0" err="1"/>
              <a:t>with</a:t>
            </a:r>
            <a:r>
              <a:rPr lang="en-US" altLang="ru-RU" sz="1600" i="1" dirty="0"/>
              <a:t> </a:t>
            </a:r>
            <a:r>
              <a:rPr lang="en-US" altLang="ru-RU" sz="1600" i="1" dirty="0" smtClean="0"/>
              <a:t>narrow </a:t>
            </a:r>
            <a:r>
              <a:rPr lang="en-US" altLang="ru-RU" sz="1600" i="1" dirty="0"/>
              <a:t>hollow </a:t>
            </a:r>
            <a:r>
              <a:rPr lang="ru-RU" altLang="ru-RU" sz="1600" i="1" dirty="0" err="1"/>
              <a:t>waveguides</a:t>
            </a:r>
            <a:r>
              <a:rPr lang="en-US" altLang="ru-RU" sz="1600" i="1" dirty="0"/>
              <a:t>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ru-RU" sz="1800" b="1" dirty="0">
                <a:solidFill>
                  <a:srgbClr val="800000"/>
                </a:solidFill>
              </a:rPr>
              <a:t>High contrast of compressed pulses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ru-RU" altLang="ru-RU" sz="1800" b="1" dirty="0" err="1">
                <a:solidFill>
                  <a:srgbClr val="800000"/>
                </a:solidFill>
              </a:rPr>
              <a:t>Precise</a:t>
            </a:r>
            <a:r>
              <a:rPr lang="ru-RU" altLang="ru-RU" sz="1800" b="1" dirty="0">
                <a:solidFill>
                  <a:srgbClr val="800000"/>
                </a:solidFill>
              </a:rPr>
              <a:t> </a:t>
            </a:r>
            <a:r>
              <a:rPr lang="en-US" altLang="ru-RU" sz="1800" b="1" dirty="0">
                <a:solidFill>
                  <a:srgbClr val="800000"/>
                </a:solidFill>
              </a:rPr>
              <a:t> time </a:t>
            </a:r>
            <a:r>
              <a:rPr lang="ru-RU" altLang="ru-RU" sz="1800" b="1" dirty="0" err="1">
                <a:solidFill>
                  <a:srgbClr val="800000"/>
                </a:solidFill>
              </a:rPr>
              <a:t>synchronization</a:t>
            </a:r>
            <a:r>
              <a:rPr lang="ru-RU" altLang="ru-RU" sz="1800" b="1" dirty="0">
                <a:solidFill>
                  <a:srgbClr val="800000"/>
                </a:solidFill>
              </a:rPr>
              <a:t> </a:t>
            </a:r>
            <a:r>
              <a:rPr lang="ru-RU" altLang="ru-RU" sz="1800" b="1" dirty="0" err="1">
                <a:solidFill>
                  <a:srgbClr val="800000"/>
                </a:solidFill>
              </a:rPr>
              <a:t>between</a:t>
            </a:r>
            <a:r>
              <a:rPr lang="ru-RU" altLang="ru-RU" sz="1800" b="1" dirty="0">
                <a:solidFill>
                  <a:srgbClr val="800000"/>
                </a:solidFill>
              </a:rPr>
              <a:t> </a:t>
            </a:r>
            <a:r>
              <a:rPr lang="ru-RU" altLang="ru-RU" sz="1800" b="1" dirty="0" err="1">
                <a:solidFill>
                  <a:srgbClr val="800000"/>
                </a:solidFill>
              </a:rPr>
              <a:t>channels</a:t>
            </a:r>
            <a:r>
              <a:rPr lang="ru-RU" altLang="ru-RU" sz="1800" b="1" dirty="0">
                <a:solidFill>
                  <a:srgbClr val="800000"/>
                </a:solidFill>
              </a:rPr>
              <a:t> </a:t>
            </a:r>
            <a:r>
              <a:rPr lang="en-US" altLang="ru-RU" sz="1800" b="1" dirty="0">
                <a:solidFill>
                  <a:srgbClr val="800000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ru-RU" sz="1800" b="1" dirty="0">
                <a:solidFill>
                  <a:srgbClr val="800000"/>
                </a:solidFill>
              </a:rPr>
              <a:t>       (</a:t>
            </a:r>
            <a:r>
              <a:rPr lang="ru-RU" altLang="ru-RU" sz="1600" i="1" dirty="0" err="1"/>
              <a:t>better</a:t>
            </a:r>
            <a:r>
              <a:rPr lang="ru-RU" altLang="ru-RU" sz="1600" i="1" dirty="0"/>
              <a:t> </a:t>
            </a:r>
            <a:r>
              <a:rPr lang="ru-RU" altLang="ru-RU" sz="1600" i="1" dirty="0" err="1"/>
              <a:t>than</a:t>
            </a:r>
            <a:r>
              <a:rPr lang="ru-RU" altLang="ru-RU" sz="1600" i="1" dirty="0"/>
              <a:t> 100 </a:t>
            </a:r>
            <a:r>
              <a:rPr lang="ru-RU" altLang="ru-RU" sz="1600" i="1" dirty="0" smtClean="0"/>
              <a:t>a</a:t>
            </a:r>
            <a:r>
              <a:rPr lang="en-US" altLang="ru-RU" sz="1600" i="1" dirty="0" smtClean="0"/>
              <a:t>s</a:t>
            </a:r>
            <a:r>
              <a:rPr lang="ru-RU" altLang="ru-RU" dirty="0" smtClean="0"/>
              <a:t> </a:t>
            </a:r>
            <a:r>
              <a:rPr lang="en-US" altLang="ru-RU" dirty="0"/>
              <a:t>)</a:t>
            </a:r>
            <a:r>
              <a:rPr lang="ru-RU" altLang="ru-RU" sz="1800" b="1" dirty="0">
                <a:solidFill>
                  <a:srgbClr val="800000"/>
                </a:solidFill>
              </a:rPr>
              <a:t> </a:t>
            </a:r>
            <a:endParaRPr lang="en-US" altLang="ru-RU" sz="1800" b="1" dirty="0">
              <a:solidFill>
                <a:srgbClr val="80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ru-RU" sz="1800" b="1" dirty="0">
                <a:solidFill>
                  <a:srgbClr val="800000"/>
                </a:solidFill>
              </a:rPr>
              <a:t>High space quality (M</a:t>
            </a:r>
            <a:r>
              <a:rPr lang="en-US" altLang="ru-RU" sz="1800" b="1" baseline="22000" dirty="0">
                <a:solidFill>
                  <a:srgbClr val="800000"/>
                </a:solidFill>
              </a:rPr>
              <a:t>2</a:t>
            </a:r>
            <a:r>
              <a:rPr lang="en-US" altLang="ru-RU" sz="1800" b="1" dirty="0">
                <a:solidFill>
                  <a:srgbClr val="800000"/>
                </a:solidFill>
                <a:cs typeface="Arial" panose="020B0604020202020204" pitchFamily="34" charset="0"/>
              </a:rPr>
              <a:t>&lt;1.1)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ru-RU" sz="1600" i="1" dirty="0">
                <a:cs typeface="Arial" panose="020B0604020202020204" pitchFamily="34" charset="0"/>
              </a:rPr>
              <a:t>      (</a:t>
            </a:r>
            <a:r>
              <a:rPr lang="en-US" altLang="ru-RU" sz="1600" i="1" dirty="0"/>
              <a:t>high</a:t>
            </a:r>
            <a:r>
              <a:rPr lang="ru-RU" altLang="ru-RU" sz="1600" i="1" dirty="0"/>
              <a:t> </a:t>
            </a:r>
            <a:r>
              <a:rPr lang="en-US" altLang="ru-RU" sz="1600" i="1" dirty="0" err="1" smtClean="0"/>
              <a:t>focusibility</a:t>
            </a:r>
            <a:r>
              <a:rPr lang="en-US" altLang="ru-RU" sz="1600" i="1" dirty="0"/>
              <a:t>)</a:t>
            </a:r>
          </a:p>
        </p:txBody>
      </p:sp>
      <p:sp>
        <p:nvSpPr>
          <p:cNvPr id="59" name="Прямоугольник 14"/>
          <p:cNvSpPr/>
          <p:nvPr/>
        </p:nvSpPr>
        <p:spPr>
          <a:xfrm>
            <a:off x="1558925" y="2708275"/>
            <a:ext cx="5832475" cy="1657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60" name="Rectangle 38"/>
          <p:cNvSpPr>
            <a:spLocks noChangeArrowheads="1"/>
          </p:cNvSpPr>
          <p:nvPr/>
        </p:nvSpPr>
        <p:spPr bwMode="auto">
          <a:xfrm>
            <a:off x="0" y="12541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61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309111"/>
              </p:ext>
            </p:extLst>
          </p:nvPr>
        </p:nvGraphicFramePr>
        <p:xfrm>
          <a:off x="1703388" y="1002502"/>
          <a:ext cx="5208587" cy="3783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r:id="rId6" imgW="11972803" imgH="8705979" progId="Visio.Drawing.15">
                  <p:embed/>
                </p:oleObj>
              </mc:Choice>
              <mc:Fallback>
                <p:oleObj r:id="rId6" imgW="11972803" imgH="8705979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388" y="1002502"/>
                        <a:ext cx="5208587" cy="37838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Text Box 39"/>
          <p:cNvSpPr txBox="1">
            <a:spLocks noChangeArrowheads="1"/>
          </p:cNvSpPr>
          <p:nvPr/>
        </p:nvSpPr>
        <p:spPr bwMode="auto">
          <a:xfrm>
            <a:off x="3036093" y="2791411"/>
            <a:ext cx="2123803" cy="33855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 dirty="0">
                <a:solidFill>
                  <a:srgbClr val="FF0000"/>
                </a:solidFill>
              </a:rPr>
              <a:t>u</a:t>
            </a:r>
            <a:r>
              <a:rPr lang="en-US" altLang="ru-RU" sz="1600" dirty="0">
                <a:solidFill>
                  <a:srgbClr val="FF0000"/>
                </a:solidFill>
              </a:rPr>
              <a:t>p </a:t>
            </a:r>
            <a:r>
              <a:rPr lang="en-US" altLang="ru-RU" sz="1600" dirty="0" smtClean="0">
                <a:solidFill>
                  <a:srgbClr val="FF0000"/>
                </a:solidFill>
              </a:rPr>
              <a:t>to </a:t>
            </a:r>
            <a:r>
              <a:rPr lang="ru-RU" altLang="ru-RU" sz="1600" dirty="0" smtClean="0">
                <a:solidFill>
                  <a:srgbClr val="FF0000"/>
                </a:solidFill>
              </a:rPr>
              <a:t>30-50</a:t>
            </a:r>
            <a:r>
              <a:rPr lang="en-US" altLang="ru-RU" sz="1600" dirty="0">
                <a:solidFill>
                  <a:srgbClr val="FF0000"/>
                </a:solidFill>
              </a:rPr>
              <a:t>TW (20fs)</a:t>
            </a:r>
            <a:endParaRPr lang="ru-RU" altLang="ru-RU" sz="16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1326140" y="3555532"/>
            <a:ext cx="136608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ps</a:t>
            </a:r>
            <a:r>
              <a:rPr lang="en-US" sz="2400" dirty="0" smtClean="0"/>
              <a:t> pump</a:t>
            </a:r>
            <a:endParaRPr lang="ru-RU" sz="2400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8362175" y="526560"/>
            <a:ext cx="3532511" cy="6248177"/>
            <a:chOff x="8545188" y="493191"/>
            <a:chExt cx="3532511" cy="6248177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8545188" y="493191"/>
              <a:ext cx="3532511" cy="6248177"/>
            </a:xfrm>
            <a:prstGeom prst="roundRect">
              <a:avLst>
                <a:gd name="adj" fmla="val 5541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16"/>
            <p:cNvSpPr txBox="1">
              <a:spLocks noChangeArrowheads="1"/>
            </p:cNvSpPr>
            <p:nvPr/>
          </p:nvSpPr>
          <p:spPr bwMode="auto">
            <a:xfrm>
              <a:off x="10302875" y="939800"/>
              <a:ext cx="14986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600" dirty="0">
                  <a:solidFill>
                    <a:srgbClr val="000000"/>
                  </a:solidFill>
                  <a:latin typeface="Arial" panose="020B0604020202020204" pitchFamily="34" charset="0"/>
                </a:rPr>
                <a:t>Laser-plasma experiments</a:t>
              </a:r>
              <a:endParaRPr lang="ru-RU" altLang="ru-RU" sz="16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TextBox 47"/>
            <p:cNvSpPr txBox="1">
              <a:spLocks noChangeArrowheads="1"/>
            </p:cNvSpPr>
            <p:nvPr/>
          </p:nvSpPr>
          <p:spPr bwMode="auto">
            <a:xfrm>
              <a:off x="10294144" y="1578769"/>
              <a:ext cx="1368425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400" b="1" dirty="0">
                  <a:solidFill>
                    <a:srgbClr val="800000"/>
                  </a:solidFill>
                  <a:latin typeface="Arial" panose="020B0604020202020204" pitchFamily="34" charset="0"/>
                </a:rPr>
                <a:t>Dr. Vladimir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400" b="1" dirty="0" err="1">
                  <a:solidFill>
                    <a:srgbClr val="800000"/>
                  </a:solidFill>
                  <a:latin typeface="Arial" panose="020B0604020202020204" pitchFamily="34" charset="0"/>
                </a:rPr>
                <a:t>Trunov</a:t>
              </a:r>
              <a:endParaRPr lang="ru-RU" altLang="ru-RU" sz="1400" b="1" dirty="0">
                <a:solidFill>
                  <a:srgbClr val="8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6" name="Picture 49" descr="Фролов_Станислав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26540" y="2298475"/>
              <a:ext cx="1160463" cy="1184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54" descr="Губин К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1863" y="2195287"/>
              <a:ext cx="941387" cy="141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5" descr="Avtaeva_S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9338" y="2339750"/>
              <a:ext cx="976312" cy="122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6800" y="3995512"/>
              <a:ext cx="976313" cy="1162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57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6938" y="3995512"/>
              <a:ext cx="976312" cy="1158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58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2000" y="3995512"/>
              <a:ext cx="976313" cy="1158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59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0547" y="5562873"/>
              <a:ext cx="969962" cy="11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4"/>
            <p:cNvSpPr txBox="1">
              <a:spLocks noChangeArrowheads="1"/>
            </p:cNvSpPr>
            <p:nvPr/>
          </p:nvSpPr>
          <p:spPr bwMode="auto">
            <a:xfrm>
              <a:off x="8591986" y="3563315"/>
              <a:ext cx="107112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Dr.Sc.</a:t>
              </a:r>
              <a:r>
                <a:rPr lang="en-US" altLang="ru-RU" sz="1000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Svetlana</a:t>
              </a:r>
              <a:r>
                <a:rPr lang="en-US" altLang="ru-RU" sz="10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Avtaeva</a:t>
              </a:r>
              <a:endParaRPr lang="ru-RU" altLang="ru-RU" sz="1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" name="TextBox 34"/>
            <p:cNvSpPr txBox="1">
              <a:spLocks noChangeArrowheads="1"/>
            </p:cNvSpPr>
            <p:nvPr/>
          </p:nvSpPr>
          <p:spPr bwMode="auto">
            <a:xfrm>
              <a:off x="9779000" y="3563009"/>
              <a:ext cx="9937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 dirty="0">
                  <a:solidFill>
                    <a:srgbClr val="000000"/>
                  </a:solidFill>
                  <a:latin typeface="Arial" panose="020B0604020202020204" pitchFamily="34" charset="0"/>
                </a:rPr>
                <a:t>Dr. Konstantin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 dirty="0">
                  <a:solidFill>
                    <a:srgbClr val="000000"/>
                  </a:solidFill>
                  <a:latin typeface="Arial" panose="020B0604020202020204" pitchFamily="34" charset="0"/>
                </a:rPr>
                <a:t>      </a:t>
              </a:r>
              <a:r>
                <a:rPr lang="en-US" altLang="ru-RU" sz="10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Gubin</a:t>
              </a:r>
              <a:endParaRPr lang="en-US" altLang="ru-RU" sz="1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TextBox 34"/>
            <p:cNvSpPr txBox="1">
              <a:spLocks noChangeArrowheads="1"/>
            </p:cNvSpPr>
            <p:nvPr/>
          </p:nvSpPr>
          <p:spPr bwMode="auto">
            <a:xfrm>
              <a:off x="10832899" y="3588694"/>
              <a:ext cx="1136650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 dirty="0">
                  <a:solidFill>
                    <a:srgbClr val="000000"/>
                  </a:solidFill>
                  <a:latin typeface="Arial" panose="020B0604020202020204" pitchFamily="34" charset="0"/>
                </a:rPr>
                <a:t>Stanislav </a:t>
              </a:r>
              <a:r>
                <a:rPr lang="en-US" altLang="ru-RU" sz="10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Frolov</a:t>
              </a:r>
              <a:endParaRPr lang="ru-RU" altLang="ru-RU" sz="1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TextBox 34"/>
            <p:cNvSpPr txBox="1">
              <a:spLocks noChangeArrowheads="1"/>
            </p:cNvSpPr>
            <p:nvPr/>
          </p:nvSpPr>
          <p:spPr bwMode="auto">
            <a:xfrm>
              <a:off x="8603131" y="5162823"/>
              <a:ext cx="1122362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 dirty="0">
                  <a:solidFill>
                    <a:srgbClr val="000000"/>
                  </a:solidFill>
                  <a:latin typeface="Arial" panose="020B0604020202020204" pitchFamily="34" charset="0"/>
                </a:rPr>
                <a:t>Dr. Victor </a:t>
              </a:r>
              <a:r>
                <a:rPr lang="en-US" altLang="ru-RU" sz="10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Petrov</a:t>
              </a:r>
              <a:endParaRPr lang="ru-RU" altLang="ru-RU" sz="1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TextBox 34"/>
            <p:cNvSpPr txBox="1">
              <a:spLocks noChangeArrowheads="1"/>
            </p:cNvSpPr>
            <p:nvPr/>
          </p:nvSpPr>
          <p:spPr bwMode="auto">
            <a:xfrm>
              <a:off x="9725493" y="5162823"/>
              <a:ext cx="10318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Gleb</a:t>
              </a:r>
              <a:r>
                <a:rPr lang="en-US" altLang="ru-RU" sz="10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ru-RU" sz="1000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Kuptsov</a:t>
              </a:r>
              <a:r>
                <a:rPr lang="en-US" altLang="ru-RU" sz="10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 (MSc</a:t>
              </a:r>
              <a:r>
                <a:rPr lang="en-US" altLang="ru-RU" sz="1000" dirty="0">
                  <a:solidFill>
                    <a:srgbClr val="000000"/>
                  </a:solidFill>
                  <a:latin typeface="Arial" panose="020B0604020202020204" pitchFamily="34" charset="0"/>
                </a:rPr>
                <a:t>)</a:t>
              </a:r>
              <a:endParaRPr lang="ru-RU" altLang="ru-RU" sz="1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TextBox 34"/>
            <p:cNvSpPr txBox="1">
              <a:spLocks noChangeArrowheads="1"/>
            </p:cNvSpPr>
            <p:nvPr/>
          </p:nvSpPr>
          <p:spPr bwMode="auto">
            <a:xfrm>
              <a:off x="10935168" y="5162823"/>
              <a:ext cx="105251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>
                  <a:solidFill>
                    <a:srgbClr val="000000"/>
                  </a:solidFill>
                  <a:latin typeface="Arial" panose="020B0604020202020204" pitchFamily="34" charset="0"/>
                </a:rPr>
                <a:t>Vladimir Petrov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>
                  <a:solidFill>
                    <a:srgbClr val="000000"/>
                  </a:solidFill>
                  <a:latin typeface="Arial" panose="020B0604020202020204" pitchFamily="34" charset="0"/>
                </a:rPr>
                <a:t>(MSc)</a:t>
              </a:r>
              <a:endParaRPr lang="ru-RU" altLang="ru-RU" sz="1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TextBox 34"/>
            <p:cNvSpPr txBox="1">
              <a:spLocks noChangeArrowheads="1"/>
            </p:cNvSpPr>
            <p:nvPr/>
          </p:nvSpPr>
          <p:spPr bwMode="auto">
            <a:xfrm>
              <a:off x="8785022" y="5994673"/>
              <a:ext cx="971550" cy="554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>
                  <a:solidFill>
                    <a:srgbClr val="000000"/>
                  </a:solidFill>
                  <a:latin typeface="Arial" panose="020B0604020202020204" pitchFamily="34" charset="0"/>
                </a:rPr>
                <a:t>Dmitri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>
                  <a:solidFill>
                    <a:srgbClr val="000000"/>
                  </a:solidFill>
                  <a:latin typeface="Arial" panose="020B0604020202020204" pitchFamily="34" charset="0"/>
                </a:rPr>
                <a:t>Schvydkoy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>
                  <a:solidFill>
                    <a:srgbClr val="000000"/>
                  </a:solidFill>
                  <a:latin typeface="Arial" panose="020B0604020202020204" pitchFamily="34" charset="0"/>
                </a:rPr>
                <a:t>(PhD student)</a:t>
              </a:r>
              <a:endParaRPr lang="ru-RU" altLang="ru-RU" sz="1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912423" y="837770"/>
              <a:ext cx="1187676" cy="1425211"/>
            </a:xfrm>
            <a:prstGeom prst="rect">
              <a:avLst/>
            </a:prstGeom>
          </p:spPr>
        </p:pic>
      </p:grp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65994" y="38830"/>
            <a:ext cx="1000783" cy="373697"/>
          </a:xfrm>
          <a:prstGeom prst="rect">
            <a:avLst/>
          </a:prstGeom>
        </p:spPr>
      </p:pic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2398590" y="11077"/>
            <a:ext cx="340937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dirty="0" smtClean="0">
                <a:latin typeface="Tahoma" panose="020B0604030504040204" pitchFamily="34" charset="0"/>
              </a:rPr>
              <a:t>K. </a:t>
            </a:r>
            <a:r>
              <a:rPr lang="en-US" altLang="ru-RU" sz="1200" dirty="0" err="1" smtClean="0">
                <a:latin typeface="Tahoma" panose="020B0604030504040204" pitchFamily="34" charset="0"/>
              </a:rPr>
              <a:t>Lotov</a:t>
            </a:r>
            <a:r>
              <a:rPr lang="en-US" altLang="ru-RU" sz="1200" dirty="0" smtClean="0">
                <a:latin typeface="Tahoma" panose="020B0604030504040204" pitchFamily="34" charset="0"/>
              </a:rPr>
              <a:t>, AFAD-2021</a:t>
            </a:r>
            <a:r>
              <a:rPr lang="ru-RU" altLang="ru-RU" sz="1200" dirty="0" smtClean="0">
                <a:latin typeface="Tahoma" panose="020B0604030504040204" pitchFamily="34" charset="0"/>
              </a:rPr>
              <a:t>,</a:t>
            </a:r>
            <a:r>
              <a:rPr lang="en-US" altLang="ru-RU" sz="1200" dirty="0" smtClean="0">
                <a:latin typeface="Tahoma" panose="020B0604030504040204" pitchFamily="34" charset="0"/>
              </a:rPr>
              <a:t> 17.03.20</a:t>
            </a:r>
            <a:r>
              <a:rPr lang="ru-RU" altLang="ru-RU" sz="1200" dirty="0" smtClean="0">
                <a:latin typeface="Tahoma" panose="020B0604030504040204" pitchFamily="34" charset="0"/>
              </a:rPr>
              <a:t>21,    </a:t>
            </a:r>
            <a:r>
              <a:rPr lang="en-US" altLang="ru-RU" sz="1200" dirty="0" smtClean="0">
                <a:latin typeface="Tahoma" panose="020B0604030504040204" pitchFamily="34" charset="0"/>
              </a:rPr>
              <a:t>p</a:t>
            </a:r>
            <a:r>
              <a:rPr lang="ru-RU" altLang="ru-RU" sz="1200" dirty="0" smtClean="0">
                <a:latin typeface="Tahoma" panose="020B0604030504040204" pitchFamily="34" charset="0"/>
              </a:rPr>
              <a:t>.</a:t>
            </a:r>
            <a:r>
              <a:rPr lang="en-US" altLang="ru-RU" sz="1200" dirty="0" smtClean="0">
                <a:latin typeface="Tahoma" panose="020B0604030504040204" pitchFamily="34" charset="0"/>
              </a:rPr>
              <a:t> 14</a:t>
            </a:r>
            <a:r>
              <a:rPr lang="ru-RU" altLang="ru-RU" sz="1200" dirty="0" smtClean="0">
                <a:latin typeface="Tahoma" panose="020B0604030504040204" pitchFamily="34" charset="0"/>
              </a:rPr>
              <a:t> </a:t>
            </a:r>
            <a:r>
              <a:rPr lang="en-US" altLang="ru-RU" sz="1200" dirty="0" smtClean="0">
                <a:latin typeface="Tahoma" panose="020B0604030504040204" pitchFamily="34" charset="0"/>
              </a:rPr>
              <a:t>of 17</a:t>
            </a:r>
            <a:r>
              <a:rPr lang="ru-RU" altLang="ru-RU" sz="1200" dirty="0" smtClean="0">
                <a:latin typeface="Tahoma" panose="020B0604030504040204" pitchFamily="34" charset="0"/>
              </a:rPr>
              <a:t>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  <p:pic>
        <p:nvPicPr>
          <p:cNvPr id="44" name="Picture 2" descr="znakok60"/>
          <p:cNvPicPr>
            <a:picLocks noChangeAspect="1" noChangeArrowheads="1"/>
          </p:cNvPicPr>
          <p:nvPr/>
        </p:nvPicPr>
        <p:blipFill>
          <a:blip r:embed="rId18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660276" cy="42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22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60232" y="529327"/>
            <a:ext cx="9159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Laser-plasma experiments at ILP: </a:t>
            </a:r>
            <a:r>
              <a:rPr lang="en-US" sz="2000" dirty="0" smtClean="0">
                <a:solidFill>
                  <a:prstClr val="black"/>
                </a:solidFill>
              </a:rPr>
              <a:t>Pulse propagation through narrow capillaries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2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16" y="1143838"/>
            <a:ext cx="5181600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5"/>
          <p:cNvSpPr txBox="1">
            <a:spLocks noChangeArrowheads="1"/>
          </p:cNvSpPr>
          <p:nvPr/>
        </p:nvSpPr>
        <p:spPr bwMode="auto">
          <a:xfrm>
            <a:off x="6312024" y="967571"/>
            <a:ext cx="5636588" cy="20313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457200" eaLnBrk="1" hangingPunct="1">
              <a:defRPr/>
            </a:pPr>
            <a:r>
              <a:rPr lang="en-US" altLang="ru-RU" dirty="0">
                <a:latin typeface="+mn-lt"/>
              </a:rPr>
              <a:t>Capillary</a:t>
            </a:r>
            <a:r>
              <a:rPr lang="ru-RU" altLang="ru-RU" dirty="0" smtClean="0">
                <a:latin typeface="+mn-lt"/>
              </a:rPr>
              <a:t>:</a:t>
            </a:r>
            <a:r>
              <a:rPr lang="en-US" altLang="ru-RU" dirty="0" smtClean="0">
                <a:latin typeface="+mn-lt"/>
              </a:rPr>
              <a:t> triangular-shaped</a:t>
            </a:r>
            <a:r>
              <a:rPr lang="ru-RU" altLang="ru-RU" dirty="0">
                <a:latin typeface="+mn-lt"/>
              </a:rPr>
              <a:t>, </a:t>
            </a:r>
            <a:r>
              <a:rPr lang="en-US" altLang="ru-RU" dirty="0">
                <a:latin typeface="+mn-lt"/>
              </a:rPr>
              <a:t>height</a:t>
            </a:r>
            <a:r>
              <a:rPr lang="ru-RU" altLang="ru-RU" dirty="0">
                <a:latin typeface="+mn-lt"/>
              </a:rPr>
              <a:t> </a:t>
            </a:r>
            <a:r>
              <a:rPr lang="en-US" altLang="ru-RU" dirty="0">
                <a:latin typeface="+mn-lt"/>
              </a:rPr>
              <a:t>~60</a:t>
            </a:r>
            <a:r>
              <a:rPr lang="ru-RU" altLang="ru-RU" dirty="0">
                <a:latin typeface="+mn-lt"/>
              </a:rPr>
              <a:t> </a:t>
            </a:r>
            <a:r>
              <a:rPr lang="el-GR" altLang="ru-RU" dirty="0">
                <a:latin typeface="+mn-lt"/>
              </a:rPr>
              <a:t>μ</a:t>
            </a:r>
            <a:r>
              <a:rPr lang="en-US" altLang="ru-RU" dirty="0">
                <a:latin typeface="+mn-lt"/>
              </a:rPr>
              <a:t>m</a:t>
            </a:r>
            <a:r>
              <a:rPr lang="ru-RU" altLang="ru-RU" dirty="0">
                <a:latin typeface="+mn-lt"/>
              </a:rPr>
              <a:t>, </a:t>
            </a:r>
            <a:r>
              <a:rPr lang="en-US" altLang="ru-RU" dirty="0">
                <a:latin typeface="+mn-lt"/>
              </a:rPr>
              <a:t>length</a:t>
            </a:r>
            <a:r>
              <a:rPr lang="ru-RU" altLang="ru-RU" dirty="0">
                <a:latin typeface="+mn-lt"/>
              </a:rPr>
              <a:t> </a:t>
            </a:r>
            <a:r>
              <a:rPr lang="en-US" altLang="ru-RU" dirty="0">
                <a:latin typeface="+mn-lt"/>
              </a:rPr>
              <a:t>2</a:t>
            </a:r>
            <a:r>
              <a:rPr lang="ru-RU" altLang="ru-RU" dirty="0">
                <a:latin typeface="+mn-lt"/>
              </a:rPr>
              <a:t> </a:t>
            </a:r>
            <a:r>
              <a:rPr lang="en-US" altLang="ru-RU" dirty="0" smtClean="0">
                <a:latin typeface="+mn-lt"/>
              </a:rPr>
              <a:t>cm produced </a:t>
            </a:r>
            <a:r>
              <a:rPr lang="en-US" altLang="ru-RU" dirty="0">
                <a:latin typeface="+mn-lt"/>
              </a:rPr>
              <a:t>by engraving triangular grooves on a polished </a:t>
            </a:r>
            <a:r>
              <a:rPr lang="en-US" altLang="ru-RU" dirty="0" smtClean="0">
                <a:latin typeface="+mn-lt"/>
              </a:rPr>
              <a:t>copper </a:t>
            </a:r>
            <a:r>
              <a:rPr lang="en-US" altLang="ru-RU" dirty="0">
                <a:latin typeface="+mn-lt"/>
              </a:rPr>
              <a:t>plate; another (not grooved) plate closes the </a:t>
            </a:r>
            <a:r>
              <a:rPr lang="en-US" altLang="ru-RU" dirty="0" smtClean="0">
                <a:latin typeface="+mn-lt"/>
              </a:rPr>
              <a:t>capillary gap </a:t>
            </a:r>
            <a:r>
              <a:rPr lang="en-US" altLang="ru-RU" dirty="0">
                <a:latin typeface="+mn-lt"/>
              </a:rPr>
              <a:t>between the plates &lt; 0.5 </a:t>
            </a:r>
            <a:r>
              <a:rPr lang="en-US" altLang="ru-RU" dirty="0" err="1" smtClean="0">
                <a:latin typeface="+mn-lt"/>
              </a:rPr>
              <a:t>μm</a:t>
            </a:r>
            <a:endParaRPr lang="ru-RU" altLang="ru-RU" dirty="0">
              <a:latin typeface="+mn-lt"/>
            </a:endParaRPr>
          </a:p>
          <a:p>
            <a:pPr indent="457200" eaLnBrk="1" hangingPunct="1">
              <a:defRPr/>
            </a:pPr>
            <a:r>
              <a:rPr lang="en-US" altLang="ru-RU" dirty="0">
                <a:latin typeface="+mn-lt"/>
              </a:rPr>
              <a:t>Laser</a:t>
            </a:r>
            <a:r>
              <a:rPr lang="ru-RU" altLang="ru-RU" dirty="0">
                <a:latin typeface="+mn-lt"/>
              </a:rPr>
              <a:t>: </a:t>
            </a:r>
            <a:r>
              <a:rPr lang="ru-RU" altLang="ru-RU" dirty="0" smtClean="0">
                <a:latin typeface="+mn-lt"/>
              </a:rPr>
              <a:t>850 </a:t>
            </a:r>
            <a:r>
              <a:rPr lang="en-US" altLang="ru-RU" dirty="0">
                <a:latin typeface="+mn-lt"/>
              </a:rPr>
              <a:t>nm</a:t>
            </a:r>
            <a:r>
              <a:rPr lang="ru-RU" altLang="ru-RU" dirty="0">
                <a:latin typeface="+mn-lt"/>
              </a:rPr>
              <a:t>, </a:t>
            </a:r>
            <a:r>
              <a:rPr lang="en-US" altLang="ru-RU" dirty="0">
                <a:latin typeface="+mn-lt"/>
              </a:rPr>
              <a:t>up to</a:t>
            </a:r>
            <a:r>
              <a:rPr lang="ru-RU" altLang="ru-RU" dirty="0">
                <a:latin typeface="+mn-lt"/>
              </a:rPr>
              <a:t> 30 </a:t>
            </a:r>
            <a:r>
              <a:rPr lang="en-US" altLang="ru-RU" dirty="0" err="1">
                <a:latin typeface="+mn-lt"/>
              </a:rPr>
              <a:t>mJ</a:t>
            </a:r>
            <a:r>
              <a:rPr lang="ru-RU" altLang="ru-RU" dirty="0">
                <a:latin typeface="+mn-lt"/>
              </a:rPr>
              <a:t> (</a:t>
            </a:r>
            <a:r>
              <a:rPr lang="en-US" altLang="ru-RU" dirty="0">
                <a:latin typeface="+mn-lt"/>
              </a:rPr>
              <a:t>0.6</a:t>
            </a:r>
            <a:r>
              <a:rPr lang="ru-RU" altLang="ru-RU" dirty="0">
                <a:latin typeface="+mn-lt"/>
              </a:rPr>
              <a:t> ТВт), 50 </a:t>
            </a:r>
            <a:r>
              <a:rPr lang="en-US" altLang="ru-RU" dirty="0">
                <a:latin typeface="+mn-lt"/>
              </a:rPr>
              <a:t>fs</a:t>
            </a:r>
            <a:r>
              <a:rPr lang="ru-RU" altLang="ru-RU" dirty="0">
                <a:latin typeface="+mn-lt"/>
              </a:rPr>
              <a:t>, </a:t>
            </a:r>
            <a:r>
              <a:rPr lang="en-US" altLang="ru-RU" dirty="0">
                <a:latin typeface="+mn-lt"/>
              </a:rPr>
              <a:t>contrast</a:t>
            </a:r>
            <a:r>
              <a:rPr lang="ru-RU" altLang="ru-RU" dirty="0">
                <a:latin typeface="+mn-lt"/>
              </a:rPr>
              <a:t> 10</a:t>
            </a:r>
            <a:r>
              <a:rPr lang="ru-RU" altLang="ru-RU" baseline="30000" dirty="0">
                <a:latin typeface="+mn-lt"/>
              </a:rPr>
              <a:t>-8</a:t>
            </a:r>
            <a:r>
              <a:rPr lang="ru-RU" altLang="ru-RU" dirty="0">
                <a:latin typeface="+mn-lt"/>
              </a:rPr>
              <a:t>, </a:t>
            </a:r>
            <a:r>
              <a:rPr lang="en-US" altLang="ru-RU" dirty="0" smtClean="0">
                <a:latin typeface="+mn-lt"/>
              </a:rPr>
              <a:t>angular </a:t>
            </a:r>
            <a:r>
              <a:rPr lang="en-US" altLang="ru-RU" dirty="0">
                <a:latin typeface="+mn-lt"/>
              </a:rPr>
              <a:t>instability 2 </a:t>
            </a:r>
            <a:r>
              <a:rPr lang="el-GR" altLang="ru-RU" dirty="0">
                <a:latin typeface="+mn-lt"/>
              </a:rPr>
              <a:t>μ</a:t>
            </a:r>
            <a:r>
              <a:rPr lang="en-US" altLang="ru-RU" dirty="0">
                <a:latin typeface="+mn-lt"/>
              </a:rPr>
              <a:t>rad (1.5 </a:t>
            </a:r>
            <a:r>
              <a:rPr lang="el-GR" altLang="ru-RU" dirty="0">
                <a:latin typeface="+mn-lt"/>
              </a:rPr>
              <a:t>μ</a:t>
            </a:r>
            <a:r>
              <a:rPr lang="en-US" altLang="ru-RU" dirty="0">
                <a:latin typeface="+mn-lt"/>
              </a:rPr>
              <a:t>m fluctuations at the </a:t>
            </a:r>
            <a:r>
              <a:rPr lang="en-US" altLang="ru-RU" dirty="0" smtClean="0">
                <a:latin typeface="+mn-lt"/>
              </a:rPr>
              <a:t>entrance) best </a:t>
            </a:r>
            <a:r>
              <a:rPr lang="en-US" altLang="ru-RU" dirty="0">
                <a:latin typeface="+mn-lt"/>
              </a:rPr>
              <a:t>transmission observed with the focal spot </a:t>
            </a:r>
            <a:r>
              <a:rPr lang="en-US" altLang="ru-RU" dirty="0" smtClean="0">
                <a:latin typeface="+mn-lt"/>
              </a:rPr>
              <a:t>of </a:t>
            </a:r>
            <a:r>
              <a:rPr lang="en-US" altLang="ru-RU" dirty="0">
                <a:latin typeface="+mn-lt"/>
              </a:rPr>
              <a:t>35 </a:t>
            </a:r>
            <a:r>
              <a:rPr lang="en-US" altLang="ru-RU" dirty="0" err="1">
                <a:latin typeface="+mn-lt"/>
              </a:rPr>
              <a:t>μm</a:t>
            </a:r>
            <a:r>
              <a:rPr lang="en-US" altLang="ru-RU" dirty="0">
                <a:latin typeface="+mn-lt"/>
              </a:rPr>
              <a:t> in diameter at the </a:t>
            </a:r>
            <a:r>
              <a:rPr lang="en-US" altLang="ru-RU" dirty="0" smtClean="0">
                <a:latin typeface="+mn-lt"/>
              </a:rPr>
              <a:t>entrance almost </a:t>
            </a:r>
            <a:r>
              <a:rPr lang="en-US" altLang="ru-RU" dirty="0">
                <a:latin typeface="+mn-lt"/>
              </a:rPr>
              <a:t>no focal spot changes as the energy </a:t>
            </a:r>
            <a:r>
              <a:rPr lang="en-US" altLang="ru-RU" dirty="0" smtClean="0">
                <a:latin typeface="+mn-lt"/>
              </a:rPr>
              <a:t>increases</a:t>
            </a:r>
          </a:p>
          <a:p>
            <a:pPr indent="457200" eaLnBrk="1" hangingPunct="1">
              <a:defRPr/>
            </a:pPr>
            <a:r>
              <a:rPr lang="en-US" altLang="ru-RU" dirty="0" smtClean="0">
                <a:latin typeface="+mn-lt"/>
              </a:rPr>
              <a:t>Camera</a:t>
            </a:r>
            <a:r>
              <a:rPr lang="ru-RU" altLang="ru-RU" dirty="0" smtClean="0">
                <a:latin typeface="+mn-lt"/>
              </a:rPr>
              <a:t> </a:t>
            </a:r>
            <a:r>
              <a:rPr lang="en-US" altLang="ru-RU" dirty="0">
                <a:latin typeface="+mn-lt"/>
              </a:rPr>
              <a:t>(VC): </a:t>
            </a:r>
            <a:r>
              <a:rPr lang="ru-RU" altLang="ru-RU" dirty="0">
                <a:latin typeface="+mn-lt"/>
              </a:rPr>
              <a:t>10</a:t>
            </a:r>
            <a:r>
              <a:rPr lang="ru-RU" altLang="ru-RU" baseline="30000" dirty="0">
                <a:latin typeface="+mn-lt"/>
              </a:rPr>
              <a:t>-</a:t>
            </a:r>
            <a:r>
              <a:rPr lang="en-US" altLang="ru-RU" baseline="30000" dirty="0">
                <a:latin typeface="+mn-lt"/>
              </a:rPr>
              <a:t>6</a:t>
            </a:r>
            <a:r>
              <a:rPr lang="ru-RU" altLang="ru-RU" dirty="0">
                <a:latin typeface="+mn-lt"/>
              </a:rPr>
              <a:t> </a:t>
            </a:r>
            <a:r>
              <a:rPr lang="en-US" altLang="ru-RU" dirty="0">
                <a:latin typeface="+mn-lt"/>
              </a:rPr>
              <a:t>Bar</a:t>
            </a:r>
            <a:r>
              <a:rPr lang="ru-RU" altLang="ru-RU" dirty="0">
                <a:latin typeface="+mn-lt"/>
              </a:rPr>
              <a:t>, </a:t>
            </a:r>
            <a:r>
              <a:rPr lang="en-US" altLang="ru-RU" dirty="0">
                <a:latin typeface="+mn-lt"/>
              </a:rPr>
              <a:t>diameter</a:t>
            </a:r>
            <a:r>
              <a:rPr lang="ru-RU" altLang="ru-RU" dirty="0">
                <a:latin typeface="+mn-lt"/>
              </a:rPr>
              <a:t> </a:t>
            </a:r>
            <a:r>
              <a:rPr lang="en-US" altLang="ru-RU" dirty="0">
                <a:latin typeface="+mn-lt"/>
              </a:rPr>
              <a:t>5.5</a:t>
            </a:r>
            <a:r>
              <a:rPr lang="ru-RU" altLang="ru-RU" dirty="0">
                <a:latin typeface="+mn-lt"/>
              </a:rPr>
              <a:t> </a:t>
            </a:r>
            <a:r>
              <a:rPr lang="en-US" altLang="ru-RU" dirty="0">
                <a:latin typeface="+mn-lt"/>
              </a:rPr>
              <a:t>cm</a:t>
            </a:r>
            <a:r>
              <a:rPr lang="ru-RU" altLang="ru-RU" dirty="0">
                <a:latin typeface="+mn-lt"/>
              </a:rPr>
              <a:t>, </a:t>
            </a:r>
            <a:r>
              <a:rPr lang="en-US" altLang="ru-RU" dirty="0">
                <a:latin typeface="+mn-lt"/>
              </a:rPr>
              <a:t>length 76 </a:t>
            </a:r>
            <a:r>
              <a:rPr lang="en-US" altLang="ru-RU" dirty="0" smtClean="0">
                <a:latin typeface="+mn-lt"/>
              </a:rPr>
              <a:t>cm on </a:t>
            </a:r>
            <a:r>
              <a:rPr lang="en-US" altLang="ru-RU" dirty="0">
                <a:latin typeface="+mn-lt"/>
              </a:rPr>
              <a:t>the five-dimensional stage (3 coordinates and 2 angles). </a:t>
            </a:r>
            <a:endParaRPr lang="ru-RU" altLang="ru-RU" dirty="0">
              <a:latin typeface="+mn-lt"/>
            </a:endParaRPr>
          </a:p>
        </p:txBody>
      </p:sp>
      <p:sp>
        <p:nvSpPr>
          <p:cNvPr id="24" name="TextBox 2"/>
          <p:cNvSpPr txBox="1">
            <a:spLocks noChangeArrowheads="1"/>
          </p:cNvSpPr>
          <p:nvPr/>
        </p:nvSpPr>
        <p:spPr bwMode="auto">
          <a:xfrm>
            <a:off x="475195" y="2088413"/>
            <a:ext cx="13684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8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 mm length</a:t>
            </a:r>
            <a:endParaRPr lang="ru-RU" altLang="ru-RU" sz="1800" b="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267368" y="3240309"/>
            <a:ext cx="2511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ru-RU" sz="1600" b="1" dirty="0">
                <a:solidFill>
                  <a:srgbClr val="0000CC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Capillary </a:t>
            </a:r>
            <a:r>
              <a:rPr lang="en-US" altLang="ru-RU" sz="1600" b="1" dirty="0" smtClean="0">
                <a:solidFill>
                  <a:srgbClr val="0000CC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transmission:</a:t>
            </a:r>
          </a:p>
          <a:p>
            <a:pPr eaLnBrk="1" hangingPunct="1">
              <a:spcBef>
                <a:spcPts val="0"/>
              </a:spcBef>
            </a:pPr>
            <a:r>
              <a:rPr lang="en-US" altLang="ru-RU" sz="1600" b="1" dirty="0" smtClean="0">
                <a:solidFill>
                  <a:srgbClr val="0000CC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is high</a:t>
            </a:r>
            <a:endParaRPr lang="ru-RU" altLang="ru-RU" sz="1600" b="1" dirty="0">
              <a:solidFill>
                <a:srgbClr val="0000CC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53" y="3936206"/>
            <a:ext cx="2199825" cy="183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Группа 34"/>
          <p:cNvGrpSpPr>
            <a:grpSpLocks/>
          </p:cNvGrpSpPr>
          <p:nvPr/>
        </p:nvGrpSpPr>
        <p:grpSpPr bwMode="auto">
          <a:xfrm>
            <a:off x="143924" y="5823948"/>
            <a:ext cx="2557462" cy="835025"/>
            <a:chOff x="110795" y="3773659"/>
            <a:chExt cx="2556923" cy="835387"/>
          </a:xfrm>
        </p:grpSpPr>
        <p:grpSp>
          <p:nvGrpSpPr>
            <p:cNvPr id="28" name="Группа 32"/>
            <p:cNvGrpSpPr>
              <a:grpSpLocks/>
            </p:cNvGrpSpPr>
            <p:nvPr/>
          </p:nvGrpSpPr>
          <p:grpSpPr bwMode="auto">
            <a:xfrm>
              <a:off x="212291" y="4147083"/>
              <a:ext cx="2139293" cy="461963"/>
              <a:chOff x="2234381" y="3137609"/>
              <a:chExt cx="2330450" cy="461963"/>
            </a:xfrm>
          </p:grpSpPr>
          <p:sp>
            <p:nvSpPr>
              <p:cNvPr id="32" name="TextBox 3"/>
              <p:cNvSpPr txBox="1">
                <a:spLocks noChangeArrowheads="1"/>
              </p:cNvSpPr>
              <p:nvPr/>
            </p:nvSpPr>
            <p:spPr bwMode="auto">
              <a:xfrm>
                <a:off x="2234381" y="3209047"/>
                <a:ext cx="2222500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ru-RU" sz="1200">
                    <a:solidFill>
                      <a:srgbClr val="0000FF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absolute</a:t>
                </a:r>
                <a:r>
                  <a:rPr lang="ru-RU" altLang="ru-RU" sz="1200">
                    <a:solidFill>
                      <a:srgbClr val="0000FF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= -</a:t>
                </a:r>
                <a:r>
                  <a:rPr lang="en-US" altLang="ru-RU" sz="1200">
                    <a:solidFill>
                      <a:srgbClr val="0000FF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-----</a:t>
                </a:r>
                <a:r>
                  <a:rPr lang="ru-RU" altLang="ru-RU" sz="1200">
                    <a:solidFill>
                      <a:srgbClr val="0000FF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-------------------</a:t>
                </a:r>
              </a:p>
            </p:txBody>
          </p:sp>
          <p:sp>
            <p:nvSpPr>
              <p:cNvPr id="33" name="TextBox 4"/>
              <p:cNvSpPr txBox="1">
                <a:spLocks noChangeArrowheads="1"/>
              </p:cNvSpPr>
              <p:nvPr/>
            </p:nvSpPr>
            <p:spPr bwMode="auto">
              <a:xfrm>
                <a:off x="3020194" y="3137609"/>
                <a:ext cx="1544637" cy="46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ru-RU" sz="1200">
                    <a:solidFill>
                      <a:srgbClr val="0000FF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transmitted energy</a:t>
                </a:r>
              </a:p>
              <a:p>
                <a:pPr eaLnBrk="1" hangingPunct="1"/>
                <a:r>
                  <a:rPr lang="en-US" altLang="ru-RU" sz="1200">
                    <a:solidFill>
                      <a:srgbClr val="0000FF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pulse energy</a:t>
                </a:r>
                <a:endParaRPr lang="ru-RU" altLang="ru-RU" sz="1200">
                  <a:solidFill>
                    <a:srgbClr val="0000FF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Группа 33"/>
            <p:cNvGrpSpPr>
              <a:grpSpLocks/>
            </p:cNvGrpSpPr>
            <p:nvPr/>
          </p:nvGrpSpPr>
          <p:grpSpPr bwMode="auto">
            <a:xfrm>
              <a:off x="110795" y="3773659"/>
              <a:ext cx="2556923" cy="461963"/>
              <a:chOff x="305569" y="3423359"/>
              <a:chExt cx="2701895" cy="461963"/>
            </a:xfrm>
          </p:grpSpPr>
          <p:sp>
            <p:nvSpPr>
              <p:cNvPr id="30" name="TextBox 13"/>
              <p:cNvSpPr txBox="1">
                <a:spLocks noChangeArrowheads="1"/>
              </p:cNvSpPr>
              <p:nvPr/>
            </p:nvSpPr>
            <p:spPr bwMode="auto">
              <a:xfrm>
                <a:off x="305569" y="3494797"/>
                <a:ext cx="2649537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ru-RU" sz="120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relative</a:t>
                </a:r>
                <a:r>
                  <a:rPr lang="ru-RU" altLang="ru-RU" sz="120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= ----</a:t>
                </a:r>
                <a:r>
                  <a:rPr lang="en-US" altLang="ru-RU" sz="120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------</a:t>
                </a:r>
                <a:r>
                  <a:rPr lang="ru-RU" altLang="ru-RU" sz="120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-------------------------</a:t>
                </a:r>
              </a:p>
            </p:txBody>
          </p:sp>
          <p:sp>
            <p:nvSpPr>
              <p:cNvPr id="31" name="TextBox 14"/>
              <p:cNvSpPr txBox="1">
                <a:spLocks noChangeArrowheads="1"/>
              </p:cNvSpPr>
              <p:nvPr/>
            </p:nvSpPr>
            <p:spPr bwMode="auto">
              <a:xfrm>
                <a:off x="1031027" y="3423359"/>
                <a:ext cx="1976437" cy="46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ru-RU" sz="120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transmitted energy</a:t>
                </a:r>
                <a:endParaRPr lang="ru-RU" altLang="ru-RU" sz="120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eaLnBrk="1" hangingPunct="1"/>
                <a:r>
                  <a:rPr lang="en-US" altLang="ru-RU" sz="120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energy falling into the hole</a:t>
                </a:r>
                <a:endParaRPr lang="ru-RU" altLang="ru-RU" sz="120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5452868" y="3228687"/>
            <a:ext cx="21428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ru-RU" sz="1600" b="1" dirty="0" smtClean="0">
                <a:solidFill>
                  <a:srgbClr val="0000CC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 problem:</a:t>
            </a:r>
          </a:p>
          <a:p>
            <a:pPr eaLnBrk="1" hangingPunct="1">
              <a:spcBef>
                <a:spcPts val="0"/>
              </a:spcBef>
            </a:pPr>
            <a:r>
              <a:rPr lang="en-US" altLang="ru-RU" sz="1600" b="1" dirty="0" smtClean="0">
                <a:solidFill>
                  <a:srgbClr val="0000CC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capillary degradation</a:t>
            </a:r>
            <a:endParaRPr lang="ru-RU" altLang="ru-RU" sz="1600" b="1" dirty="0">
              <a:solidFill>
                <a:srgbClr val="0000CC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08" y="3772647"/>
            <a:ext cx="2689857" cy="211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12"/>
          <p:cNvSpPr txBox="1">
            <a:spLocks noChangeArrowheads="1"/>
          </p:cNvSpPr>
          <p:nvPr/>
        </p:nvSpPr>
        <p:spPr bwMode="auto">
          <a:xfrm>
            <a:off x="5080929" y="6064357"/>
            <a:ext cx="31638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>
                <a:latin typeface="Calibri" panose="020F0502020204030204" pitchFamily="34" charset="0"/>
                <a:cs typeface="Arial" panose="020B0604020202020204" pitchFamily="34" charset="0"/>
              </a:rPr>
              <a:t>Reduction of the absolute transmission with the number of transmitted pulses for different pulse energies.</a:t>
            </a:r>
            <a:endParaRPr lang="ru-RU" altLang="ru-RU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516" y="3825083"/>
            <a:ext cx="283527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Стрелка вправо 39"/>
          <p:cNvSpPr/>
          <p:nvPr/>
        </p:nvSpPr>
        <p:spPr>
          <a:xfrm flipH="1">
            <a:off x="11569791" y="5187009"/>
            <a:ext cx="288925" cy="215900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" name="TextBox 4"/>
          <p:cNvSpPr txBox="1">
            <a:spLocks noChangeArrowheads="1"/>
          </p:cNvSpPr>
          <p:nvPr/>
        </p:nvSpPr>
        <p:spPr bwMode="auto">
          <a:xfrm>
            <a:off x="11441997" y="5529456"/>
            <a:ext cx="833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>
                <a:latin typeface="Calibri" panose="020F0502020204030204" pitchFamily="34" charset="0"/>
                <a:cs typeface="Arial" panose="020B0604020202020204" pitchFamily="34" charset="0"/>
              </a:rPr>
              <a:t>entrance</a:t>
            </a:r>
            <a:endParaRPr lang="ru-RU" altLang="ru-RU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трелка вправо 43"/>
          <p:cNvSpPr/>
          <p:nvPr/>
        </p:nvSpPr>
        <p:spPr>
          <a:xfrm flipH="1">
            <a:off x="5580691" y="1718121"/>
            <a:ext cx="288925" cy="215900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" name="Прямоугольник 5"/>
          <p:cNvSpPr>
            <a:spLocks noChangeArrowheads="1"/>
          </p:cNvSpPr>
          <p:nvPr/>
        </p:nvSpPr>
        <p:spPr bwMode="auto">
          <a:xfrm>
            <a:off x="8323854" y="6069840"/>
            <a:ext cx="3868146" cy="73866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dirty="0">
                <a:latin typeface="+mn-lt"/>
              </a:rPr>
              <a:t>Plugs (~1 mm long) at the distance of 2–4mm from the entrance are observed, </a:t>
            </a:r>
            <a:r>
              <a:rPr lang="en-US" altLang="ru-RU" dirty="0" smtClean="0">
                <a:latin typeface="+mn-lt"/>
              </a:rPr>
              <a:t>because of matter re-distribution. Plugs </a:t>
            </a:r>
            <a:r>
              <a:rPr lang="en-US" altLang="ru-RU" dirty="0">
                <a:latin typeface="+mn-lt"/>
              </a:rPr>
              <a:t>block the capillary </a:t>
            </a:r>
            <a:r>
              <a:rPr lang="en-US" altLang="ru-RU" dirty="0" smtClean="0">
                <a:latin typeface="+mn-lt"/>
              </a:rPr>
              <a:t>completely.</a:t>
            </a:r>
            <a:endParaRPr lang="ru-RU" altLang="ru-RU" dirty="0">
              <a:latin typeface="+mn-lt"/>
            </a:endParaRPr>
          </a:p>
        </p:txBody>
      </p:sp>
      <p:pic>
        <p:nvPicPr>
          <p:cNvPr id="47" name="Рисунок 4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251" y="3279777"/>
            <a:ext cx="11080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3074" y="4008232"/>
            <a:ext cx="2014318" cy="1813444"/>
          </a:xfrm>
          <a:prstGeom prst="rect">
            <a:avLst/>
          </a:prstGeom>
        </p:spPr>
      </p:pic>
      <p:sp>
        <p:nvSpPr>
          <p:cNvPr id="48" name="Text Box 6"/>
          <p:cNvSpPr txBox="1">
            <a:spLocks noChangeArrowheads="1"/>
          </p:cNvSpPr>
          <p:nvPr/>
        </p:nvSpPr>
        <p:spPr bwMode="auto">
          <a:xfrm>
            <a:off x="2746788" y="3240308"/>
            <a:ext cx="2511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ru-RU" sz="1600" b="1" dirty="0" smtClean="0">
                <a:solidFill>
                  <a:srgbClr val="0000CC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Reason: high reflectivity of metals at these parameters</a:t>
            </a:r>
            <a:endParaRPr lang="ru-RU" altLang="ru-RU" sz="1600" b="1" dirty="0">
              <a:solidFill>
                <a:srgbClr val="0000CC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 Box 6"/>
          <p:cNvSpPr txBox="1">
            <a:spLocks noChangeArrowheads="1"/>
          </p:cNvSpPr>
          <p:nvPr/>
        </p:nvSpPr>
        <p:spPr bwMode="auto">
          <a:xfrm>
            <a:off x="8115058" y="3228687"/>
            <a:ext cx="214286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ru-RU" sz="1600" b="1" dirty="0" smtClean="0">
                <a:solidFill>
                  <a:srgbClr val="0000CC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What happens?</a:t>
            </a:r>
            <a:endParaRPr lang="ru-RU" altLang="ru-RU" sz="1600" b="1" dirty="0">
              <a:solidFill>
                <a:srgbClr val="0000CC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5441" y="2710655"/>
            <a:ext cx="3143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K.V.Lotov</a:t>
            </a:r>
            <a:r>
              <a:rPr lang="en-US" sz="1000" dirty="0"/>
              <a:t>, </a:t>
            </a:r>
            <a:r>
              <a:rPr lang="en-US" sz="1000" dirty="0" smtClean="0"/>
              <a:t>et al., Phys</a:t>
            </a:r>
            <a:r>
              <a:rPr lang="en-US" sz="1000" dirty="0"/>
              <a:t>. Plasmas 22, 103111 (2015</a:t>
            </a:r>
            <a:r>
              <a:rPr lang="en-US" sz="1000" dirty="0" smtClean="0"/>
              <a:t>).</a:t>
            </a:r>
          </a:p>
          <a:p>
            <a:r>
              <a:rPr lang="en-US" sz="1000" dirty="0" err="1" smtClean="0"/>
              <a:t>K.V.Gubin</a:t>
            </a:r>
            <a:r>
              <a:rPr lang="en-US" sz="1000" dirty="0" smtClean="0"/>
              <a:t>, </a:t>
            </a:r>
            <a:r>
              <a:rPr lang="en-US" sz="1000" dirty="0"/>
              <a:t>et </a:t>
            </a:r>
            <a:r>
              <a:rPr lang="en-US" sz="1000" dirty="0" smtClean="0"/>
              <a:t>al., J</a:t>
            </a:r>
            <a:r>
              <a:rPr lang="en-US" sz="1000" dirty="0"/>
              <a:t>. Appl. Phys. 120, 113103 (2016).</a:t>
            </a:r>
            <a:endParaRPr lang="ru-RU" sz="1000" dirty="0"/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5994" y="38830"/>
            <a:ext cx="1000783" cy="373697"/>
          </a:xfrm>
          <a:prstGeom prst="rect">
            <a:avLst/>
          </a:prstGeom>
        </p:spPr>
      </p:pic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2398590" y="11077"/>
            <a:ext cx="340937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dirty="0" smtClean="0">
                <a:latin typeface="Tahoma" panose="020B0604030504040204" pitchFamily="34" charset="0"/>
              </a:rPr>
              <a:t>K. </a:t>
            </a:r>
            <a:r>
              <a:rPr lang="en-US" altLang="ru-RU" sz="1200" dirty="0" err="1" smtClean="0">
                <a:latin typeface="Tahoma" panose="020B0604030504040204" pitchFamily="34" charset="0"/>
              </a:rPr>
              <a:t>Lotov</a:t>
            </a:r>
            <a:r>
              <a:rPr lang="en-US" altLang="ru-RU" sz="1200" dirty="0" smtClean="0">
                <a:latin typeface="Tahoma" panose="020B0604030504040204" pitchFamily="34" charset="0"/>
              </a:rPr>
              <a:t>, AFAD-2021</a:t>
            </a:r>
            <a:r>
              <a:rPr lang="ru-RU" altLang="ru-RU" sz="1200" dirty="0" smtClean="0">
                <a:latin typeface="Tahoma" panose="020B0604030504040204" pitchFamily="34" charset="0"/>
              </a:rPr>
              <a:t>,</a:t>
            </a:r>
            <a:r>
              <a:rPr lang="en-US" altLang="ru-RU" sz="1200" dirty="0" smtClean="0">
                <a:latin typeface="Tahoma" panose="020B0604030504040204" pitchFamily="34" charset="0"/>
              </a:rPr>
              <a:t> 17.03.20</a:t>
            </a:r>
            <a:r>
              <a:rPr lang="ru-RU" altLang="ru-RU" sz="1200" dirty="0" smtClean="0">
                <a:latin typeface="Tahoma" panose="020B0604030504040204" pitchFamily="34" charset="0"/>
              </a:rPr>
              <a:t>21,    </a:t>
            </a:r>
            <a:r>
              <a:rPr lang="en-US" altLang="ru-RU" sz="1200" dirty="0" smtClean="0">
                <a:latin typeface="Tahoma" panose="020B0604030504040204" pitchFamily="34" charset="0"/>
              </a:rPr>
              <a:t>p</a:t>
            </a:r>
            <a:r>
              <a:rPr lang="ru-RU" altLang="ru-RU" sz="1200" dirty="0" smtClean="0">
                <a:latin typeface="Tahoma" panose="020B0604030504040204" pitchFamily="34" charset="0"/>
              </a:rPr>
              <a:t>.</a:t>
            </a:r>
            <a:r>
              <a:rPr lang="en-US" altLang="ru-RU" sz="1200" dirty="0" smtClean="0">
                <a:latin typeface="Tahoma" panose="020B0604030504040204" pitchFamily="34" charset="0"/>
              </a:rPr>
              <a:t> 15</a:t>
            </a:r>
            <a:r>
              <a:rPr lang="ru-RU" altLang="ru-RU" sz="1200" dirty="0" smtClean="0">
                <a:latin typeface="Tahoma" panose="020B0604030504040204" pitchFamily="34" charset="0"/>
              </a:rPr>
              <a:t> </a:t>
            </a:r>
            <a:r>
              <a:rPr lang="en-US" altLang="ru-RU" sz="1200" dirty="0" smtClean="0">
                <a:latin typeface="Tahoma" panose="020B0604030504040204" pitchFamily="34" charset="0"/>
              </a:rPr>
              <a:t>of 17</a:t>
            </a:r>
            <a:r>
              <a:rPr lang="ru-RU" altLang="ru-RU" sz="1200" dirty="0" smtClean="0">
                <a:latin typeface="Tahoma" panose="020B0604030504040204" pitchFamily="34" charset="0"/>
              </a:rPr>
              <a:t>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  <p:pic>
        <p:nvPicPr>
          <p:cNvPr id="43" name="Picture 2" descr="znakok60"/>
          <p:cNvPicPr>
            <a:picLocks noChangeAspect="1" noChangeArrowheads="1"/>
          </p:cNvPicPr>
          <p:nvPr/>
        </p:nvPicPr>
        <p:blipFill>
          <a:blip r:embed="rId10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660276" cy="42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25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7328" y="529327"/>
            <a:ext cx="12245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Laser-plasma experiments at </a:t>
            </a:r>
            <a:r>
              <a:rPr lang="en-US" sz="2000" dirty="0" smtClean="0">
                <a:solidFill>
                  <a:prstClr val="black"/>
                </a:solidFill>
              </a:rPr>
              <a:t>ILP, plans: LWFA at moderate intensities, Compton </a:t>
            </a:r>
            <a:r>
              <a:rPr lang="el-GR" sz="2000" dirty="0" smtClean="0">
                <a:solidFill>
                  <a:prstClr val="black"/>
                </a:solidFill>
                <a:cs typeface="Arial" panose="020B0604020202020204" pitchFamily="34" charset="0"/>
              </a:rPr>
              <a:t>γ</a:t>
            </a:r>
            <a:r>
              <a:rPr lang="en-US" sz="2000" dirty="0" smtClean="0">
                <a:solidFill>
                  <a:prstClr val="black"/>
                </a:solidFill>
                <a:cs typeface="Arial" panose="020B0604020202020204" pitchFamily="34" charset="0"/>
              </a:rPr>
              <a:t>-source, THz generation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38" name="TextBox 8"/>
          <p:cNvSpPr txBox="1">
            <a:spLocks noChangeArrowheads="1"/>
          </p:cNvSpPr>
          <p:nvPr/>
        </p:nvSpPr>
        <p:spPr bwMode="auto">
          <a:xfrm>
            <a:off x="194101" y="3734540"/>
            <a:ext cx="48937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dirty="0" smtClean="0"/>
              <a:t>1 </a:t>
            </a:r>
            <a:r>
              <a:rPr lang="en-US" altLang="ru-RU" dirty="0"/>
              <a:t>– </a:t>
            </a:r>
            <a:r>
              <a:rPr lang="en-US" altLang="ru-RU" dirty="0" smtClean="0"/>
              <a:t>laser beams</a:t>
            </a:r>
            <a:r>
              <a:rPr lang="en-US" altLang="ru-RU" dirty="0"/>
              <a:t>, 2 – supersonic gas jet, 3 – </a:t>
            </a:r>
            <a:r>
              <a:rPr lang="en-US" altLang="ru-RU" dirty="0" smtClean="0"/>
              <a:t>electron </a:t>
            </a:r>
            <a:r>
              <a:rPr lang="en-US" altLang="ru-RU" dirty="0"/>
              <a:t>beam, 4 – collimator, 5 – phosphor screens, 6 – magnet dipole, </a:t>
            </a:r>
            <a:endParaRPr lang="en-US" altLang="ru-RU" dirty="0" smtClean="0"/>
          </a:p>
          <a:p>
            <a:r>
              <a:rPr lang="en-US" altLang="ru-RU" dirty="0" smtClean="0"/>
              <a:t>7 </a:t>
            </a:r>
            <a:r>
              <a:rPr lang="en-US" altLang="ru-RU" dirty="0"/>
              <a:t>– </a:t>
            </a:r>
            <a:r>
              <a:rPr lang="en-US" altLang="ru-RU" dirty="0" smtClean="0"/>
              <a:t>Faraday </a:t>
            </a:r>
            <a:r>
              <a:rPr lang="en-US" altLang="ru-RU" dirty="0"/>
              <a:t>cap, 8 – CCD. </a:t>
            </a:r>
            <a:endParaRPr lang="ru-RU" altLang="ru-RU" dirty="0"/>
          </a:p>
        </p:txBody>
      </p:sp>
      <p:pic>
        <p:nvPicPr>
          <p:cNvPr id="42" name="Объект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124006"/>
            <a:ext cx="3887787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Прямоугольник 2"/>
          <p:cNvSpPr>
            <a:spLocks noChangeArrowheads="1"/>
          </p:cNvSpPr>
          <p:nvPr/>
        </p:nvSpPr>
        <p:spPr bwMode="auto">
          <a:xfrm>
            <a:off x="203139" y="4581128"/>
            <a:ext cx="5400599" cy="211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ru-RU" b="1" dirty="0" smtClean="0"/>
              <a:t>Parameters:</a:t>
            </a:r>
            <a:r>
              <a:rPr lang="en-US" altLang="ru-RU" dirty="0" smtClean="0"/>
              <a:t> </a:t>
            </a:r>
          </a:p>
          <a:p>
            <a:pPr algn="just">
              <a:lnSpc>
                <a:spcPct val="120000"/>
              </a:lnSpc>
            </a:pPr>
            <a:r>
              <a:rPr lang="en-US" altLang="ru-RU" dirty="0" smtClean="0"/>
              <a:t>laser </a:t>
            </a:r>
            <a:r>
              <a:rPr lang="en-US" altLang="ru-RU" dirty="0"/>
              <a:t>system: </a:t>
            </a:r>
            <a:r>
              <a:rPr lang="en-US" altLang="ru-RU" dirty="0" smtClean="0"/>
              <a:t>10 </a:t>
            </a:r>
            <a:r>
              <a:rPr lang="en-US" altLang="ru-RU" dirty="0"/>
              <a:t>Hz, </a:t>
            </a:r>
            <a:r>
              <a:rPr lang="en-US" altLang="ru-RU" dirty="0" smtClean="0"/>
              <a:t>100÷300 </a:t>
            </a:r>
            <a:r>
              <a:rPr lang="en-US" altLang="ru-RU" dirty="0" err="1"/>
              <a:t>mJ</a:t>
            </a:r>
            <a:r>
              <a:rPr lang="en-US" altLang="ru-RU" dirty="0"/>
              <a:t>, </a:t>
            </a:r>
            <a:r>
              <a:rPr lang="en-US" altLang="ru-RU" dirty="0" smtClean="0"/>
              <a:t>~</a:t>
            </a:r>
            <a:r>
              <a:rPr lang="en-US" altLang="ru-RU" dirty="0"/>
              <a:t>20 fs, </a:t>
            </a:r>
            <a:r>
              <a:rPr lang="en-US" altLang="ru-RU" dirty="0" smtClean="0"/>
              <a:t>810 </a:t>
            </a:r>
            <a:r>
              <a:rPr lang="en-US" altLang="ru-RU" dirty="0"/>
              <a:t>nm;</a:t>
            </a:r>
            <a:endParaRPr lang="ru-RU" altLang="ru-RU" dirty="0"/>
          </a:p>
          <a:p>
            <a:r>
              <a:rPr lang="en-US" altLang="ru-RU" dirty="0"/>
              <a:t>acceleration area: diameter </a:t>
            </a:r>
            <a:r>
              <a:rPr lang="en-US" altLang="ru-RU" dirty="0" smtClean="0"/>
              <a:t>~ </a:t>
            </a:r>
            <a:r>
              <a:rPr lang="en-US" altLang="ru-RU" dirty="0"/>
              <a:t>10÷15 </a:t>
            </a:r>
            <a:r>
              <a:rPr lang="en-US" altLang="ru-RU" dirty="0" err="1"/>
              <a:t>μm</a:t>
            </a:r>
            <a:r>
              <a:rPr lang="en-US" altLang="ru-RU" dirty="0"/>
              <a:t>, length </a:t>
            </a:r>
            <a:r>
              <a:rPr lang="en-US" altLang="ru-RU" dirty="0" smtClean="0"/>
              <a:t>~ </a:t>
            </a:r>
            <a:r>
              <a:rPr lang="en-US" altLang="ru-RU" dirty="0"/>
              <a:t>0.5 mm;</a:t>
            </a:r>
            <a:endParaRPr lang="ru-RU" altLang="ru-RU" dirty="0"/>
          </a:p>
          <a:p>
            <a:r>
              <a:rPr lang="en-US" altLang="ru-RU" dirty="0"/>
              <a:t>supersonic He jet: diameter </a:t>
            </a:r>
            <a:r>
              <a:rPr lang="en-US" altLang="ru-RU" dirty="0" smtClean="0"/>
              <a:t>~</a:t>
            </a:r>
            <a:r>
              <a:rPr lang="en-US" altLang="ru-RU" dirty="0"/>
              <a:t>1.2 mm, gas density </a:t>
            </a:r>
            <a:r>
              <a:rPr lang="en-US" altLang="ru-RU" dirty="0" smtClean="0"/>
              <a:t>10</a:t>
            </a:r>
            <a:r>
              <a:rPr lang="en-US" altLang="ru-RU" baseline="30000" dirty="0" smtClean="0"/>
              <a:t>18</a:t>
            </a:r>
            <a:r>
              <a:rPr lang="en-US" altLang="ru-RU" dirty="0" smtClean="0"/>
              <a:t>÷10</a:t>
            </a:r>
            <a:r>
              <a:rPr lang="en-US" altLang="ru-RU" baseline="30000" dirty="0" smtClean="0"/>
              <a:t>19</a:t>
            </a:r>
            <a:r>
              <a:rPr lang="en-US" altLang="ru-RU" dirty="0" smtClean="0"/>
              <a:t> </a:t>
            </a:r>
            <a:r>
              <a:rPr lang="en-US" altLang="ru-RU" dirty="0"/>
              <a:t>cm</a:t>
            </a:r>
            <a:r>
              <a:rPr lang="en-US" altLang="ru-RU" baseline="30000" dirty="0"/>
              <a:t>-3</a:t>
            </a:r>
            <a:r>
              <a:rPr lang="en-US" altLang="ru-RU" dirty="0"/>
              <a:t>, Mach number </a:t>
            </a:r>
            <a:r>
              <a:rPr lang="en-US" altLang="ru-RU" dirty="0" smtClean="0"/>
              <a:t>3.5÷4</a:t>
            </a:r>
            <a:r>
              <a:rPr lang="en-US" altLang="ru-RU" dirty="0"/>
              <a:t>, gas backpressure </a:t>
            </a:r>
            <a:r>
              <a:rPr lang="en-US" altLang="ru-RU" dirty="0" smtClean="0"/>
              <a:t>5÷10 </a:t>
            </a:r>
            <a:r>
              <a:rPr lang="en-US" altLang="ru-RU" dirty="0" err="1" smtClean="0"/>
              <a:t>atm</a:t>
            </a:r>
            <a:endParaRPr lang="en-US" altLang="ru-RU" dirty="0"/>
          </a:p>
          <a:p>
            <a:endParaRPr lang="en-US" altLang="ru-RU" dirty="0" smtClean="0"/>
          </a:p>
          <a:p>
            <a:r>
              <a:rPr lang="en-US" altLang="ru-RU" b="1" dirty="0" smtClean="0"/>
              <a:t>Special features:</a:t>
            </a:r>
            <a:r>
              <a:rPr lang="en-US" altLang="ru-RU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ru-RU" dirty="0" smtClean="0"/>
              <a:t>aimed at quantitative agreement with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ru-RU" dirty="0" smtClean="0"/>
              <a:t>two laser pulses (Compton scattering, THz radiation)</a:t>
            </a:r>
            <a:endParaRPr lang="ru-RU" alt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B2E246B-FC85-4B29-B1AB-C1E17D83C8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370" y="1336161"/>
            <a:ext cx="2873594" cy="36073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863D5BA-A3EA-4179-855A-22E30EC49317}"/>
              </a:ext>
            </a:extLst>
          </p:cNvPr>
          <p:cNvSpPr txBox="1"/>
          <p:nvPr/>
        </p:nvSpPr>
        <p:spPr>
          <a:xfrm>
            <a:off x="9078626" y="1038375"/>
            <a:ext cx="2502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Schematic of the experiment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917F468-E594-407C-89FE-A51F904BA0A1}"/>
              </a:ext>
            </a:extLst>
          </p:cNvPr>
          <p:cNvSpPr txBox="1"/>
          <p:nvPr/>
        </p:nvSpPr>
        <p:spPr>
          <a:xfrm>
            <a:off x="10329930" y="1346152"/>
            <a:ext cx="174278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PM: parabolic mirrors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PD: photodiode detector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PC: personal computer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D7B11B2A-8C2A-425F-A1D3-EE88D2A0E9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233" y="3850247"/>
            <a:ext cx="3661194" cy="29569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F4F6987-1632-4CB7-9ACA-5941B87D97FE}"/>
              </a:ext>
            </a:extLst>
          </p:cNvPr>
          <p:cNvSpPr txBox="1"/>
          <p:nvPr/>
        </p:nvSpPr>
        <p:spPr>
          <a:xfrm>
            <a:off x="5966705" y="1038375"/>
            <a:ext cx="29533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Radiation generation by counter propagating laser pulses: 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proof-of-principal experiment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6ED79C20-F4F0-4481-94C1-E4D1D96FF8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781833"/>
            <a:ext cx="3778326" cy="21105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4432" y="5168522"/>
            <a:ext cx="1853407" cy="1602635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5994" y="38830"/>
            <a:ext cx="1000783" cy="373697"/>
          </a:xfrm>
          <a:prstGeom prst="rect">
            <a:avLst/>
          </a:prstGeom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2398590" y="11077"/>
            <a:ext cx="340937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dirty="0" smtClean="0">
                <a:latin typeface="Tahoma" panose="020B0604030504040204" pitchFamily="34" charset="0"/>
              </a:rPr>
              <a:t>K. </a:t>
            </a:r>
            <a:r>
              <a:rPr lang="en-US" altLang="ru-RU" sz="1200" dirty="0" err="1" smtClean="0">
                <a:latin typeface="Tahoma" panose="020B0604030504040204" pitchFamily="34" charset="0"/>
              </a:rPr>
              <a:t>Lotov</a:t>
            </a:r>
            <a:r>
              <a:rPr lang="en-US" altLang="ru-RU" sz="1200" dirty="0" smtClean="0">
                <a:latin typeface="Tahoma" panose="020B0604030504040204" pitchFamily="34" charset="0"/>
              </a:rPr>
              <a:t>, AFAD-2021</a:t>
            </a:r>
            <a:r>
              <a:rPr lang="ru-RU" altLang="ru-RU" sz="1200" dirty="0" smtClean="0">
                <a:latin typeface="Tahoma" panose="020B0604030504040204" pitchFamily="34" charset="0"/>
              </a:rPr>
              <a:t>,</a:t>
            </a:r>
            <a:r>
              <a:rPr lang="en-US" altLang="ru-RU" sz="1200" dirty="0" smtClean="0">
                <a:latin typeface="Tahoma" panose="020B0604030504040204" pitchFamily="34" charset="0"/>
              </a:rPr>
              <a:t> 17.03.20</a:t>
            </a:r>
            <a:r>
              <a:rPr lang="ru-RU" altLang="ru-RU" sz="1200" dirty="0" smtClean="0">
                <a:latin typeface="Tahoma" panose="020B0604030504040204" pitchFamily="34" charset="0"/>
              </a:rPr>
              <a:t>21,    </a:t>
            </a:r>
            <a:r>
              <a:rPr lang="en-US" altLang="ru-RU" sz="1200" dirty="0" smtClean="0">
                <a:latin typeface="Tahoma" panose="020B0604030504040204" pitchFamily="34" charset="0"/>
              </a:rPr>
              <a:t>p</a:t>
            </a:r>
            <a:r>
              <a:rPr lang="ru-RU" altLang="ru-RU" sz="1200" dirty="0" smtClean="0">
                <a:latin typeface="Tahoma" panose="020B0604030504040204" pitchFamily="34" charset="0"/>
              </a:rPr>
              <a:t>.</a:t>
            </a:r>
            <a:r>
              <a:rPr lang="en-US" altLang="ru-RU" sz="1200" dirty="0" smtClean="0">
                <a:latin typeface="Tahoma" panose="020B0604030504040204" pitchFamily="34" charset="0"/>
              </a:rPr>
              <a:t> 16</a:t>
            </a:r>
            <a:r>
              <a:rPr lang="ru-RU" altLang="ru-RU" sz="1200" dirty="0" smtClean="0">
                <a:latin typeface="Tahoma" panose="020B0604030504040204" pitchFamily="34" charset="0"/>
              </a:rPr>
              <a:t> </a:t>
            </a:r>
            <a:r>
              <a:rPr lang="en-US" altLang="ru-RU" sz="1200" dirty="0" smtClean="0">
                <a:latin typeface="Tahoma" panose="020B0604030504040204" pitchFamily="34" charset="0"/>
              </a:rPr>
              <a:t>of 17</a:t>
            </a:r>
            <a:r>
              <a:rPr lang="ru-RU" altLang="ru-RU" sz="1200" dirty="0" smtClean="0">
                <a:latin typeface="Tahoma" panose="020B0604030504040204" pitchFamily="34" charset="0"/>
              </a:rPr>
              <a:t>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  <p:pic>
        <p:nvPicPr>
          <p:cNvPr id="22" name="Picture 2" descr="znakok60"/>
          <p:cNvPicPr>
            <a:picLocks noChangeAspect="1" noChangeArrowheads="1"/>
          </p:cNvPicPr>
          <p:nvPr/>
        </p:nvPicPr>
        <p:blipFill>
          <a:blip r:embed="rId9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660276" cy="42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305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11824" y="2708920"/>
            <a:ext cx="25795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Thank you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88862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22" y="1036870"/>
            <a:ext cx="6247538" cy="582113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994" y="38830"/>
            <a:ext cx="1000783" cy="373697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398591" y="11077"/>
            <a:ext cx="33243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dirty="0" smtClean="0">
                <a:latin typeface="Tahoma" panose="020B0604030504040204" pitchFamily="34" charset="0"/>
              </a:rPr>
              <a:t>K. </a:t>
            </a:r>
            <a:r>
              <a:rPr lang="en-US" altLang="ru-RU" sz="1200" dirty="0" err="1" smtClean="0">
                <a:latin typeface="Tahoma" panose="020B0604030504040204" pitchFamily="34" charset="0"/>
              </a:rPr>
              <a:t>Lotov</a:t>
            </a:r>
            <a:r>
              <a:rPr lang="en-US" altLang="ru-RU" sz="1200" dirty="0" smtClean="0">
                <a:latin typeface="Tahoma" panose="020B0604030504040204" pitchFamily="34" charset="0"/>
              </a:rPr>
              <a:t>, AFAD-2021</a:t>
            </a:r>
            <a:r>
              <a:rPr lang="ru-RU" altLang="ru-RU" sz="1200" dirty="0" smtClean="0">
                <a:latin typeface="Tahoma" panose="020B0604030504040204" pitchFamily="34" charset="0"/>
              </a:rPr>
              <a:t>,</a:t>
            </a:r>
            <a:r>
              <a:rPr lang="en-US" altLang="ru-RU" sz="1200" dirty="0" smtClean="0">
                <a:latin typeface="Tahoma" panose="020B0604030504040204" pitchFamily="34" charset="0"/>
              </a:rPr>
              <a:t> 17.03.20</a:t>
            </a:r>
            <a:r>
              <a:rPr lang="ru-RU" altLang="ru-RU" sz="1200" dirty="0" smtClean="0">
                <a:latin typeface="Tahoma" panose="020B0604030504040204" pitchFamily="34" charset="0"/>
              </a:rPr>
              <a:t>21,    </a:t>
            </a:r>
            <a:r>
              <a:rPr lang="en-US" altLang="ru-RU" sz="1200" dirty="0" smtClean="0">
                <a:latin typeface="Tahoma" panose="020B0604030504040204" pitchFamily="34" charset="0"/>
              </a:rPr>
              <a:t>p</a:t>
            </a:r>
            <a:r>
              <a:rPr lang="ru-RU" altLang="ru-RU" sz="1200" dirty="0" smtClean="0">
                <a:latin typeface="Tahoma" panose="020B0604030504040204" pitchFamily="34" charset="0"/>
              </a:rPr>
              <a:t>.</a:t>
            </a:r>
            <a:r>
              <a:rPr lang="en-US" altLang="ru-RU" sz="1200" dirty="0" smtClean="0">
                <a:latin typeface="Tahoma" panose="020B0604030504040204" pitchFamily="34" charset="0"/>
              </a:rPr>
              <a:t> 2</a:t>
            </a:r>
            <a:r>
              <a:rPr lang="ru-RU" altLang="ru-RU" sz="1200" dirty="0" smtClean="0">
                <a:latin typeface="Tahoma" panose="020B0604030504040204" pitchFamily="34" charset="0"/>
              </a:rPr>
              <a:t> </a:t>
            </a:r>
            <a:r>
              <a:rPr lang="en-US" altLang="ru-RU" sz="1200" dirty="0" smtClean="0">
                <a:latin typeface="Tahoma" panose="020B0604030504040204" pitchFamily="34" charset="0"/>
              </a:rPr>
              <a:t>of 17</a:t>
            </a:r>
            <a:r>
              <a:rPr lang="ru-RU" altLang="ru-RU" sz="1200" dirty="0" smtClean="0">
                <a:latin typeface="Tahoma" panose="020B0604030504040204" pitchFamily="34" charset="0"/>
              </a:rPr>
              <a:t>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0232" y="529327"/>
            <a:ext cx="1922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Where we are?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8740" y="384432"/>
            <a:ext cx="7045612" cy="62310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4193" y="-13994"/>
            <a:ext cx="4367808" cy="44336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60024" y="4509120"/>
            <a:ext cx="27363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Novel accelerator studies in:</a:t>
            </a:r>
          </a:p>
          <a:p>
            <a:r>
              <a:rPr lang="en-US" dirty="0" err="1" smtClean="0">
                <a:latin typeface="+mn-lt"/>
              </a:rPr>
              <a:t>Budker</a:t>
            </a:r>
            <a:r>
              <a:rPr lang="en-US" dirty="0" smtClean="0">
                <a:latin typeface="+mn-lt"/>
              </a:rPr>
              <a:t> Institute of Nuclear Physics</a:t>
            </a:r>
          </a:p>
          <a:p>
            <a:r>
              <a:rPr lang="en-US" dirty="0" smtClean="0">
                <a:latin typeface="+mn-lt"/>
              </a:rPr>
              <a:t>Institute of Laser Physics</a:t>
            </a:r>
          </a:p>
          <a:p>
            <a:endParaRPr lang="en-US" dirty="0">
              <a:latin typeface="+mn-lt"/>
            </a:endParaRPr>
          </a:p>
          <a:p>
            <a:r>
              <a:rPr lang="en-US" dirty="0" smtClean="0">
                <a:latin typeface="+mn-lt"/>
              </a:rPr>
              <a:t>Almost all researchers are also with Novosibirsk State University </a:t>
            </a:r>
          </a:p>
          <a:p>
            <a:r>
              <a:rPr lang="en-US" dirty="0" smtClean="0">
                <a:latin typeface="+mn-lt"/>
              </a:rPr>
              <a:t>(that’s why dual affiliations)</a:t>
            </a:r>
            <a:endParaRPr lang="ru-RU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18740" y="440623"/>
            <a:ext cx="3618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City with 1.6 M 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population</a:t>
            </a:r>
            <a:r>
              <a:rPr lang="en-US" dirty="0" smtClean="0">
                <a:solidFill>
                  <a:schemeClr val="bg1"/>
                </a:solidFill>
              </a:rPr>
              <a:t> (No. 3 in Russia)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88214" y="1700808"/>
            <a:ext cx="2488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&gt; 30 Institutes and University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" name="Picture 2" descr="znakok60"/>
          <p:cNvPicPr>
            <a:picLocks noChangeAspect="1" noChangeArrowheads="1"/>
          </p:cNvPicPr>
          <p:nvPr/>
        </p:nvPicPr>
        <p:blipFill>
          <a:blip r:embed="rId7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660276" cy="42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29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60232" y="497243"/>
            <a:ext cx="10301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Research groups at BINP							and ILP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26753" y="5082912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</a:rPr>
              <a:t>Ivan </a:t>
            </a:r>
            <a:r>
              <a:rPr lang="en-US" sz="1000" dirty="0" err="1">
                <a:solidFill>
                  <a:prstClr val="black"/>
                </a:solidFill>
                <a:latin typeface="Arial" panose="020B0604020202020204" pitchFamily="34" charset="0"/>
              </a:rPr>
              <a:t>Kargapolov</a:t>
            </a:r>
            <a:endParaRPr lang="en-US" sz="10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</a:rPr>
              <a:t>(MS)</a:t>
            </a:r>
            <a:endParaRPr lang="ru-RU" sz="1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8545188" y="493191"/>
            <a:ext cx="3532511" cy="6248177"/>
            <a:chOff x="8545188" y="493191"/>
            <a:chExt cx="3532511" cy="6248177"/>
          </a:xfrm>
        </p:grpSpPr>
        <p:sp>
          <p:nvSpPr>
            <p:cNvPr id="66" name="Скругленный прямоугольник 65"/>
            <p:cNvSpPr/>
            <p:nvPr/>
          </p:nvSpPr>
          <p:spPr>
            <a:xfrm>
              <a:off x="8545188" y="493191"/>
              <a:ext cx="3532511" cy="6248177"/>
            </a:xfrm>
            <a:prstGeom prst="roundRect">
              <a:avLst>
                <a:gd name="adj" fmla="val 5541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TextBox 16"/>
            <p:cNvSpPr txBox="1">
              <a:spLocks noChangeArrowheads="1"/>
            </p:cNvSpPr>
            <p:nvPr/>
          </p:nvSpPr>
          <p:spPr bwMode="auto">
            <a:xfrm>
              <a:off x="10302875" y="939800"/>
              <a:ext cx="14986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600" dirty="0">
                  <a:solidFill>
                    <a:srgbClr val="000000"/>
                  </a:solidFill>
                  <a:latin typeface="Arial" panose="020B0604020202020204" pitchFamily="34" charset="0"/>
                </a:rPr>
                <a:t>Laser-plasma experiments</a:t>
              </a:r>
              <a:endParaRPr lang="ru-RU" altLang="ru-RU" sz="16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7" name="TextBox 47"/>
            <p:cNvSpPr txBox="1">
              <a:spLocks noChangeArrowheads="1"/>
            </p:cNvSpPr>
            <p:nvPr/>
          </p:nvSpPr>
          <p:spPr bwMode="auto">
            <a:xfrm>
              <a:off x="10294144" y="1578769"/>
              <a:ext cx="1368425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400" b="1" dirty="0">
                  <a:solidFill>
                    <a:srgbClr val="800000"/>
                  </a:solidFill>
                  <a:latin typeface="Arial" panose="020B0604020202020204" pitchFamily="34" charset="0"/>
                </a:rPr>
                <a:t>Dr. Vladimir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400" b="1" dirty="0" err="1">
                  <a:solidFill>
                    <a:srgbClr val="800000"/>
                  </a:solidFill>
                  <a:latin typeface="Arial" panose="020B0604020202020204" pitchFamily="34" charset="0"/>
                </a:rPr>
                <a:t>Trunov</a:t>
              </a:r>
              <a:endParaRPr lang="ru-RU" altLang="ru-RU" sz="1400" b="1" dirty="0">
                <a:solidFill>
                  <a:srgbClr val="8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79" name="Picture 49" descr="Фролов_Станислав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26540" y="2298475"/>
              <a:ext cx="1160463" cy="1184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54" descr="Губин К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1863" y="2195287"/>
              <a:ext cx="941387" cy="141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55" descr="Avtaeva_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9338" y="2339750"/>
              <a:ext cx="976312" cy="122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5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6800" y="3995512"/>
              <a:ext cx="976313" cy="1162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Picture 5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6938" y="3995512"/>
              <a:ext cx="976312" cy="1158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5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2000" y="3995512"/>
              <a:ext cx="976313" cy="1158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Picture 5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0547" y="5562873"/>
              <a:ext cx="969962" cy="11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TextBox 34"/>
            <p:cNvSpPr txBox="1">
              <a:spLocks noChangeArrowheads="1"/>
            </p:cNvSpPr>
            <p:nvPr/>
          </p:nvSpPr>
          <p:spPr bwMode="auto">
            <a:xfrm>
              <a:off x="8591986" y="3563315"/>
              <a:ext cx="107112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Dr.Sc.</a:t>
              </a:r>
              <a:r>
                <a:rPr lang="en-US" altLang="ru-RU" sz="1000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Svetlana</a:t>
              </a:r>
              <a:r>
                <a:rPr lang="en-US" altLang="ru-RU" sz="10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Avtaeva</a:t>
              </a:r>
              <a:endParaRPr lang="ru-RU" altLang="ru-RU" sz="1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7" name="TextBox 34"/>
            <p:cNvSpPr txBox="1">
              <a:spLocks noChangeArrowheads="1"/>
            </p:cNvSpPr>
            <p:nvPr/>
          </p:nvSpPr>
          <p:spPr bwMode="auto">
            <a:xfrm>
              <a:off x="9779000" y="3563009"/>
              <a:ext cx="9937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 dirty="0">
                  <a:solidFill>
                    <a:srgbClr val="000000"/>
                  </a:solidFill>
                  <a:latin typeface="Arial" panose="020B0604020202020204" pitchFamily="34" charset="0"/>
                </a:rPr>
                <a:t>Dr. Konstantin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 dirty="0">
                  <a:solidFill>
                    <a:srgbClr val="000000"/>
                  </a:solidFill>
                  <a:latin typeface="Arial" panose="020B0604020202020204" pitchFamily="34" charset="0"/>
                </a:rPr>
                <a:t>      </a:t>
              </a:r>
              <a:r>
                <a:rPr lang="en-US" altLang="ru-RU" sz="10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Gubin</a:t>
              </a:r>
              <a:endParaRPr lang="en-US" altLang="ru-RU" sz="1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8" name="TextBox 34"/>
            <p:cNvSpPr txBox="1">
              <a:spLocks noChangeArrowheads="1"/>
            </p:cNvSpPr>
            <p:nvPr/>
          </p:nvSpPr>
          <p:spPr bwMode="auto">
            <a:xfrm>
              <a:off x="10832899" y="3588694"/>
              <a:ext cx="1136650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 dirty="0">
                  <a:solidFill>
                    <a:srgbClr val="000000"/>
                  </a:solidFill>
                  <a:latin typeface="Arial" panose="020B0604020202020204" pitchFamily="34" charset="0"/>
                </a:rPr>
                <a:t>Stanislav </a:t>
              </a:r>
              <a:r>
                <a:rPr lang="en-US" altLang="ru-RU" sz="10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Frolov</a:t>
              </a:r>
              <a:endParaRPr lang="ru-RU" altLang="ru-RU" sz="1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9" name="TextBox 34"/>
            <p:cNvSpPr txBox="1">
              <a:spLocks noChangeArrowheads="1"/>
            </p:cNvSpPr>
            <p:nvPr/>
          </p:nvSpPr>
          <p:spPr bwMode="auto">
            <a:xfrm>
              <a:off x="8603131" y="5162823"/>
              <a:ext cx="1122362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 dirty="0">
                  <a:solidFill>
                    <a:srgbClr val="000000"/>
                  </a:solidFill>
                  <a:latin typeface="Arial" panose="020B0604020202020204" pitchFamily="34" charset="0"/>
                </a:rPr>
                <a:t>Dr. Victor </a:t>
              </a:r>
              <a:r>
                <a:rPr lang="en-US" altLang="ru-RU" sz="10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Petrov</a:t>
              </a:r>
              <a:endParaRPr lang="ru-RU" altLang="ru-RU" sz="1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0" name="TextBox 34"/>
            <p:cNvSpPr txBox="1">
              <a:spLocks noChangeArrowheads="1"/>
            </p:cNvSpPr>
            <p:nvPr/>
          </p:nvSpPr>
          <p:spPr bwMode="auto">
            <a:xfrm>
              <a:off x="9725493" y="5162823"/>
              <a:ext cx="10318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Gleb</a:t>
              </a:r>
              <a:r>
                <a:rPr lang="en-US" altLang="ru-RU" sz="10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ru-RU" sz="1000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Kuptsov</a:t>
              </a:r>
              <a:r>
                <a:rPr lang="en-US" altLang="ru-RU" sz="10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 (MSc</a:t>
              </a:r>
              <a:r>
                <a:rPr lang="en-US" altLang="ru-RU" sz="1000" dirty="0">
                  <a:solidFill>
                    <a:srgbClr val="000000"/>
                  </a:solidFill>
                  <a:latin typeface="Arial" panose="020B0604020202020204" pitchFamily="34" charset="0"/>
                </a:rPr>
                <a:t>)</a:t>
              </a:r>
              <a:endParaRPr lang="ru-RU" altLang="ru-RU" sz="1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1" name="TextBox 34"/>
            <p:cNvSpPr txBox="1">
              <a:spLocks noChangeArrowheads="1"/>
            </p:cNvSpPr>
            <p:nvPr/>
          </p:nvSpPr>
          <p:spPr bwMode="auto">
            <a:xfrm>
              <a:off x="10935168" y="5162823"/>
              <a:ext cx="105251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>
                  <a:solidFill>
                    <a:srgbClr val="000000"/>
                  </a:solidFill>
                  <a:latin typeface="Arial" panose="020B0604020202020204" pitchFamily="34" charset="0"/>
                </a:rPr>
                <a:t>Vladimir Petrov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>
                  <a:solidFill>
                    <a:srgbClr val="000000"/>
                  </a:solidFill>
                  <a:latin typeface="Arial" panose="020B0604020202020204" pitchFamily="34" charset="0"/>
                </a:rPr>
                <a:t>(MSc)</a:t>
              </a:r>
              <a:endParaRPr lang="ru-RU" altLang="ru-RU" sz="1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2" name="TextBox 34"/>
            <p:cNvSpPr txBox="1">
              <a:spLocks noChangeArrowheads="1"/>
            </p:cNvSpPr>
            <p:nvPr/>
          </p:nvSpPr>
          <p:spPr bwMode="auto">
            <a:xfrm>
              <a:off x="8785022" y="5994673"/>
              <a:ext cx="971550" cy="554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>
                  <a:solidFill>
                    <a:srgbClr val="000000"/>
                  </a:solidFill>
                  <a:latin typeface="Arial" panose="020B0604020202020204" pitchFamily="34" charset="0"/>
                </a:rPr>
                <a:t>Dmitri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>
                  <a:solidFill>
                    <a:srgbClr val="000000"/>
                  </a:solidFill>
                  <a:latin typeface="Arial" panose="020B0604020202020204" pitchFamily="34" charset="0"/>
                </a:rPr>
                <a:t>Schvydkoy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>
                  <a:solidFill>
                    <a:srgbClr val="000000"/>
                  </a:solidFill>
                  <a:latin typeface="Arial" panose="020B0604020202020204" pitchFamily="34" charset="0"/>
                </a:rPr>
                <a:t>(PhD student)</a:t>
              </a:r>
              <a:endParaRPr lang="ru-RU" altLang="ru-RU" sz="1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12423" y="837770"/>
              <a:ext cx="1187676" cy="1425211"/>
            </a:xfrm>
            <a:prstGeom prst="rect">
              <a:avLst/>
            </a:prstGeom>
          </p:spPr>
        </p:pic>
      </p:grpSp>
      <p:grpSp>
        <p:nvGrpSpPr>
          <p:cNvPr id="15" name="Группа 14"/>
          <p:cNvGrpSpPr/>
          <p:nvPr/>
        </p:nvGrpSpPr>
        <p:grpSpPr>
          <a:xfrm>
            <a:off x="3400156" y="901405"/>
            <a:ext cx="2710425" cy="5833318"/>
            <a:chOff x="3400156" y="901405"/>
            <a:chExt cx="2710425" cy="5833318"/>
          </a:xfrm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3400156" y="901405"/>
              <a:ext cx="2710425" cy="5833318"/>
            </a:xfrm>
            <a:prstGeom prst="roundRect">
              <a:avLst>
                <a:gd name="adj" fmla="val 4801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CustomShape 4">
              <a:extLst>
                <a:ext uri="{FF2B5EF4-FFF2-40B4-BE49-F238E27FC236}">
                  <a16:creationId xmlns="" xmlns:a16="http://schemas.microsoft.com/office/drawing/2014/main" id="{589BEA8C-1B55-47E8-983E-5A1C8E2F4E7A}"/>
                </a:ext>
              </a:extLst>
            </p:cNvPr>
            <p:cNvSpPr/>
            <p:nvPr/>
          </p:nvSpPr>
          <p:spPr>
            <a:xfrm>
              <a:off x="4788262" y="949455"/>
              <a:ext cx="1194441" cy="73721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b="0" strike="noStrike" spc="-1" dirty="0">
                  <a:solidFill>
                    <a:srgbClr val="000000"/>
                  </a:solidFill>
                  <a:latin typeface="Arial"/>
                </a:rPr>
                <a:t>Radiation from beams and </a:t>
              </a:r>
              <a:r>
                <a:rPr lang="en-US" sz="1400" b="0" strike="noStrike" spc="-1" dirty="0" smtClean="0">
                  <a:solidFill>
                    <a:srgbClr val="000000"/>
                  </a:solidFill>
                  <a:latin typeface="Arial"/>
                </a:rPr>
                <a:t>plasmas</a:t>
              </a:r>
              <a:endParaRPr lang="ru-RU" sz="1400" b="0" strike="noStrike" spc="-1" dirty="0">
                <a:latin typeface="Arial"/>
              </a:endParaRPr>
            </a:p>
          </p:txBody>
        </p:sp>
        <p:sp>
          <p:nvSpPr>
            <p:cNvPr id="106" name="CustomShape 16">
              <a:extLst>
                <a:ext uri="{FF2B5EF4-FFF2-40B4-BE49-F238E27FC236}">
                  <a16:creationId xmlns="" xmlns:a16="http://schemas.microsoft.com/office/drawing/2014/main" id="{E162770C-802D-4B26-B541-316274B1CA29}"/>
                </a:ext>
              </a:extLst>
            </p:cNvPr>
            <p:cNvSpPr/>
            <p:nvPr/>
          </p:nvSpPr>
          <p:spPr>
            <a:xfrm>
              <a:off x="4778287" y="1708340"/>
              <a:ext cx="1152000" cy="516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b="0" strike="noStrike" spc="-1" dirty="0">
                  <a:solidFill>
                    <a:srgbClr val="000000"/>
                  </a:solidFill>
                  <a:latin typeface="Arial"/>
                </a:rPr>
                <a:t>Dr. Sc. Igor Timofeev</a:t>
              </a:r>
              <a:endParaRPr lang="ru-RU" sz="1400" b="0" strike="noStrike" spc="-1" dirty="0">
                <a:latin typeface="Arial"/>
              </a:endParaRPr>
            </a:p>
          </p:txBody>
        </p:sp>
        <p:pic>
          <p:nvPicPr>
            <p:cNvPr id="107" name="Рисунок 106">
              <a:extLst>
                <a:ext uri="{FF2B5EF4-FFF2-40B4-BE49-F238E27FC236}">
                  <a16:creationId xmlns="" xmlns:a16="http://schemas.microsoft.com/office/drawing/2014/main" id="{28B314B8-AA48-4DDB-B935-446D42617E70}"/>
                </a:ext>
              </a:extLst>
            </p:cNvPr>
            <p:cNvPicPr/>
            <p:nvPr/>
          </p:nvPicPr>
          <p:blipFill>
            <a:blip r:embed="rId10"/>
            <a:srcRect r="9792" b="20036"/>
            <a:stretch/>
          </p:blipFill>
          <p:spPr>
            <a:xfrm>
              <a:off x="3547202" y="5502915"/>
              <a:ext cx="973800" cy="1144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8" name="Рисунок 107">
              <a:extLst>
                <a:ext uri="{FF2B5EF4-FFF2-40B4-BE49-F238E27FC236}">
                  <a16:creationId xmlns="" xmlns:a16="http://schemas.microsoft.com/office/drawing/2014/main" id="{BBEF0BB4-79DB-47FC-8430-8E2AC3CF0518}"/>
                </a:ext>
              </a:extLst>
            </p:cNvPr>
            <p:cNvPicPr/>
            <p:nvPr/>
          </p:nvPicPr>
          <p:blipFill>
            <a:blip r:embed="rId11"/>
            <a:srcRect l="5407" t="27906" r="49116"/>
            <a:stretch/>
          </p:blipFill>
          <p:spPr>
            <a:xfrm>
              <a:off x="3537953" y="2417098"/>
              <a:ext cx="973800" cy="1151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9" name="Рисунок 108">
              <a:extLst>
                <a:ext uri="{FF2B5EF4-FFF2-40B4-BE49-F238E27FC236}">
                  <a16:creationId xmlns="" xmlns:a16="http://schemas.microsoft.com/office/drawing/2014/main" id="{F80EB745-DED2-4766-9B76-60C7C452AE61}"/>
                </a:ext>
              </a:extLst>
            </p:cNvPr>
            <p:cNvPicPr/>
            <p:nvPr/>
          </p:nvPicPr>
          <p:blipFill>
            <a:blip r:embed="rId12"/>
            <a:srcRect t="3839" r="11402"/>
            <a:stretch/>
          </p:blipFill>
          <p:spPr>
            <a:xfrm>
              <a:off x="4778262" y="2427178"/>
              <a:ext cx="973800" cy="1141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0" name="Рисунок 109">
              <a:extLst>
                <a:ext uri="{FF2B5EF4-FFF2-40B4-BE49-F238E27FC236}">
                  <a16:creationId xmlns="" xmlns:a16="http://schemas.microsoft.com/office/drawing/2014/main" id="{3880C737-3752-45D4-AE18-EFBD234F0308}"/>
                </a:ext>
              </a:extLst>
            </p:cNvPr>
            <p:cNvPicPr/>
            <p:nvPr/>
          </p:nvPicPr>
          <p:blipFill>
            <a:blip r:embed="rId13"/>
            <a:srcRect l="10159" t="12250" r="17819" b="19693"/>
            <a:stretch/>
          </p:blipFill>
          <p:spPr>
            <a:xfrm>
              <a:off x="3546842" y="3908715"/>
              <a:ext cx="973800" cy="1175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1" name="Рисунок 110">
              <a:extLst>
                <a:ext uri="{FF2B5EF4-FFF2-40B4-BE49-F238E27FC236}">
                  <a16:creationId xmlns="" xmlns:a16="http://schemas.microsoft.com/office/drawing/2014/main" id="{114F17EC-A436-46FC-96BC-6376AF5CC081}"/>
                </a:ext>
              </a:extLst>
            </p:cNvPr>
            <p:cNvPicPr/>
            <p:nvPr/>
          </p:nvPicPr>
          <p:blipFill>
            <a:blip r:embed="rId14"/>
            <a:srcRect l="5225" t="8875" r="7582"/>
            <a:stretch/>
          </p:blipFill>
          <p:spPr>
            <a:xfrm>
              <a:off x="4888014" y="3908715"/>
              <a:ext cx="975600" cy="1175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2" name="Рисунок 111">
              <a:extLst>
                <a:ext uri="{FF2B5EF4-FFF2-40B4-BE49-F238E27FC236}">
                  <a16:creationId xmlns="" xmlns:a16="http://schemas.microsoft.com/office/drawing/2014/main" id="{18B65E16-4C20-459A-8A32-83331AF79A84}"/>
                </a:ext>
              </a:extLst>
            </p:cNvPr>
            <p:cNvPicPr/>
            <p:nvPr/>
          </p:nvPicPr>
          <p:blipFill>
            <a:blip r:embed="rId15"/>
            <a:srcRect l="6642"/>
            <a:stretch/>
          </p:blipFill>
          <p:spPr>
            <a:xfrm>
              <a:off x="3513722" y="1001676"/>
              <a:ext cx="1270700" cy="1312313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3" name="TextBox 112">
              <a:extLst>
                <a:ext uri="{FF2B5EF4-FFF2-40B4-BE49-F238E27FC236}">
                  <a16:creationId xmlns="" xmlns:a16="http://schemas.microsoft.com/office/drawing/2014/main" id="{64EEE9DE-6981-4196-A0FB-2267195F5A7E}"/>
                </a:ext>
              </a:extLst>
            </p:cNvPr>
            <p:cNvSpPr txBox="1"/>
            <p:nvPr/>
          </p:nvSpPr>
          <p:spPr>
            <a:xfrm>
              <a:off x="4826644" y="3535652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Dr. 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Vladimir</a:t>
              </a:r>
            </a:p>
            <a:p>
              <a:r>
                <a:rPr lang="en-US" sz="1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Annenkov</a:t>
              </a:r>
              <a:endParaRPr lang="ru-RU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="" xmlns:a16="http://schemas.microsoft.com/office/drawing/2014/main" id="{26ADA630-2D7D-4548-B0FC-4CF6147B4A1A}"/>
                </a:ext>
              </a:extLst>
            </p:cNvPr>
            <p:cNvSpPr txBox="1"/>
            <p:nvPr/>
          </p:nvSpPr>
          <p:spPr>
            <a:xfrm>
              <a:off x="3488517" y="5079072"/>
              <a:ext cx="11624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Evgeniia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Volchok</a:t>
              </a:r>
            </a:p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(PhD student)</a:t>
              </a:r>
              <a:endParaRPr lang="ru-RU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="" xmlns:a16="http://schemas.microsoft.com/office/drawing/2014/main" id="{9B0AF50C-47B5-431D-AB76-417C72E7C93E}"/>
                </a:ext>
              </a:extLst>
            </p:cNvPr>
            <p:cNvSpPr txBox="1"/>
            <p:nvPr/>
          </p:nvSpPr>
          <p:spPr>
            <a:xfrm>
              <a:off x="4858563" y="5062246"/>
              <a:ext cx="9829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Vladimir</a:t>
              </a:r>
            </a:p>
            <a:p>
              <a:r>
                <a:rPr lang="en-US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Glinskiy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 (MS)</a:t>
              </a:r>
              <a:endParaRPr lang="ru-RU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="" xmlns:a16="http://schemas.microsoft.com/office/drawing/2014/main" id="{DFBBAAC5-6C32-4D54-A499-051CAD67B2C1}"/>
                </a:ext>
              </a:extLst>
            </p:cNvPr>
            <p:cNvSpPr txBox="1"/>
            <p:nvPr/>
          </p:nvSpPr>
          <p:spPr>
            <a:xfrm>
              <a:off x="4579592" y="6266205"/>
              <a:ext cx="1079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Vladislav</a:t>
              </a:r>
            </a:p>
            <a:p>
              <a:r>
                <a:rPr lang="en-US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Kurshakov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 (BS)</a:t>
              </a:r>
              <a:endParaRPr lang="ru-RU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="" xmlns:a16="http://schemas.microsoft.com/office/drawing/2014/main" id="{F8397CB3-88A5-4675-9153-A4EA086DEDD8}"/>
                </a:ext>
              </a:extLst>
            </p:cNvPr>
            <p:cNvSpPr txBox="1"/>
            <p:nvPr/>
          </p:nvSpPr>
          <p:spPr>
            <a:xfrm>
              <a:off x="3580853" y="3535652"/>
              <a:ext cx="8354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Dr. </a:t>
              </a:r>
              <a:r>
                <a:rPr lang="en-US" sz="1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Evgeny</a:t>
              </a:r>
              <a:endParaRPr lang="en-US" sz="1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Berendeev</a:t>
              </a:r>
              <a:endParaRPr lang="ru-RU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18950" y="908050"/>
            <a:ext cx="3226376" cy="5833318"/>
            <a:chOff x="18950" y="908050"/>
            <a:chExt cx="3226376" cy="5833318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48186" y="908050"/>
              <a:ext cx="3197140" cy="5833318"/>
            </a:xfrm>
            <a:prstGeom prst="roundRect">
              <a:avLst>
                <a:gd name="adj" fmla="val 4231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54997" y="970171"/>
              <a:ext cx="193933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</a:rPr>
                <a:t>LCODE Team: theory and simulations of </a:t>
              </a:r>
              <a:endParaRPr lang="en-US" sz="1400" dirty="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Arial" panose="020B0604020202020204" pitchFamily="34" charset="0"/>
                </a:rPr>
                <a:t>PWFA </a:t>
              </a: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</a:rPr>
                <a:t>&amp; LWFA</a:t>
              </a:r>
              <a:endParaRPr lang="ru-RU" sz="14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54997" y="1716210"/>
              <a:ext cx="19463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</a:rPr>
                <a:t>Prof. Konstantin </a:t>
              </a:r>
              <a:r>
                <a:rPr lang="en-US" sz="1400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Lotov</a:t>
              </a:r>
              <a:endParaRPr lang="ru-RU" sz="14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8950" y="3558224"/>
              <a:ext cx="11592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</a:rPr>
                <a:t>Vladimir </a:t>
              </a:r>
              <a:r>
                <a:rPr lang="en-US" sz="1000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Minakov</a:t>
              </a:r>
              <a:endParaRPr lang="ru-RU" sz="10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29492" y="5062246"/>
              <a:ext cx="10951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</a:rPr>
                <a:t>Mikhail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Baistrukov</a:t>
              </a:r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</a:rPr>
                <a:t> (MS)</a:t>
              </a:r>
              <a:endParaRPr lang="ru-RU" sz="10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186" y="5081072"/>
              <a:ext cx="10792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prstClr val="black"/>
                  </a:solidFill>
                  <a:latin typeface="Arial" panose="020B0604020202020204" pitchFamily="34" charset="0"/>
                </a:rPr>
                <a:t>Alexander </a:t>
              </a:r>
              <a:r>
                <a:rPr lang="en-US" sz="1000" dirty="0" err="1" smtClean="0">
                  <a:solidFill>
                    <a:prstClr val="black"/>
                  </a:solidFill>
                  <a:latin typeface="Arial" panose="020B0604020202020204" pitchFamily="34" charset="0"/>
                </a:rPr>
                <a:t>Gorn</a:t>
              </a:r>
              <a:endParaRPr lang="en-US" sz="1000" dirty="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prstClr val="black"/>
                  </a:solidFill>
                  <a:latin typeface="Arial" panose="020B0604020202020204" pitchFamily="34" charset="0"/>
                </a:rPr>
                <a:t>(PhD student)</a:t>
              </a:r>
              <a:endParaRPr lang="ru-RU" sz="10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256733" y="3549372"/>
              <a:ext cx="9717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</a:rPr>
                <a:t>Petr </a:t>
              </a:r>
              <a:r>
                <a:rPr lang="en-US" sz="1000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Tuev</a:t>
              </a:r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</a:rPr>
                <a:t> </a:t>
              </a:r>
              <a:endParaRPr lang="en-US" sz="1000" dirty="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prstClr val="black"/>
                  </a:solidFill>
                  <a:latin typeface="Arial" panose="020B0604020202020204" pitchFamily="34" charset="0"/>
                </a:rPr>
                <a:t>(PhD student)</a:t>
              </a:r>
              <a:endParaRPr lang="ru-RU" sz="10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02528" y="3571843"/>
              <a:ext cx="10502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</a:rPr>
                <a:t>Roman </a:t>
              </a:r>
              <a:r>
                <a:rPr lang="en-US" sz="1000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Spitsyn</a:t>
              </a:r>
              <a:endParaRPr lang="ru-RU" sz="10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62110" y="5442802"/>
              <a:ext cx="82266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</a:rPr>
                <a:t>Nikita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Okhotnikov</a:t>
              </a:r>
              <a:endParaRPr lang="en-US" sz="10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</a:rPr>
                <a:t>(BS)</a:t>
              </a:r>
              <a:endParaRPr lang="ru-RU" sz="10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617974" y="6125672"/>
              <a:ext cx="72327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Vlada</a:t>
              </a:r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Yarygova</a:t>
              </a:r>
              <a:endParaRPr lang="en-US" sz="10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</a:rPr>
                <a:t>(BS)</a:t>
              </a:r>
              <a:endParaRPr lang="ru-RU" sz="10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52773" y="998224"/>
              <a:ext cx="1076920" cy="134615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4CAE61AF-232F-48FF-BE4C-89057EBCB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515" y="2416608"/>
              <a:ext cx="768086" cy="115213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D2A27423-D739-41DC-822E-2C032C486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631" y="2416610"/>
              <a:ext cx="768086" cy="115212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CDE002D8-8C8D-469C-84EB-AE984CE51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748" y="2416608"/>
              <a:ext cx="768086" cy="115213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FD864F6C-C8F5-4FF8-9E99-B122474A9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086" y="3949482"/>
              <a:ext cx="761536" cy="1142304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EA4D94BA-952A-4045-821E-2094F1C54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088" y="3939658"/>
              <a:ext cx="768085" cy="1152128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AB662C5C-8A0A-4192-B322-0CCFCE00A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086" y="5483928"/>
              <a:ext cx="768701" cy="1152405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xmlns="" id="{7A3111B3-D775-4F05-B1E1-68AAFB322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8116" y="5490073"/>
              <a:ext cx="763148" cy="1146260"/>
            </a:xfrm>
            <a:prstGeom prst="rect">
              <a:avLst/>
            </a:prstGeom>
          </p:spPr>
        </p:pic>
        <p:pic>
          <p:nvPicPr>
            <p:cNvPr id="118" name="Рисунок 117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264121" y="3931986"/>
              <a:ext cx="833862" cy="1112362"/>
            </a:xfrm>
            <a:prstGeom prst="rect">
              <a:avLst/>
            </a:prstGeom>
          </p:spPr>
        </p:pic>
      </p:grpSp>
      <p:grpSp>
        <p:nvGrpSpPr>
          <p:cNvPr id="17" name="Группа 16"/>
          <p:cNvGrpSpPr/>
          <p:nvPr/>
        </p:nvGrpSpPr>
        <p:grpSpPr>
          <a:xfrm>
            <a:off x="6248900" y="899654"/>
            <a:ext cx="2223364" cy="3219035"/>
            <a:chOff x="6248900" y="899654"/>
            <a:chExt cx="2223364" cy="3219035"/>
          </a:xfrm>
        </p:grpSpPr>
        <p:sp>
          <p:nvSpPr>
            <p:cNvPr id="65" name="Скругленный прямоугольник 64"/>
            <p:cNvSpPr/>
            <p:nvPr/>
          </p:nvSpPr>
          <p:spPr>
            <a:xfrm>
              <a:off x="6248900" y="899654"/>
              <a:ext cx="2185901" cy="3219035"/>
            </a:xfrm>
            <a:prstGeom prst="roundRect">
              <a:avLst>
                <a:gd name="adj" fmla="val 5541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454502" y="962469"/>
              <a:ext cx="96723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</a:rPr>
                <a:t>Novel </a:t>
              </a:r>
              <a:endParaRPr lang="en-US" sz="1400" dirty="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Arial" panose="020B0604020202020204" pitchFamily="34" charset="0"/>
                </a:rPr>
                <a:t>W-band structures</a:t>
              </a:r>
              <a:endParaRPr lang="ru-RU" sz="14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450661" y="1698536"/>
              <a:ext cx="1021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</a:rPr>
                <a:t>Dr. Alexey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Levichev</a:t>
              </a:r>
              <a:endParaRPr lang="ru-RU" sz="14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xmlns="" id="{505E6997-A362-4554-AA66-32770714F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34" t="3448" r="34959" b="9306"/>
            <a:stretch/>
          </p:blipFill>
          <p:spPr>
            <a:xfrm>
              <a:off x="6744988" y="2453611"/>
              <a:ext cx="974574" cy="115200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C5D30958-FA17-41F1-943E-99058B21959C}"/>
                </a:ext>
              </a:extLst>
            </p:cNvPr>
            <p:cNvSpPr txBox="1"/>
            <p:nvPr/>
          </p:nvSpPr>
          <p:spPr>
            <a:xfrm>
              <a:off x="6627873" y="3642409"/>
              <a:ext cx="12779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</a:rPr>
                <a:t>Mariya </a:t>
              </a:r>
              <a:r>
                <a:rPr lang="en-US" sz="1000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Arsentyeva</a:t>
              </a:r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</a:rPr>
                <a:t> </a:t>
              </a:r>
              <a:endParaRPr lang="en-US" sz="1000" dirty="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prstClr val="black"/>
                  </a:solidFill>
                  <a:latin typeface="Arial" panose="020B0604020202020204" pitchFamily="34" charset="0"/>
                </a:rPr>
                <a:t>(PhD student)</a:t>
              </a:r>
              <a:endParaRPr lang="ru-RU" sz="10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379517" y="933396"/>
              <a:ext cx="1071144" cy="1367163"/>
            </a:xfrm>
            <a:prstGeom prst="rect">
              <a:avLst/>
            </a:prstGeom>
          </p:spPr>
        </p:pic>
      </p:grpSp>
      <p:pic>
        <p:nvPicPr>
          <p:cNvPr id="73" name="Picture 4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365994" y="38830"/>
            <a:ext cx="1000783" cy="373697"/>
          </a:xfrm>
          <a:prstGeom prst="rect">
            <a:avLst/>
          </a:prstGeom>
        </p:spPr>
      </p:pic>
      <p:sp>
        <p:nvSpPr>
          <p:cNvPr id="75" name="Text Box 2"/>
          <p:cNvSpPr txBox="1">
            <a:spLocks noChangeArrowheads="1"/>
          </p:cNvSpPr>
          <p:nvPr/>
        </p:nvSpPr>
        <p:spPr bwMode="auto">
          <a:xfrm>
            <a:off x="2398591" y="11077"/>
            <a:ext cx="33243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dirty="0" smtClean="0">
                <a:latin typeface="Tahoma" panose="020B0604030504040204" pitchFamily="34" charset="0"/>
              </a:rPr>
              <a:t>K. </a:t>
            </a:r>
            <a:r>
              <a:rPr lang="en-US" altLang="ru-RU" sz="1200" dirty="0" err="1" smtClean="0">
                <a:latin typeface="Tahoma" panose="020B0604030504040204" pitchFamily="34" charset="0"/>
              </a:rPr>
              <a:t>Lotov</a:t>
            </a:r>
            <a:r>
              <a:rPr lang="en-US" altLang="ru-RU" sz="1200" dirty="0" smtClean="0">
                <a:latin typeface="Tahoma" panose="020B0604030504040204" pitchFamily="34" charset="0"/>
              </a:rPr>
              <a:t>, AFAD-2021</a:t>
            </a:r>
            <a:r>
              <a:rPr lang="ru-RU" altLang="ru-RU" sz="1200" dirty="0" smtClean="0">
                <a:latin typeface="Tahoma" panose="020B0604030504040204" pitchFamily="34" charset="0"/>
              </a:rPr>
              <a:t>,</a:t>
            </a:r>
            <a:r>
              <a:rPr lang="en-US" altLang="ru-RU" sz="1200" dirty="0" smtClean="0">
                <a:latin typeface="Tahoma" panose="020B0604030504040204" pitchFamily="34" charset="0"/>
              </a:rPr>
              <a:t> 17.03.20</a:t>
            </a:r>
            <a:r>
              <a:rPr lang="ru-RU" altLang="ru-RU" sz="1200" dirty="0" smtClean="0">
                <a:latin typeface="Tahoma" panose="020B0604030504040204" pitchFamily="34" charset="0"/>
              </a:rPr>
              <a:t>21,    </a:t>
            </a:r>
            <a:r>
              <a:rPr lang="en-US" altLang="ru-RU" sz="1200" dirty="0" smtClean="0">
                <a:latin typeface="Tahoma" panose="020B0604030504040204" pitchFamily="34" charset="0"/>
              </a:rPr>
              <a:t>p</a:t>
            </a:r>
            <a:r>
              <a:rPr lang="ru-RU" altLang="ru-RU" sz="1200" dirty="0" smtClean="0">
                <a:latin typeface="Tahoma" panose="020B0604030504040204" pitchFamily="34" charset="0"/>
              </a:rPr>
              <a:t>.</a:t>
            </a:r>
            <a:r>
              <a:rPr lang="en-US" altLang="ru-RU" sz="1200" dirty="0" smtClean="0">
                <a:latin typeface="Tahoma" panose="020B0604030504040204" pitchFamily="34" charset="0"/>
              </a:rPr>
              <a:t> 3</a:t>
            </a:r>
            <a:r>
              <a:rPr lang="ru-RU" altLang="ru-RU" sz="1200" dirty="0" smtClean="0">
                <a:latin typeface="Tahoma" panose="020B0604030504040204" pitchFamily="34" charset="0"/>
              </a:rPr>
              <a:t> </a:t>
            </a:r>
            <a:r>
              <a:rPr lang="en-US" altLang="ru-RU" sz="1200" dirty="0" smtClean="0">
                <a:latin typeface="Tahoma" panose="020B0604030504040204" pitchFamily="34" charset="0"/>
              </a:rPr>
              <a:t>of 17</a:t>
            </a:r>
            <a:r>
              <a:rPr lang="ru-RU" altLang="ru-RU" sz="1200" dirty="0" smtClean="0">
                <a:latin typeface="Tahoma" panose="020B0604030504040204" pitchFamily="34" charset="0"/>
              </a:rPr>
              <a:t>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  <p:pic>
        <p:nvPicPr>
          <p:cNvPr id="78" name="Picture 2" descr="znakok60"/>
          <p:cNvPicPr>
            <a:picLocks noChangeAspect="1" noChangeArrowheads="1"/>
          </p:cNvPicPr>
          <p:nvPr/>
        </p:nvPicPr>
        <p:blipFill>
          <a:blip r:embed="rId29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660276" cy="42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8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60232" y="529327"/>
            <a:ext cx="11912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LCODE Team: </a:t>
            </a:r>
            <a:r>
              <a:rPr lang="en-US" sz="2000" dirty="0" smtClean="0"/>
              <a:t>theory </a:t>
            </a:r>
            <a:r>
              <a:rPr lang="en-US" sz="2000" dirty="0"/>
              <a:t>and simulations of PWFA &amp; </a:t>
            </a:r>
            <a:r>
              <a:rPr lang="en-US" sz="2000" dirty="0" smtClean="0"/>
              <a:t>LWFA, </a:t>
            </a:r>
            <a:r>
              <a:rPr lang="en-US" sz="2000" dirty="0"/>
              <a:t>(mostly) </a:t>
            </a:r>
            <a:r>
              <a:rPr lang="en-US" sz="2000" dirty="0" smtClean="0"/>
              <a:t>using a quasi-static code</a:t>
            </a:r>
            <a:endParaRPr lang="ru-RU" sz="2000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2423592" y="1429695"/>
            <a:ext cx="9217024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99" y="1429695"/>
            <a:ext cx="2217631" cy="645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Прямоугольник 58"/>
          <p:cNvSpPr/>
          <p:nvPr/>
        </p:nvSpPr>
        <p:spPr>
          <a:xfrm>
            <a:off x="6801950" y="1388107"/>
            <a:ext cx="49536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(numerical example for n</a:t>
            </a:r>
            <a:r>
              <a:rPr lang="en-US" sz="1200" baseline="-25000" dirty="0" smtClean="0"/>
              <a:t>0</a:t>
            </a:r>
            <a:r>
              <a:rPr lang="en-US" sz="1200" dirty="0" smtClean="0"/>
              <a:t>=10</a:t>
            </a:r>
            <a:r>
              <a:rPr lang="en-US" sz="1200" baseline="30000" dirty="0" smtClean="0"/>
              <a:t>16</a:t>
            </a:r>
            <a:r>
              <a:rPr lang="ru-RU" sz="1200" dirty="0" smtClean="0"/>
              <a:t>см</a:t>
            </a:r>
            <a:r>
              <a:rPr lang="ru-RU" sz="1200" baseline="30000" dirty="0" smtClean="0"/>
              <a:t>-3</a:t>
            </a:r>
            <a:r>
              <a:rPr lang="ru-RU" sz="1200" dirty="0" smtClean="0"/>
              <a:t> </a:t>
            </a:r>
            <a:r>
              <a:rPr lang="en-US" sz="1200" dirty="0" smtClean="0"/>
              <a:t>and </a:t>
            </a:r>
            <a:r>
              <a:rPr lang="ru-RU" sz="1200" dirty="0" smtClean="0"/>
              <a:t>500 </a:t>
            </a:r>
            <a:r>
              <a:rPr lang="en-US" sz="1200" dirty="0" smtClean="0"/>
              <a:t>GeV (</a:t>
            </a:r>
            <a:r>
              <a:rPr lang="el-GR" sz="1200" dirty="0" smtClean="0">
                <a:cs typeface="Arial" panose="020B0604020202020204" pitchFamily="34" charset="0"/>
              </a:rPr>
              <a:t>γ</a:t>
            </a:r>
            <a:r>
              <a:rPr lang="en-US" sz="1200" dirty="0" smtClean="0">
                <a:cs typeface="Arial" panose="020B0604020202020204" pitchFamily="34" charset="0"/>
              </a:rPr>
              <a:t>=10</a:t>
            </a:r>
            <a:r>
              <a:rPr lang="en-US" sz="1200" baseline="30000" dirty="0" smtClean="0">
                <a:cs typeface="Arial" panose="020B0604020202020204" pitchFamily="34" charset="0"/>
              </a:rPr>
              <a:t>6</a:t>
            </a:r>
            <a:r>
              <a:rPr lang="en-US" sz="1200" dirty="0" smtClean="0"/>
              <a:t>) final energy)</a:t>
            </a:r>
            <a:endParaRPr lang="ru-RU" sz="1200" dirty="0"/>
          </a:p>
        </p:txBody>
      </p:sp>
      <p:cxnSp>
        <p:nvCxnSpPr>
          <p:cNvPr id="60" name="Прямая со стрелкой 59"/>
          <p:cNvCxnSpPr/>
          <p:nvPr/>
        </p:nvCxnSpPr>
        <p:spPr>
          <a:xfrm>
            <a:off x="666122" y="1534067"/>
            <a:ext cx="0" cy="454600"/>
          </a:xfrm>
          <a:prstGeom prst="straightConnector1">
            <a:avLst/>
          </a:prstGeom>
          <a:ln w="1905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56215" y="2045419"/>
            <a:ext cx="1123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accelerating structure size</a:t>
            </a:r>
            <a:r>
              <a:rPr lang="ru-RU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c/</a:t>
            </a:r>
            <a:r>
              <a:rPr lang="el-GR" sz="1200" dirty="0">
                <a:solidFill>
                  <a:srgbClr val="0000FF"/>
                </a:solidFill>
              </a:rPr>
              <a:t>ω</a:t>
            </a:r>
            <a:r>
              <a:rPr lang="en-US" sz="1200" baseline="-25000" dirty="0">
                <a:solidFill>
                  <a:srgbClr val="0000FF"/>
                </a:solidFill>
              </a:rPr>
              <a:t>p</a:t>
            </a:r>
            <a:r>
              <a:rPr lang="en-US" sz="1200" dirty="0">
                <a:solidFill>
                  <a:srgbClr val="0000FF"/>
                </a:solidFill>
              </a:rPr>
              <a:t>≈5</a:t>
            </a:r>
            <a:r>
              <a:rPr lang="en-US" sz="1200" dirty="0">
                <a:solidFill>
                  <a:srgbClr val="0000FF"/>
                </a:solidFill>
                <a:cs typeface="Arial" panose="020B0604020202020204" pitchFamily="34" charset="0"/>
              </a:rPr>
              <a:t>0 </a:t>
            </a:r>
            <a:r>
              <a:rPr lang="el-GR" sz="1200" dirty="0" smtClean="0">
                <a:solidFill>
                  <a:srgbClr val="0000FF"/>
                </a:solidFill>
                <a:cs typeface="Arial" panose="020B0604020202020204" pitchFamily="34" charset="0"/>
              </a:rPr>
              <a:t>μ</a:t>
            </a:r>
            <a:r>
              <a:rPr lang="en-US" sz="1200" dirty="0" smtClean="0">
                <a:solidFill>
                  <a:srgbClr val="0000FF"/>
                </a:solidFill>
                <a:cs typeface="Arial" panose="020B0604020202020204" pitchFamily="34" charset="0"/>
              </a:rPr>
              <a:t>m</a:t>
            </a:r>
            <a:endParaRPr lang="ru-RU" sz="12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798174" y="2048222"/>
            <a:ext cx="1020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driver wavelength</a:t>
            </a:r>
          </a:p>
          <a:p>
            <a:r>
              <a:rPr lang="el-GR" sz="1200" dirty="0" smtClean="0">
                <a:solidFill>
                  <a:srgbClr val="FF0000"/>
                </a:solidFill>
                <a:cs typeface="Arial" panose="020B0604020202020204" pitchFamily="34" charset="0"/>
              </a:rPr>
              <a:t>λ</a:t>
            </a:r>
            <a:r>
              <a:rPr lang="en-US" sz="1200" dirty="0" smtClean="0">
                <a:solidFill>
                  <a:srgbClr val="FF0000"/>
                </a:solidFill>
              </a:rPr>
              <a:t>≈0.8 </a:t>
            </a:r>
            <a:r>
              <a:rPr lang="el-GR" sz="1200" dirty="0">
                <a:solidFill>
                  <a:srgbClr val="FF0000"/>
                </a:solidFill>
              </a:rPr>
              <a:t>μ</a:t>
            </a:r>
            <a:r>
              <a:rPr lang="en-US" sz="1200" dirty="0">
                <a:solidFill>
                  <a:srgbClr val="FF0000"/>
                </a:solidFill>
              </a:rPr>
              <a:t>m</a:t>
            </a:r>
            <a:endParaRPr lang="ru-RU" sz="1200" dirty="0">
              <a:solidFill>
                <a:srgbClr val="FF0000"/>
              </a:solidFill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8528" y="1501703"/>
            <a:ext cx="431990" cy="458140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3242" y="1665106"/>
            <a:ext cx="9707373" cy="192238"/>
          </a:xfrm>
          <a:prstGeom prst="rect">
            <a:avLst/>
          </a:prstGeom>
        </p:spPr>
      </p:pic>
      <p:cxnSp>
        <p:nvCxnSpPr>
          <p:cNvPr id="65" name="Прямая со стрелкой 64"/>
          <p:cNvCxnSpPr/>
          <p:nvPr/>
        </p:nvCxnSpPr>
        <p:spPr>
          <a:xfrm flipV="1">
            <a:off x="4537462" y="1933751"/>
            <a:ext cx="1927721" cy="1"/>
          </a:xfrm>
          <a:prstGeom prst="straightConnector1">
            <a:avLst/>
          </a:prstGeom>
          <a:ln w="190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4813912" y="2104601"/>
                <a:ext cx="1591485" cy="462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 smtClean="0">
                    <a:solidFill>
                      <a:srgbClr val="00B050"/>
                    </a:solidFill>
                  </a:rPr>
                  <a:t>betatron</a:t>
                </a:r>
                <a:r>
                  <a:rPr lang="en-US" sz="1200" dirty="0" smtClean="0">
                    <a:solidFill>
                      <a:srgbClr val="00B050"/>
                    </a:solidFill>
                  </a:rPr>
                  <a:t> period, </a:t>
                </a:r>
                <a:endParaRPr lang="ru-RU" sz="1200" dirty="0" smtClean="0">
                  <a:solidFill>
                    <a:srgbClr val="00B050"/>
                  </a:solidFill>
                </a:endParaRPr>
              </a:p>
              <a:p>
                <a:r>
                  <a:rPr lang="en-US" sz="1200" dirty="0" smtClean="0">
                    <a:solidFill>
                      <a:srgbClr val="00B050"/>
                    </a:solidFill>
                  </a:rPr>
                  <a:t>up to </a:t>
                </a:r>
                <a14:m>
                  <m:oMath xmlns:m="http://schemas.openxmlformats.org/officeDocument/2006/math">
                    <m:r>
                      <a:rPr lang="ru-RU" sz="12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ru-RU" sz="12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l-GR" sz="1200" dirty="0">
                            <a:solidFill>
                              <a:srgbClr val="00B050"/>
                            </a:solidFill>
                            <a:cs typeface="Arial" panose="020B0604020202020204" pitchFamily="34" charset="0"/>
                          </a:rPr>
                          <m:t>γ</m:t>
                        </m:r>
                      </m:e>
                    </m:rad>
                  </m:oMath>
                </a14:m>
                <a:r>
                  <a:rPr lang="ru-RU" sz="1200" dirty="0" smtClean="0">
                    <a:solidFill>
                      <a:srgbClr val="00B050"/>
                    </a:solidFill>
                  </a:rPr>
                  <a:t> </a:t>
                </a:r>
                <a:r>
                  <a:rPr lang="en-US" sz="1200" dirty="0" smtClean="0">
                    <a:solidFill>
                      <a:srgbClr val="00B050"/>
                    </a:solidFill>
                  </a:rPr>
                  <a:t>c/</a:t>
                </a:r>
                <a:r>
                  <a:rPr lang="el-GR" sz="1200" dirty="0">
                    <a:solidFill>
                      <a:srgbClr val="00B050"/>
                    </a:solidFill>
                  </a:rPr>
                  <a:t>ω</a:t>
                </a:r>
                <a:r>
                  <a:rPr lang="en-US" sz="1200" baseline="-25000" dirty="0" smtClean="0">
                    <a:solidFill>
                      <a:srgbClr val="00B050"/>
                    </a:solidFill>
                  </a:rPr>
                  <a:t>p</a:t>
                </a:r>
                <a:r>
                  <a:rPr lang="en-US" sz="1200" dirty="0" smtClean="0">
                    <a:solidFill>
                      <a:srgbClr val="00B050"/>
                    </a:solidFill>
                  </a:rPr>
                  <a:t>~5 cm</a:t>
                </a:r>
                <a:endParaRPr lang="ru-RU" sz="1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3912" y="2104601"/>
                <a:ext cx="1591485" cy="462691"/>
              </a:xfrm>
              <a:prstGeom prst="rect">
                <a:avLst/>
              </a:prstGeom>
              <a:blipFill rotWithShape="0">
                <a:blip r:embed="rId7"/>
                <a:stretch>
                  <a:fillRect l="-383" t="-1316" b="-78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/>
          <p:cNvSpPr txBox="1"/>
          <p:nvPr/>
        </p:nvSpPr>
        <p:spPr>
          <a:xfrm>
            <a:off x="10157287" y="2119657"/>
            <a:ext cx="1598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FF"/>
                </a:solidFill>
              </a:rPr>
              <a:t>Acceleration length</a:t>
            </a:r>
            <a:r>
              <a:rPr lang="ru-RU" sz="1200" dirty="0" smtClean="0">
                <a:solidFill>
                  <a:srgbClr val="FF00FF"/>
                </a:solidFill>
              </a:rPr>
              <a:t>,</a:t>
            </a:r>
          </a:p>
          <a:p>
            <a:r>
              <a:rPr lang="el-GR" sz="1200" dirty="0" smtClean="0">
                <a:solidFill>
                  <a:srgbClr val="FF00FF"/>
                </a:solidFill>
                <a:cs typeface="Arial" panose="020B0604020202020204" pitchFamily="34" charset="0"/>
              </a:rPr>
              <a:t>γ</a:t>
            </a:r>
            <a:r>
              <a:rPr lang="en-US" sz="1200" dirty="0" smtClean="0">
                <a:solidFill>
                  <a:srgbClr val="FF00FF"/>
                </a:solidFill>
              </a:rPr>
              <a:t>c/</a:t>
            </a:r>
            <a:r>
              <a:rPr lang="el-GR" sz="1200" dirty="0">
                <a:solidFill>
                  <a:srgbClr val="FF00FF"/>
                </a:solidFill>
              </a:rPr>
              <a:t>ω</a:t>
            </a:r>
            <a:r>
              <a:rPr lang="en-US" sz="1200" baseline="-25000" dirty="0" smtClean="0">
                <a:solidFill>
                  <a:srgbClr val="FF00FF"/>
                </a:solidFill>
              </a:rPr>
              <a:t>p</a:t>
            </a:r>
            <a:r>
              <a:rPr lang="en-US" sz="1200" dirty="0" smtClean="0">
                <a:solidFill>
                  <a:srgbClr val="FF00FF"/>
                </a:solidFill>
              </a:rPr>
              <a:t>~5</a:t>
            </a:r>
            <a:r>
              <a:rPr lang="ru-RU" sz="1200" dirty="0" smtClean="0">
                <a:solidFill>
                  <a:srgbClr val="FF00FF"/>
                </a:solidFill>
              </a:rPr>
              <a:t>0</a:t>
            </a:r>
            <a:r>
              <a:rPr lang="en-US" sz="1200" dirty="0" smtClean="0">
                <a:solidFill>
                  <a:srgbClr val="FF00FF"/>
                </a:solidFill>
              </a:rPr>
              <a:t> m</a:t>
            </a:r>
            <a:endParaRPr lang="ru-RU" sz="1200" dirty="0">
              <a:solidFill>
                <a:srgbClr val="FF00FF"/>
              </a:solidFill>
            </a:endParaRPr>
          </a:p>
        </p:txBody>
      </p:sp>
      <p:grpSp>
        <p:nvGrpSpPr>
          <p:cNvPr id="68" name="Группа 67"/>
          <p:cNvGrpSpPr/>
          <p:nvPr/>
        </p:nvGrpSpPr>
        <p:grpSpPr>
          <a:xfrm>
            <a:off x="479376" y="2660232"/>
            <a:ext cx="10662216" cy="324014"/>
            <a:chOff x="623392" y="3546543"/>
            <a:chExt cx="10662216" cy="818561"/>
          </a:xfrm>
        </p:grpSpPr>
        <p:cxnSp>
          <p:nvCxnSpPr>
            <p:cNvPr id="69" name="Прямая со стрелкой 68"/>
            <p:cNvCxnSpPr/>
            <p:nvPr/>
          </p:nvCxnSpPr>
          <p:spPr>
            <a:xfrm flipV="1">
              <a:off x="623392" y="3657880"/>
              <a:ext cx="0" cy="707224"/>
            </a:xfrm>
            <a:prstGeom prst="straightConnector1">
              <a:avLst/>
            </a:prstGeom>
            <a:ln w="3810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 стрелкой 69"/>
            <p:cNvCxnSpPr/>
            <p:nvPr/>
          </p:nvCxnSpPr>
          <p:spPr>
            <a:xfrm flipV="1">
              <a:off x="2279576" y="3645024"/>
              <a:ext cx="0" cy="707224"/>
            </a:xfrm>
            <a:prstGeom prst="straightConnector1">
              <a:avLst/>
            </a:prstGeom>
            <a:ln w="3810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flipV="1">
              <a:off x="623392" y="4329060"/>
              <a:ext cx="10657184" cy="36044"/>
            </a:xfrm>
            <a:prstGeom prst="line">
              <a:avLst/>
            </a:prstGeom>
            <a:ln w="3810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/>
            <p:cNvCxnSpPr/>
            <p:nvPr/>
          </p:nvCxnSpPr>
          <p:spPr>
            <a:xfrm flipV="1">
              <a:off x="11285608" y="3546543"/>
              <a:ext cx="0" cy="782517"/>
            </a:xfrm>
            <a:prstGeom prst="line">
              <a:avLst/>
            </a:prstGeom>
            <a:ln w="3810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/>
          <p:cNvSpPr txBox="1"/>
          <p:nvPr/>
        </p:nvSpPr>
        <p:spPr>
          <a:xfrm>
            <a:off x="474344" y="2699214"/>
            <a:ext cx="450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</a:t>
            </a:r>
            <a:r>
              <a:rPr lang="ru-RU" baseline="30000" dirty="0" smtClean="0"/>
              <a:t>6</a:t>
            </a:r>
            <a:endParaRPr lang="ru-RU" baseline="30000" dirty="0"/>
          </a:p>
        </p:txBody>
      </p:sp>
      <p:sp>
        <p:nvSpPr>
          <p:cNvPr id="74" name="TextBox 73"/>
          <p:cNvSpPr txBox="1"/>
          <p:nvPr/>
        </p:nvSpPr>
        <p:spPr>
          <a:xfrm>
            <a:off x="2130528" y="2688903"/>
            <a:ext cx="554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</a:t>
            </a:r>
            <a:r>
              <a:rPr lang="ru-RU" dirty="0" smtClean="0"/>
              <a:t>10</a:t>
            </a:r>
            <a:r>
              <a:rPr lang="ru-RU" baseline="30000" dirty="0" smtClean="0"/>
              <a:t>8</a:t>
            </a:r>
            <a:endParaRPr lang="ru-RU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180378" y="1026032"/>
            <a:ext cx="9703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Quasi-static approximation is good for plasma wakefield acceleration, which has too different time and length scales</a:t>
            </a:r>
            <a:endParaRPr lang="ru-RU" dirty="0"/>
          </a:p>
        </p:txBody>
      </p:sp>
      <p:pic>
        <p:nvPicPr>
          <p:cNvPr id="75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51" y="3862479"/>
            <a:ext cx="3056089" cy="111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7462" y="3161160"/>
            <a:ext cx="325196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Moving window: beam changes slowly,</a:t>
            </a:r>
          </a:p>
          <a:p>
            <a:r>
              <a:rPr lang="en-US" sz="1300" dirty="0" smtClean="0"/>
              <a:t>a</a:t>
            </a:r>
            <a:r>
              <a:rPr lang="en-US" altLang="ru-RU" sz="1300" dirty="0" smtClean="0"/>
              <a:t>ll </a:t>
            </a:r>
            <a:r>
              <a:rPr lang="en-US" altLang="ru-RU" sz="1300" dirty="0"/>
              <a:t>plasma particles started from </a:t>
            </a:r>
            <a:r>
              <a:rPr lang="en-US" altLang="ru-RU" sz="1300" dirty="0" smtClean="0"/>
              <a:t>r</a:t>
            </a:r>
            <a:r>
              <a:rPr lang="en-US" altLang="ru-RU" sz="1300" baseline="-25000" dirty="0" smtClean="0"/>
              <a:t>0</a:t>
            </a:r>
            <a:r>
              <a:rPr lang="en-US" altLang="ru-RU" sz="1300" dirty="0" smtClean="0"/>
              <a:t> </a:t>
            </a:r>
            <a:r>
              <a:rPr lang="en-US" altLang="ru-RU" sz="1300" dirty="0"/>
              <a:t>with </a:t>
            </a:r>
            <a:r>
              <a:rPr lang="en-US" altLang="ru-RU" sz="1300" b="1" dirty="0" smtClean="0"/>
              <a:t>p</a:t>
            </a:r>
            <a:r>
              <a:rPr lang="en-US" altLang="ru-RU" sz="1300" baseline="-25000" dirty="0" smtClean="0"/>
              <a:t>0</a:t>
            </a:r>
            <a:r>
              <a:rPr lang="en-US" altLang="ru-RU" sz="1300" dirty="0" smtClean="0"/>
              <a:t> (almost) copy </a:t>
            </a:r>
            <a:r>
              <a:rPr lang="en-US" altLang="ru-RU" sz="1300" dirty="0"/>
              <a:t>the motion of each </a:t>
            </a:r>
            <a:r>
              <a:rPr lang="en-US" altLang="ru-RU" sz="1300" dirty="0" smtClean="0"/>
              <a:t>other</a:t>
            </a:r>
            <a:r>
              <a:rPr lang="en-US" sz="1300" dirty="0" smtClean="0"/>
              <a:t>  </a:t>
            </a:r>
            <a:endParaRPr lang="ru-RU" sz="1300" dirty="0"/>
          </a:p>
        </p:txBody>
      </p:sp>
      <p:sp>
        <p:nvSpPr>
          <p:cNvPr id="6" name="TextBox 5"/>
          <p:cNvSpPr txBox="1"/>
          <p:nvPr/>
        </p:nvSpPr>
        <p:spPr>
          <a:xfrm>
            <a:off x="231599" y="5013176"/>
            <a:ext cx="2873351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Co-moving coordinate </a:t>
            </a:r>
            <a:r>
              <a:rPr lang="en-US" altLang="ru-RU" sz="1300" i="1" dirty="0">
                <a:latin typeface="Symbol" panose="05050102010706020507" pitchFamily="18" charset="2"/>
              </a:rPr>
              <a:t>x </a:t>
            </a:r>
            <a:r>
              <a:rPr lang="en-US" altLang="ru-RU" sz="1300" dirty="0"/>
              <a:t>=</a:t>
            </a:r>
            <a:r>
              <a:rPr lang="en-US" altLang="ru-RU" sz="1300" i="1" dirty="0" smtClean="0"/>
              <a:t>z-</a:t>
            </a:r>
            <a:r>
              <a:rPr lang="en-US" altLang="ru-RU" sz="1300" i="1" dirty="0" err="1" smtClean="0"/>
              <a:t>ct</a:t>
            </a:r>
            <a:endParaRPr lang="en-US" altLang="ru-RU" sz="1300" i="1" dirty="0" smtClean="0"/>
          </a:p>
          <a:p>
            <a:pPr>
              <a:spcBef>
                <a:spcPts val="600"/>
              </a:spcBef>
            </a:pPr>
            <a:r>
              <a:rPr lang="en-US" altLang="ru-RU" sz="1300" dirty="0" smtClean="0">
                <a:solidFill>
                  <a:srgbClr val="FF0000"/>
                </a:solidFill>
              </a:rPr>
              <a:t>Particle</a:t>
            </a:r>
            <a:r>
              <a:rPr lang="en-US" altLang="ru-RU" sz="1300" dirty="0" smtClean="0"/>
              <a:t> parameters: </a:t>
            </a:r>
            <a:r>
              <a:rPr lang="en-US" altLang="ru-RU" sz="1300" i="1" dirty="0" smtClean="0"/>
              <a:t>x, y, z, </a:t>
            </a:r>
            <a:r>
              <a:rPr lang="en-US" altLang="ru-RU" sz="1300" i="1" dirty="0" err="1" smtClean="0"/>
              <a:t>p</a:t>
            </a:r>
            <a:r>
              <a:rPr lang="en-US" altLang="ru-RU" sz="1300" i="1" baseline="-25000" dirty="0" err="1" smtClean="0"/>
              <a:t>x</a:t>
            </a:r>
            <a:r>
              <a:rPr lang="en-US" altLang="ru-RU" sz="1300" i="1" dirty="0" smtClean="0"/>
              <a:t>, </a:t>
            </a:r>
            <a:r>
              <a:rPr lang="en-US" altLang="ru-RU" sz="1300" i="1" dirty="0" err="1" smtClean="0"/>
              <a:t>p</a:t>
            </a:r>
            <a:r>
              <a:rPr lang="en-US" altLang="ru-RU" sz="1300" i="1" baseline="-25000" dirty="0" err="1" smtClean="0"/>
              <a:t>y</a:t>
            </a:r>
            <a:r>
              <a:rPr lang="en-US" altLang="ru-RU" sz="1300" i="1" dirty="0" smtClean="0"/>
              <a:t>, </a:t>
            </a:r>
            <a:r>
              <a:rPr lang="en-US" altLang="ru-RU" sz="1300" i="1" dirty="0" err="1" smtClean="0"/>
              <a:t>p</a:t>
            </a:r>
            <a:r>
              <a:rPr lang="en-US" altLang="ru-RU" sz="1300" i="1" baseline="-25000" dirty="0" err="1" smtClean="0"/>
              <a:t>z</a:t>
            </a:r>
            <a:endParaRPr lang="en-US" altLang="ru-RU" sz="1300" i="1" baseline="-25000" dirty="0" smtClean="0"/>
          </a:p>
          <a:p>
            <a:r>
              <a:rPr lang="en-US" altLang="ru-RU" sz="1300" dirty="0" smtClean="0"/>
              <a:t>Depend on: </a:t>
            </a:r>
            <a:r>
              <a:rPr lang="en-US" altLang="ru-RU" sz="1300" i="1" dirty="0" smtClean="0"/>
              <a:t>t     </a:t>
            </a:r>
            <a:r>
              <a:rPr lang="en-US" altLang="ru-RU" sz="1300" i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x</a:t>
            </a:r>
            <a:endParaRPr lang="en-US" altLang="ru-RU" sz="1300" i="1" dirty="0" smtClean="0">
              <a:solidFill>
                <a:srgbClr val="FF0000"/>
              </a:solidFill>
            </a:endParaRPr>
          </a:p>
          <a:p>
            <a:r>
              <a:rPr lang="en-US" altLang="ru-RU" sz="1300" dirty="0" smtClean="0"/>
              <a:t>Simulation domain:</a:t>
            </a:r>
            <a:r>
              <a:rPr lang="en-US" altLang="ru-RU" sz="1300" i="1" dirty="0" smtClean="0"/>
              <a:t> x, y, z</a:t>
            </a:r>
          </a:p>
          <a:p>
            <a:pPr>
              <a:spcBef>
                <a:spcPts val="600"/>
              </a:spcBef>
            </a:pPr>
            <a:r>
              <a:rPr lang="en-US" altLang="ru-RU" sz="1300" dirty="0" smtClean="0">
                <a:solidFill>
                  <a:srgbClr val="FF0000"/>
                </a:solidFill>
              </a:rPr>
              <a:t>Trajectory</a:t>
            </a:r>
            <a:r>
              <a:rPr lang="en-US" altLang="ru-RU" sz="1300" dirty="0" smtClean="0"/>
              <a:t> </a:t>
            </a:r>
            <a:r>
              <a:rPr lang="en-US" altLang="ru-RU" sz="1300" dirty="0"/>
              <a:t>parameters: </a:t>
            </a:r>
            <a:r>
              <a:rPr lang="en-US" altLang="ru-RU" sz="1300" i="1" dirty="0"/>
              <a:t>x, y, </a:t>
            </a:r>
            <a:r>
              <a:rPr lang="en-US" altLang="ru-RU" sz="1300" i="1" dirty="0" err="1" smtClean="0"/>
              <a:t>p</a:t>
            </a:r>
            <a:r>
              <a:rPr lang="en-US" altLang="ru-RU" sz="1300" i="1" baseline="-25000" dirty="0" err="1" smtClean="0"/>
              <a:t>x</a:t>
            </a:r>
            <a:r>
              <a:rPr lang="en-US" altLang="ru-RU" sz="1300" i="1" dirty="0"/>
              <a:t>, </a:t>
            </a:r>
            <a:r>
              <a:rPr lang="en-US" altLang="ru-RU" sz="1300" i="1" dirty="0" err="1"/>
              <a:t>p</a:t>
            </a:r>
            <a:r>
              <a:rPr lang="en-US" altLang="ru-RU" sz="1300" i="1" baseline="-25000" dirty="0" err="1"/>
              <a:t>y</a:t>
            </a:r>
            <a:r>
              <a:rPr lang="en-US" altLang="ru-RU" sz="1300" i="1" dirty="0"/>
              <a:t>, </a:t>
            </a:r>
            <a:r>
              <a:rPr lang="en-US" altLang="ru-RU" sz="1300" i="1" dirty="0" err="1"/>
              <a:t>p</a:t>
            </a:r>
            <a:r>
              <a:rPr lang="en-US" altLang="ru-RU" sz="1300" i="1" baseline="-25000" dirty="0" err="1"/>
              <a:t>z</a:t>
            </a:r>
            <a:endParaRPr lang="en-US" altLang="ru-RU" sz="1300" i="1" baseline="-25000" dirty="0"/>
          </a:p>
          <a:p>
            <a:r>
              <a:rPr lang="en-US" altLang="ru-RU" sz="1300" dirty="0"/>
              <a:t>Depend on: </a:t>
            </a:r>
            <a:r>
              <a:rPr lang="en-US" altLang="ru-RU" sz="1300" i="1" dirty="0">
                <a:latin typeface="Symbol" panose="05050102010706020507" pitchFamily="18" charset="2"/>
              </a:rPr>
              <a:t>x</a:t>
            </a:r>
            <a:endParaRPr lang="en-US" altLang="ru-RU" sz="1300" i="1" dirty="0"/>
          </a:p>
          <a:p>
            <a:r>
              <a:rPr lang="en-US" altLang="ru-RU" sz="1300" dirty="0" smtClean="0"/>
              <a:t>Simulation </a:t>
            </a:r>
            <a:r>
              <a:rPr lang="en-US" altLang="ru-RU" sz="1300" dirty="0"/>
              <a:t>domain:</a:t>
            </a:r>
            <a:r>
              <a:rPr lang="en-US" altLang="ru-RU" sz="1300" i="1" dirty="0"/>
              <a:t> x, </a:t>
            </a:r>
            <a:r>
              <a:rPr lang="en-US" altLang="ru-RU" sz="1300" i="1" dirty="0" smtClean="0"/>
              <a:t>y</a:t>
            </a:r>
            <a:endParaRPr lang="ru-RU" altLang="ru-RU" sz="1300" i="1" dirty="0"/>
          </a:p>
        </p:txBody>
      </p:sp>
      <p:grpSp>
        <p:nvGrpSpPr>
          <p:cNvPr id="87" name="Группа 86"/>
          <p:cNvGrpSpPr/>
          <p:nvPr/>
        </p:nvGrpSpPr>
        <p:grpSpPr>
          <a:xfrm>
            <a:off x="2068729" y="5755912"/>
            <a:ext cx="188168" cy="215698"/>
            <a:chOff x="2207568" y="5805590"/>
            <a:chExt cx="188168" cy="215698"/>
          </a:xfrm>
        </p:grpSpPr>
        <p:cxnSp>
          <p:nvCxnSpPr>
            <p:cNvPr id="78" name="Прямая соединительная линия 77"/>
            <p:cNvCxnSpPr/>
            <p:nvPr/>
          </p:nvCxnSpPr>
          <p:spPr>
            <a:xfrm flipV="1">
              <a:off x="2209750" y="5805590"/>
              <a:ext cx="185986" cy="21569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/>
            <p:cNvCxnSpPr/>
            <p:nvPr/>
          </p:nvCxnSpPr>
          <p:spPr>
            <a:xfrm flipH="1" flipV="1">
              <a:off x="2207568" y="5805590"/>
              <a:ext cx="185986" cy="21569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0" name="Прямая со стрелкой 79"/>
          <p:cNvCxnSpPr/>
          <p:nvPr/>
        </p:nvCxnSpPr>
        <p:spPr>
          <a:xfrm flipH="1">
            <a:off x="1631504" y="5578524"/>
            <a:ext cx="472958" cy="827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Рисунок 8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5566" y="3338290"/>
            <a:ext cx="4280615" cy="2429538"/>
          </a:xfrm>
          <a:prstGeom prst="rect">
            <a:avLst/>
          </a:prstGeom>
        </p:spPr>
      </p:pic>
      <p:sp>
        <p:nvSpPr>
          <p:cNvPr id="82" name="Text Box 19"/>
          <p:cNvSpPr txBox="1">
            <a:spLocks noChangeArrowheads="1"/>
          </p:cNvSpPr>
          <p:nvPr/>
        </p:nvSpPr>
        <p:spPr bwMode="auto">
          <a:xfrm>
            <a:off x="3647728" y="5913439"/>
            <a:ext cx="507190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ru-RU" sz="1400" dirty="0">
                <a:latin typeface="Arial" panose="020B0604020202020204" pitchFamily="34" charset="0"/>
              </a:rPr>
              <a:t>(beam energy/mc</a:t>
            </a:r>
            <a:r>
              <a:rPr lang="en-US" altLang="ru-RU" sz="1400" baseline="30000" dirty="0">
                <a:latin typeface="Arial" panose="020B0604020202020204" pitchFamily="34" charset="0"/>
              </a:rPr>
              <a:t>2</a:t>
            </a:r>
            <a:r>
              <a:rPr lang="en-US" altLang="ru-RU" sz="1400" dirty="0">
                <a:latin typeface="Arial" panose="020B0604020202020204" pitchFamily="34" charset="0"/>
              </a:rPr>
              <a:t>)</a:t>
            </a:r>
            <a:r>
              <a:rPr lang="en-US" altLang="ru-RU" sz="1400" baseline="30000" dirty="0">
                <a:latin typeface="Arial" panose="020B0604020202020204" pitchFamily="34" charset="0"/>
              </a:rPr>
              <a:t>1/2</a:t>
            </a:r>
            <a:r>
              <a:rPr lang="en-US" altLang="ru-RU" sz="1400" dirty="0">
                <a:latin typeface="Arial" panose="020B0604020202020204" pitchFamily="34" charset="0"/>
              </a:rPr>
              <a:t> (window length / grid step</a:t>
            </a:r>
            <a:r>
              <a:rPr lang="en-US" altLang="ru-RU" sz="1400" dirty="0" smtClean="0">
                <a:latin typeface="Arial" panose="020B0604020202020204" pitchFamily="34" charset="0"/>
              </a:rPr>
              <a:t>) times faster</a:t>
            </a:r>
            <a:endParaRPr lang="ru-RU" altLang="ru-RU" sz="1400" dirty="0">
              <a:latin typeface="Arial" panose="020B0604020202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647728" y="6126898"/>
            <a:ext cx="1789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long time step for beam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016807" y="6121872"/>
            <a:ext cx="1061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-1 dimension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982412" y="6453415"/>
            <a:ext cx="4093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 to 10</a:t>
            </a:r>
            <a:r>
              <a:rPr lang="en-US" baseline="30000" dirty="0" smtClean="0"/>
              <a:t>9</a:t>
            </a:r>
            <a:r>
              <a:rPr lang="en-US" dirty="0" smtClean="0"/>
              <a:t> for AWAKE baseline (compared to PIC)</a:t>
            </a:r>
            <a:endParaRPr lang="ru-RU" dirty="0"/>
          </a:p>
        </p:txBody>
      </p:sp>
      <p:grpSp>
        <p:nvGrpSpPr>
          <p:cNvPr id="88" name="Группа 87"/>
          <p:cNvGrpSpPr/>
          <p:nvPr/>
        </p:nvGrpSpPr>
        <p:grpSpPr>
          <a:xfrm>
            <a:off x="2136355" y="5356403"/>
            <a:ext cx="188168" cy="215698"/>
            <a:chOff x="2207568" y="5805590"/>
            <a:chExt cx="188168" cy="215698"/>
          </a:xfrm>
        </p:grpSpPr>
        <p:cxnSp>
          <p:nvCxnSpPr>
            <p:cNvPr id="89" name="Прямая соединительная линия 88"/>
            <p:cNvCxnSpPr/>
            <p:nvPr/>
          </p:nvCxnSpPr>
          <p:spPr>
            <a:xfrm flipV="1">
              <a:off x="2209750" y="5805590"/>
              <a:ext cx="185986" cy="21569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/>
            <p:cNvCxnSpPr/>
            <p:nvPr/>
          </p:nvCxnSpPr>
          <p:spPr>
            <a:xfrm flipH="1" flipV="1">
              <a:off x="2207568" y="5805590"/>
              <a:ext cx="185986" cy="21569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Box 90"/>
          <p:cNvSpPr txBox="1"/>
          <p:nvPr/>
        </p:nvSpPr>
        <p:spPr>
          <a:xfrm>
            <a:off x="8616280" y="3332650"/>
            <a:ext cx="34996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LCODE: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quasi-static,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2d (axisymmetric/plane) </a:t>
            </a:r>
            <a:r>
              <a:rPr lang="en-US" dirty="0"/>
              <a:t>freely available (</a:t>
            </a:r>
            <a:r>
              <a:rPr lang="en-US" dirty="0">
                <a:hlinkClick r:id="rId10"/>
              </a:rPr>
              <a:t>https://lcode.info/</a:t>
            </a:r>
            <a:r>
              <a:rPr lang="en-US" dirty="0"/>
              <a:t>),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3d under development,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well tested for long simulation windows, long propagation distances and charged drivers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team not only develop the code, but also make theoretical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Any kind of collaboration is welcome</a:t>
            </a:r>
            <a:endParaRPr lang="ru-RU" dirty="0"/>
          </a:p>
        </p:txBody>
      </p:sp>
      <p:cxnSp>
        <p:nvCxnSpPr>
          <p:cNvPr id="43" name="Прямая со стрелкой 42"/>
          <p:cNvCxnSpPr/>
          <p:nvPr/>
        </p:nvCxnSpPr>
        <p:spPr>
          <a:xfrm>
            <a:off x="1335380" y="5645884"/>
            <a:ext cx="14401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Группа 41"/>
          <p:cNvGrpSpPr/>
          <p:nvPr/>
        </p:nvGrpSpPr>
        <p:grpSpPr>
          <a:xfrm>
            <a:off x="18950" y="908050"/>
            <a:ext cx="3226376" cy="5833318"/>
            <a:chOff x="18950" y="908050"/>
            <a:chExt cx="3226376" cy="5833318"/>
          </a:xfrm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48186" y="908050"/>
              <a:ext cx="3197140" cy="5833318"/>
            </a:xfrm>
            <a:prstGeom prst="roundRect">
              <a:avLst>
                <a:gd name="adj" fmla="val 4231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254997" y="970171"/>
              <a:ext cx="193933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</a:rPr>
                <a:t>LCODE Team: theory and simulations of </a:t>
              </a:r>
              <a:endParaRPr lang="en-US" sz="1400" dirty="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Arial" panose="020B0604020202020204" pitchFamily="34" charset="0"/>
                </a:rPr>
                <a:t>PWFA </a:t>
              </a: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</a:rPr>
                <a:t>&amp; LWFA</a:t>
              </a:r>
              <a:endParaRPr lang="ru-RU" sz="14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254997" y="1716210"/>
              <a:ext cx="19463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</a:rPr>
                <a:t>Prof. Konstantin </a:t>
              </a:r>
              <a:r>
                <a:rPr lang="en-US" sz="1400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Lotov</a:t>
              </a:r>
              <a:endParaRPr lang="ru-RU" sz="14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8950" y="3558224"/>
              <a:ext cx="11592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</a:rPr>
                <a:t>Vladimir </a:t>
              </a:r>
              <a:r>
                <a:rPr lang="en-US" sz="1000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Minakov</a:t>
              </a:r>
              <a:endParaRPr lang="ru-RU" sz="10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129492" y="5062246"/>
              <a:ext cx="10951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</a:rPr>
                <a:t>Mikhail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Baistrukov</a:t>
              </a:r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</a:rPr>
                <a:t> (MS)</a:t>
              </a:r>
              <a:endParaRPr lang="ru-RU" sz="10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8186" y="5081072"/>
              <a:ext cx="10792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prstClr val="black"/>
                  </a:solidFill>
                  <a:latin typeface="Arial" panose="020B0604020202020204" pitchFamily="34" charset="0"/>
                </a:rPr>
                <a:t>Alexander </a:t>
              </a:r>
              <a:r>
                <a:rPr lang="en-US" sz="1000" dirty="0" err="1" smtClean="0">
                  <a:solidFill>
                    <a:prstClr val="black"/>
                  </a:solidFill>
                  <a:latin typeface="Arial" panose="020B0604020202020204" pitchFamily="34" charset="0"/>
                </a:rPr>
                <a:t>Gorn</a:t>
              </a:r>
              <a:endParaRPr lang="en-US" sz="1000" dirty="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prstClr val="black"/>
                  </a:solidFill>
                  <a:latin typeface="Arial" panose="020B0604020202020204" pitchFamily="34" charset="0"/>
                </a:rPr>
                <a:t>(PhD student)</a:t>
              </a:r>
              <a:endParaRPr lang="ru-RU" sz="10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256733" y="3549372"/>
              <a:ext cx="9717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</a:rPr>
                <a:t>Petr </a:t>
              </a:r>
              <a:r>
                <a:rPr lang="en-US" sz="1000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Tuev</a:t>
              </a:r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</a:rPr>
                <a:t> </a:t>
              </a:r>
              <a:endParaRPr lang="en-US" sz="1000" dirty="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prstClr val="black"/>
                  </a:solidFill>
                  <a:latin typeface="Arial" panose="020B0604020202020204" pitchFamily="34" charset="0"/>
                </a:rPr>
                <a:t>(PhD student)</a:t>
              </a:r>
              <a:endParaRPr lang="ru-RU" sz="10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102528" y="3571843"/>
              <a:ext cx="10502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</a:rPr>
                <a:t>Roman </a:t>
              </a:r>
              <a:r>
                <a:rPr lang="en-US" sz="1000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Spitsyn</a:t>
              </a:r>
              <a:endParaRPr lang="ru-RU" sz="10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062110" y="5442802"/>
              <a:ext cx="82266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</a:rPr>
                <a:t>Nikita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Okhotnikov</a:t>
              </a:r>
              <a:endParaRPr lang="en-US" sz="10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</a:rPr>
                <a:t>(BS)</a:t>
              </a:r>
              <a:endParaRPr lang="ru-RU" sz="10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617974" y="6125672"/>
              <a:ext cx="72327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Vlada</a:t>
              </a:r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Yarygova</a:t>
              </a:r>
              <a:endParaRPr lang="en-US" sz="10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</a:rPr>
                <a:t>(BS)</a:t>
              </a:r>
              <a:endParaRPr lang="ru-RU" sz="10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2773" y="998224"/>
              <a:ext cx="1076920" cy="1346150"/>
            </a:xfrm>
            <a:prstGeom prst="rect">
              <a:avLst/>
            </a:prstGeom>
          </p:spPr>
        </p:pic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xmlns="" id="{4CAE61AF-232F-48FF-BE4C-89057EBCB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515" y="2416608"/>
              <a:ext cx="768086" cy="1152130"/>
            </a:xfrm>
            <a:prstGeom prst="rect">
              <a:avLst/>
            </a:prstGeom>
          </p:spPr>
        </p:pic>
        <p:pic>
          <p:nvPicPr>
            <p:cNvPr id="57" name="Picture 5">
              <a:extLst>
                <a:ext uri="{FF2B5EF4-FFF2-40B4-BE49-F238E27FC236}">
                  <a16:creationId xmlns:a16="http://schemas.microsoft.com/office/drawing/2014/main" xmlns="" id="{D2A27423-D739-41DC-822E-2C032C486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631" y="2416610"/>
              <a:ext cx="768086" cy="1152128"/>
            </a:xfrm>
            <a:prstGeom prst="rect">
              <a:avLst/>
            </a:prstGeom>
          </p:spPr>
        </p:pic>
        <p:pic>
          <p:nvPicPr>
            <p:cNvPr id="76" name="Picture 7">
              <a:extLst>
                <a:ext uri="{FF2B5EF4-FFF2-40B4-BE49-F238E27FC236}">
                  <a16:creationId xmlns:a16="http://schemas.microsoft.com/office/drawing/2014/main" xmlns="" id="{CDE002D8-8C8D-469C-84EB-AE984CE51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748" y="2416608"/>
              <a:ext cx="768086" cy="1152130"/>
            </a:xfrm>
            <a:prstGeom prst="rect">
              <a:avLst/>
            </a:prstGeom>
          </p:spPr>
        </p:pic>
        <p:pic>
          <p:nvPicPr>
            <p:cNvPr id="77" name="Picture 17">
              <a:extLst>
                <a:ext uri="{FF2B5EF4-FFF2-40B4-BE49-F238E27FC236}">
                  <a16:creationId xmlns:a16="http://schemas.microsoft.com/office/drawing/2014/main" xmlns="" id="{FD864F6C-C8F5-4FF8-9E99-B122474A9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086" y="3949482"/>
              <a:ext cx="761536" cy="1142304"/>
            </a:xfrm>
            <a:prstGeom prst="rect">
              <a:avLst/>
            </a:prstGeom>
          </p:spPr>
        </p:pic>
        <p:pic>
          <p:nvPicPr>
            <p:cNvPr id="83" name="Picture 58">
              <a:extLst>
                <a:ext uri="{FF2B5EF4-FFF2-40B4-BE49-F238E27FC236}">
                  <a16:creationId xmlns:a16="http://schemas.microsoft.com/office/drawing/2014/main" xmlns="" id="{EA4D94BA-952A-4045-821E-2094F1C54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088" y="3939658"/>
              <a:ext cx="768085" cy="1152128"/>
            </a:xfrm>
            <a:prstGeom prst="rect">
              <a:avLst/>
            </a:prstGeom>
          </p:spPr>
        </p:pic>
        <p:pic>
          <p:nvPicPr>
            <p:cNvPr id="92" name="Picture 60">
              <a:extLst>
                <a:ext uri="{FF2B5EF4-FFF2-40B4-BE49-F238E27FC236}">
                  <a16:creationId xmlns:a16="http://schemas.microsoft.com/office/drawing/2014/main" xmlns="" id="{AB662C5C-8A0A-4192-B322-0CCFCE00A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086" y="5483928"/>
              <a:ext cx="768701" cy="1152405"/>
            </a:xfrm>
            <a:prstGeom prst="rect">
              <a:avLst/>
            </a:prstGeom>
          </p:spPr>
        </p:pic>
        <p:pic>
          <p:nvPicPr>
            <p:cNvPr id="93" name="Picture 62">
              <a:extLst>
                <a:ext uri="{FF2B5EF4-FFF2-40B4-BE49-F238E27FC236}">
                  <a16:creationId xmlns:a16="http://schemas.microsoft.com/office/drawing/2014/main" xmlns="" id="{7A3111B3-D775-4F05-B1E1-68AAFB322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8116" y="5490073"/>
              <a:ext cx="763148" cy="1146260"/>
            </a:xfrm>
            <a:prstGeom prst="rect">
              <a:avLst/>
            </a:prstGeom>
          </p:spPr>
        </p:pic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264121" y="3931986"/>
              <a:ext cx="833862" cy="1112362"/>
            </a:xfrm>
            <a:prstGeom prst="rect">
              <a:avLst/>
            </a:prstGeom>
          </p:spPr>
        </p:pic>
      </p:grpSp>
      <p:pic>
        <p:nvPicPr>
          <p:cNvPr id="95" name="Picture 4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" name="Рисунок 9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65994" y="38830"/>
            <a:ext cx="1000783" cy="373697"/>
          </a:xfrm>
          <a:prstGeom prst="rect">
            <a:avLst/>
          </a:prstGeom>
        </p:spPr>
      </p:pic>
      <p:sp>
        <p:nvSpPr>
          <p:cNvPr id="97" name="Text Box 2"/>
          <p:cNvSpPr txBox="1">
            <a:spLocks noChangeArrowheads="1"/>
          </p:cNvSpPr>
          <p:nvPr/>
        </p:nvSpPr>
        <p:spPr bwMode="auto">
          <a:xfrm>
            <a:off x="2398591" y="11077"/>
            <a:ext cx="33243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dirty="0" smtClean="0">
                <a:latin typeface="Tahoma" panose="020B0604030504040204" pitchFamily="34" charset="0"/>
              </a:rPr>
              <a:t>K. </a:t>
            </a:r>
            <a:r>
              <a:rPr lang="en-US" altLang="ru-RU" sz="1200" dirty="0" err="1" smtClean="0">
                <a:latin typeface="Tahoma" panose="020B0604030504040204" pitchFamily="34" charset="0"/>
              </a:rPr>
              <a:t>Lotov</a:t>
            </a:r>
            <a:r>
              <a:rPr lang="en-US" altLang="ru-RU" sz="1200" dirty="0" smtClean="0">
                <a:latin typeface="Tahoma" panose="020B0604030504040204" pitchFamily="34" charset="0"/>
              </a:rPr>
              <a:t>, AFAD-2021</a:t>
            </a:r>
            <a:r>
              <a:rPr lang="ru-RU" altLang="ru-RU" sz="1200" dirty="0" smtClean="0">
                <a:latin typeface="Tahoma" panose="020B0604030504040204" pitchFamily="34" charset="0"/>
              </a:rPr>
              <a:t>,</a:t>
            </a:r>
            <a:r>
              <a:rPr lang="en-US" altLang="ru-RU" sz="1200" dirty="0" smtClean="0">
                <a:latin typeface="Tahoma" panose="020B0604030504040204" pitchFamily="34" charset="0"/>
              </a:rPr>
              <a:t> 17.03.20</a:t>
            </a:r>
            <a:r>
              <a:rPr lang="ru-RU" altLang="ru-RU" sz="1200" dirty="0" smtClean="0">
                <a:latin typeface="Tahoma" panose="020B0604030504040204" pitchFamily="34" charset="0"/>
              </a:rPr>
              <a:t>21,    </a:t>
            </a:r>
            <a:r>
              <a:rPr lang="en-US" altLang="ru-RU" sz="1200" dirty="0" smtClean="0">
                <a:latin typeface="Tahoma" panose="020B0604030504040204" pitchFamily="34" charset="0"/>
              </a:rPr>
              <a:t>p</a:t>
            </a:r>
            <a:r>
              <a:rPr lang="ru-RU" altLang="ru-RU" sz="1200" dirty="0" smtClean="0">
                <a:latin typeface="Tahoma" panose="020B0604030504040204" pitchFamily="34" charset="0"/>
              </a:rPr>
              <a:t>.</a:t>
            </a:r>
            <a:r>
              <a:rPr lang="en-US" altLang="ru-RU" sz="1200" dirty="0" smtClean="0">
                <a:latin typeface="Tahoma" panose="020B0604030504040204" pitchFamily="34" charset="0"/>
              </a:rPr>
              <a:t> 4</a:t>
            </a:r>
            <a:r>
              <a:rPr lang="ru-RU" altLang="ru-RU" sz="1200" dirty="0" smtClean="0">
                <a:latin typeface="Tahoma" panose="020B0604030504040204" pitchFamily="34" charset="0"/>
              </a:rPr>
              <a:t> </a:t>
            </a:r>
            <a:r>
              <a:rPr lang="en-US" altLang="ru-RU" sz="1200" dirty="0" smtClean="0">
                <a:latin typeface="Tahoma" panose="020B0604030504040204" pitchFamily="34" charset="0"/>
              </a:rPr>
              <a:t>of 17</a:t>
            </a:r>
            <a:r>
              <a:rPr lang="ru-RU" altLang="ru-RU" sz="1200" dirty="0" smtClean="0">
                <a:latin typeface="Tahoma" panose="020B0604030504040204" pitchFamily="34" charset="0"/>
              </a:rPr>
              <a:t>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  <p:pic>
        <p:nvPicPr>
          <p:cNvPr id="98" name="Picture 2" descr="znakok60"/>
          <p:cNvPicPr>
            <a:picLocks noChangeAspect="1" noChangeArrowheads="1"/>
          </p:cNvPicPr>
          <p:nvPr/>
        </p:nvPicPr>
        <p:blipFill>
          <a:blip r:embed="rId2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660276" cy="42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68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60232" y="529327"/>
            <a:ext cx="8539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LCODE Team: Recent studies: AWAKE simulations (proton-driven PWFA)</a:t>
            </a:r>
            <a:endParaRPr lang="ru-RU" sz="2000" dirty="0"/>
          </a:p>
        </p:txBody>
      </p:sp>
      <p:grpSp>
        <p:nvGrpSpPr>
          <p:cNvPr id="47" name="Группа 46"/>
          <p:cNvGrpSpPr/>
          <p:nvPr/>
        </p:nvGrpSpPr>
        <p:grpSpPr>
          <a:xfrm>
            <a:off x="335360" y="1163622"/>
            <a:ext cx="8696212" cy="5538499"/>
            <a:chOff x="1852104" y="1262122"/>
            <a:chExt cx="8696212" cy="5538499"/>
          </a:xfrm>
        </p:grpSpPr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2104" y="1312649"/>
              <a:ext cx="8468502" cy="5437445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6670331" y="6554400"/>
              <a:ext cx="38779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from </a:t>
              </a:r>
              <a:r>
                <a:rPr lang="en-US" sz="1000" dirty="0" err="1"/>
                <a:t>E.Adli</a:t>
              </a:r>
              <a:r>
                <a:rPr lang="en-US" sz="1000" dirty="0"/>
                <a:t> et al. (AWAKE Collaboration), Nature 561, 363 (2018)</a:t>
              </a:r>
              <a:endParaRPr lang="ru-RU" sz="10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887279" y="3279371"/>
              <a:ext cx="101341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400 GeV</a:t>
              </a:r>
            </a:p>
            <a:p>
              <a:r>
                <a:rPr lang="el-GR" sz="1000" dirty="0"/>
                <a:t>σ</a:t>
              </a:r>
              <a:r>
                <a:rPr lang="en-US" sz="1000" baseline="-25000" dirty="0"/>
                <a:t>z</a:t>
              </a:r>
              <a:r>
                <a:rPr lang="en-US" sz="1000" dirty="0"/>
                <a:t>~7 cm</a:t>
              </a:r>
            </a:p>
            <a:p>
              <a:r>
                <a:rPr lang="el-GR" sz="1000" dirty="0"/>
                <a:t>σ</a:t>
              </a:r>
              <a:r>
                <a:rPr lang="en-US" sz="1000" baseline="-25000" dirty="0"/>
                <a:t>r</a:t>
              </a:r>
              <a:r>
                <a:rPr lang="en-US" sz="1000" dirty="0"/>
                <a:t>~0.2 mm</a:t>
              </a:r>
            </a:p>
            <a:p>
              <a:r>
                <a:rPr lang="el-GR" sz="1000" dirty="0"/>
                <a:t>ε</a:t>
              </a:r>
              <a:r>
                <a:rPr lang="en-US" sz="1000" baseline="-25000" dirty="0"/>
                <a:t>n</a:t>
              </a:r>
              <a:r>
                <a:rPr lang="en-US" sz="1000" dirty="0"/>
                <a:t>~3 mm </a:t>
              </a:r>
              <a:r>
                <a:rPr lang="en-US" sz="1000" dirty="0" err="1"/>
                <a:t>mrad</a:t>
              </a:r>
              <a:endParaRPr lang="ru-RU" sz="1000" dirty="0"/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4767599" y="3124291"/>
              <a:ext cx="103746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10</a:t>
              </a:r>
              <a:r>
                <a:rPr lang="en-US" sz="1000" baseline="30000" dirty="0"/>
                <a:t>14</a:t>
              </a:r>
              <a:r>
                <a:rPr lang="en-US" sz="1000" dirty="0"/>
                <a:t>–10</a:t>
              </a:r>
              <a:r>
                <a:rPr lang="en-US" sz="1000" baseline="30000" dirty="0"/>
                <a:t>15 </a:t>
              </a:r>
              <a:r>
                <a:rPr lang="en-US" sz="1000" dirty="0"/>
                <a:t>cm</a:t>
              </a:r>
              <a:r>
                <a:rPr lang="en-US" sz="1000" baseline="30000" dirty="0"/>
                <a:t>-3</a:t>
              </a:r>
              <a:r>
                <a:rPr lang="en-US" sz="1000" dirty="0"/>
                <a:t> </a:t>
              </a:r>
              <a:endParaRPr lang="ru-RU" sz="1000" dirty="0"/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1852104" y="1337220"/>
              <a:ext cx="140294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err="1"/>
                <a:t>Ti:Sapphire</a:t>
              </a:r>
              <a:r>
                <a:rPr lang="en-US" sz="1000" dirty="0"/>
                <a:t>, </a:t>
              </a:r>
              <a:r>
                <a:rPr lang="en-GB" sz="1000" dirty="0"/>
                <a:t>780 nm, </a:t>
              </a:r>
            </a:p>
            <a:p>
              <a:r>
                <a:rPr lang="en-GB" sz="1000" dirty="0"/>
                <a:t>120 fs, 450mJ</a:t>
              </a:r>
              <a:endParaRPr lang="ru-RU" sz="1000" dirty="0"/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4767598" y="1262122"/>
              <a:ext cx="124906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20 MeV</a:t>
              </a:r>
              <a:r>
                <a:rPr lang="en-GB" sz="1000" dirty="0"/>
                <a:t>, 650 </a:t>
              </a:r>
              <a:r>
                <a:rPr lang="en-GB" sz="1000" dirty="0" err="1"/>
                <a:t>pC</a:t>
              </a:r>
              <a:r>
                <a:rPr lang="en-GB" sz="1000" dirty="0"/>
                <a:t>, </a:t>
              </a:r>
            </a:p>
            <a:p>
              <a:r>
                <a:rPr lang="en-GB" sz="1000" dirty="0"/>
                <a:t>15 mm </a:t>
              </a:r>
              <a:r>
                <a:rPr lang="en-GB" sz="1000" dirty="0" err="1"/>
                <a:t>mrad</a:t>
              </a:r>
              <a:r>
                <a:rPr lang="en-GB" sz="1000" dirty="0"/>
                <a:t>, 2 </a:t>
              </a:r>
              <a:r>
                <a:rPr lang="en-GB" sz="1000" dirty="0" err="1"/>
                <a:t>ps</a:t>
              </a:r>
              <a:r>
                <a:rPr lang="en-GB" sz="1000" dirty="0"/>
                <a:t> </a:t>
              </a:r>
            </a:p>
          </p:txBody>
        </p:sp>
      </p:grpSp>
      <p:pic>
        <p:nvPicPr>
          <p:cNvPr id="54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135" y="4388385"/>
            <a:ext cx="2651125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9371135" y="6429880"/>
            <a:ext cx="2762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from </a:t>
            </a:r>
            <a:r>
              <a:rPr lang="en-US" sz="1000" dirty="0" err="1" smtClean="0"/>
              <a:t>A.Caldwell</a:t>
            </a:r>
            <a:r>
              <a:rPr lang="en-US" sz="1000" dirty="0" smtClean="0"/>
              <a:t> et al (AWAKE Collaboration),</a:t>
            </a:r>
          </a:p>
          <a:p>
            <a:r>
              <a:rPr lang="en-US" sz="1000" dirty="0"/>
              <a:t>Nuclear Instr. Methods A 829, 3 (2016).</a:t>
            </a:r>
            <a:endParaRPr lang="ru-RU" sz="1000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5015880" y="1196752"/>
            <a:ext cx="3888432" cy="18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6" name="Рисунок 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961" y="948443"/>
            <a:ext cx="2952328" cy="2447792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7917" y="1163621"/>
            <a:ext cx="2789499" cy="1862169"/>
          </a:xfrm>
          <a:prstGeom prst="rect">
            <a:avLst/>
          </a:prstGeom>
        </p:spPr>
      </p:pic>
      <p:sp>
        <p:nvSpPr>
          <p:cNvPr id="83" name="Text Box 11"/>
          <p:cNvSpPr txBox="1">
            <a:spLocks noChangeArrowheads="1"/>
          </p:cNvSpPr>
          <p:nvPr/>
        </p:nvSpPr>
        <p:spPr bwMode="auto">
          <a:xfrm>
            <a:off x="9006865" y="3272012"/>
            <a:ext cx="2953199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The 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measured spectrum 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shape and energy gain 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2 GeV) are consistent 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with predictions.</a:t>
            </a:r>
            <a:endParaRPr lang="ru-RU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1208568" y="6587869"/>
            <a:ext cx="510856" cy="2606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/>
          <p:cNvSpPr/>
          <p:nvPr/>
        </p:nvSpPr>
        <p:spPr>
          <a:xfrm>
            <a:off x="8500009" y="6448686"/>
            <a:ext cx="510856" cy="2606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5994" y="38830"/>
            <a:ext cx="1000783" cy="373697"/>
          </a:xfrm>
          <a:prstGeom prst="rect">
            <a:avLst/>
          </a:prstGeom>
        </p:spPr>
      </p:pic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2398591" y="11077"/>
            <a:ext cx="33243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dirty="0" smtClean="0">
                <a:latin typeface="Tahoma" panose="020B0604030504040204" pitchFamily="34" charset="0"/>
              </a:rPr>
              <a:t>K. </a:t>
            </a:r>
            <a:r>
              <a:rPr lang="en-US" altLang="ru-RU" sz="1200" dirty="0" err="1" smtClean="0">
                <a:latin typeface="Tahoma" panose="020B0604030504040204" pitchFamily="34" charset="0"/>
              </a:rPr>
              <a:t>Lotov</a:t>
            </a:r>
            <a:r>
              <a:rPr lang="en-US" altLang="ru-RU" sz="1200" dirty="0" smtClean="0">
                <a:latin typeface="Tahoma" panose="020B0604030504040204" pitchFamily="34" charset="0"/>
              </a:rPr>
              <a:t>, AFAD-2021</a:t>
            </a:r>
            <a:r>
              <a:rPr lang="ru-RU" altLang="ru-RU" sz="1200" dirty="0" smtClean="0">
                <a:latin typeface="Tahoma" panose="020B0604030504040204" pitchFamily="34" charset="0"/>
              </a:rPr>
              <a:t>,</a:t>
            </a:r>
            <a:r>
              <a:rPr lang="en-US" altLang="ru-RU" sz="1200" dirty="0" smtClean="0">
                <a:latin typeface="Tahoma" panose="020B0604030504040204" pitchFamily="34" charset="0"/>
              </a:rPr>
              <a:t> 17.03.20</a:t>
            </a:r>
            <a:r>
              <a:rPr lang="ru-RU" altLang="ru-RU" sz="1200" dirty="0" smtClean="0">
                <a:latin typeface="Tahoma" panose="020B0604030504040204" pitchFamily="34" charset="0"/>
              </a:rPr>
              <a:t>21,    </a:t>
            </a:r>
            <a:r>
              <a:rPr lang="en-US" altLang="ru-RU" sz="1200" dirty="0" smtClean="0">
                <a:latin typeface="Tahoma" panose="020B0604030504040204" pitchFamily="34" charset="0"/>
              </a:rPr>
              <a:t>p</a:t>
            </a:r>
            <a:r>
              <a:rPr lang="ru-RU" altLang="ru-RU" sz="1200" dirty="0" smtClean="0">
                <a:latin typeface="Tahoma" panose="020B0604030504040204" pitchFamily="34" charset="0"/>
              </a:rPr>
              <a:t>.</a:t>
            </a:r>
            <a:r>
              <a:rPr lang="en-US" altLang="ru-RU" sz="1200" dirty="0" smtClean="0">
                <a:latin typeface="Tahoma" panose="020B0604030504040204" pitchFamily="34" charset="0"/>
              </a:rPr>
              <a:t> 5</a:t>
            </a:r>
            <a:r>
              <a:rPr lang="ru-RU" altLang="ru-RU" sz="1200" dirty="0" smtClean="0">
                <a:latin typeface="Tahoma" panose="020B0604030504040204" pitchFamily="34" charset="0"/>
              </a:rPr>
              <a:t> </a:t>
            </a:r>
            <a:r>
              <a:rPr lang="en-US" altLang="ru-RU" sz="1200" dirty="0" smtClean="0">
                <a:latin typeface="Tahoma" panose="020B0604030504040204" pitchFamily="34" charset="0"/>
              </a:rPr>
              <a:t>of 17</a:t>
            </a:r>
            <a:r>
              <a:rPr lang="ru-RU" altLang="ru-RU" sz="1200" dirty="0" smtClean="0">
                <a:latin typeface="Tahoma" panose="020B0604030504040204" pitchFamily="34" charset="0"/>
              </a:rPr>
              <a:t>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  <p:pic>
        <p:nvPicPr>
          <p:cNvPr id="24" name="Picture 2" descr="znakok60"/>
          <p:cNvPicPr>
            <a:picLocks noChangeAspect="1" noChangeArrowheads="1"/>
          </p:cNvPicPr>
          <p:nvPr/>
        </p:nvPicPr>
        <p:blipFill>
          <a:blip r:embed="rId8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660276" cy="42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162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60232" y="529327"/>
            <a:ext cx="8539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LCODE Team: </a:t>
            </a:r>
            <a:r>
              <a:rPr lang="en-US" sz="2000" dirty="0"/>
              <a:t>Recent studies: AWAKE </a:t>
            </a:r>
            <a:r>
              <a:rPr lang="en-US" sz="2000" dirty="0" smtClean="0"/>
              <a:t>simulations (proton-driven PWFA)</a:t>
            </a:r>
            <a:endParaRPr lang="ru-RU" sz="2000" dirty="0"/>
          </a:p>
        </p:txBody>
      </p:sp>
      <p:grpSp>
        <p:nvGrpSpPr>
          <p:cNvPr id="47" name="Группа 46"/>
          <p:cNvGrpSpPr/>
          <p:nvPr/>
        </p:nvGrpSpPr>
        <p:grpSpPr>
          <a:xfrm>
            <a:off x="335360" y="1163622"/>
            <a:ext cx="8696212" cy="5538499"/>
            <a:chOff x="1852104" y="1262122"/>
            <a:chExt cx="8696212" cy="5538499"/>
          </a:xfrm>
        </p:grpSpPr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2104" y="1312649"/>
              <a:ext cx="8468502" cy="5437445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6670331" y="6554400"/>
              <a:ext cx="38779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from </a:t>
              </a:r>
              <a:r>
                <a:rPr lang="en-US" sz="1000" dirty="0" err="1"/>
                <a:t>E.Adli</a:t>
              </a:r>
              <a:r>
                <a:rPr lang="en-US" sz="1000" dirty="0"/>
                <a:t> et al. (AWAKE Collaboration), Nature 561, 363 (2018)</a:t>
              </a:r>
              <a:endParaRPr lang="ru-RU" sz="10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887279" y="3279371"/>
              <a:ext cx="101341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400 GeV</a:t>
              </a:r>
            </a:p>
            <a:p>
              <a:r>
                <a:rPr lang="el-GR" sz="1000" dirty="0"/>
                <a:t>σ</a:t>
              </a:r>
              <a:r>
                <a:rPr lang="en-US" sz="1000" baseline="-25000" dirty="0"/>
                <a:t>z</a:t>
              </a:r>
              <a:r>
                <a:rPr lang="en-US" sz="1000" dirty="0"/>
                <a:t>~7 cm</a:t>
              </a:r>
            </a:p>
            <a:p>
              <a:r>
                <a:rPr lang="el-GR" sz="1000" dirty="0"/>
                <a:t>σ</a:t>
              </a:r>
              <a:r>
                <a:rPr lang="en-US" sz="1000" baseline="-25000" dirty="0"/>
                <a:t>r</a:t>
              </a:r>
              <a:r>
                <a:rPr lang="en-US" sz="1000" dirty="0"/>
                <a:t>~0.2 mm</a:t>
              </a:r>
            </a:p>
            <a:p>
              <a:r>
                <a:rPr lang="el-GR" sz="1000" dirty="0"/>
                <a:t>ε</a:t>
              </a:r>
              <a:r>
                <a:rPr lang="en-US" sz="1000" baseline="-25000" dirty="0"/>
                <a:t>n</a:t>
              </a:r>
              <a:r>
                <a:rPr lang="en-US" sz="1000" dirty="0"/>
                <a:t>~3 mm </a:t>
              </a:r>
              <a:r>
                <a:rPr lang="en-US" sz="1000" dirty="0" err="1"/>
                <a:t>mrad</a:t>
              </a:r>
              <a:endParaRPr lang="ru-RU" sz="1000" dirty="0"/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4767599" y="3124291"/>
              <a:ext cx="103746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10</a:t>
              </a:r>
              <a:r>
                <a:rPr lang="en-US" sz="1000" baseline="30000" dirty="0"/>
                <a:t>14</a:t>
              </a:r>
              <a:r>
                <a:rPr lang="en-US" sz="1000" dirty="0"/>
                <a:t>–10</a:t>
              </a:r>
              <a:r>
                <a:rPr lang="en-US" sz="1000" baseline="30000" dirty="0"/>
                <a:t>15 </a:t>
              </a:r>
              <a:r>
                <a:rPr lang="en-US" sz="1000" dirty="0"/>
                <a:t>cm</a:t>
              </a:r>
              <a:r>
                <a:rPr lang="en-US" sz="1000" baseline="30000" dirty="0"/>
                <a:t>-3</a:t>
              </a:r>
              <a:r>
                <a:rPr lang="en-US" sz="1000" dirty="0"/>
                <a:t> </a:t>
              </a:r>
              <a:endParaRPr lang="ru-RU" sz="1000" dirty="0"/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1852104" y="1337220"/>
              <a:ext cx="140294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err="1"/>
                <a:t>Ti:Sapphire</a:t>
              </a:r>
              <a:r>
                <a:rPr lang="en-US" sz="1000" dirty="0"/>
                <a:t>, </a:t>
              </a:r>
              <a:r>
                <a:rPr lang="en-GB" sz="1000" dirty="0"/>
                <a:t>780 nm, </a:t>
              </a:r>
            </a:p>
            <a:p>
              <a:r>
                <a:rPr lang="en-GB" sz="1000" dirty="0"/>
                <a:t>120 fs, 450mJ</a:t>
              </a:r>
              <a:endParaRPr lang="ru-RU" sz="1000" dirty="0"/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4767598" y="1262122"/>
              <a:ext cx="124906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20 MeV</a:t>
              </a:r>
              <a:r>
                <a:rPr lang="en-GB" sz="1000" dirty="0"/>
                <a:t>, 650 </a:t>
              </a:r>
              <a:r>
                <a:rPr lang="en-GB" sz="1000" dirty="0" err="1"/>
                <a:t>pC</a:t>
              </a:r>
              <a:r>
                <a:rPr lang="en-GB" sz="1000" dirty="0"/>
                <a:t>, </a:t>
              </a:r>
            </a:p>
            <a:p>
              <a:r>
                <a:rPr lang="en-GB" sz="1000" dirty="0"/>
                <a:t>15 mm </a:t>
              </a:r>
              <a:r>
                <a:rPr lang="en-GB" sz="1000" dirty="0" err="1"/>
                <a:t>mrad</a:t>
              </a:r>
              <a:r>
                <a:rPr lang="en-GB" sz="1000" dirty="0"/>
                <a:t>, 2 </a:t>
              </a:r>
              <a:r>
                <a:rPr lang="en-GB" sz="1000" dirty="0" err="1"/>
                <a:t>ps</a:t>
              </a:r>
              <a:r>
                <a:rPr lang="en-GB" sz="1000" dirty="0"/>
                <a:t> </a:t>
              </a:r>
            </a:p>
          </p:txBody>
        </p:sp>
      </p:grpSp>
      <p:sp>
        <p:nvSpPr>
          <p:cNvPr id="57" name="Прямоугольник 56"/>
          <p:cNvSpPr/>
          <p:nvPr/>
        </p:nvSpPr>
        <p:spPr>
          <a:xfrm>
            <a:off x="5015880" y="1196752"/>
            <a:ext cx="3888432" cy="18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460" y="1042256"/>
            <a:ext cx="5616624" cy="184534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904312" y="686373"/>
            <a:ext cx="41044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F. </a:t>
            </a:r>
            <a:r>
              <a:rPr lang="en-US" sz="1000" dirty="0" err="1" smtClean="0"/>
              <a:t>Braunmüller</a:t>
            </a:r>
            <a:r>
              <a:rPr lang="ru-RU" sz="1000" dirty="0" smtClean="0"/>
              <a:t> </a:t>
            </a:r>
            <a:r>
              <a:rPr lang="en-US" sz="1000" dirty="0" smtClean="0"/>
              <a:t>et al., PRL 125, 264801 (2020).</a:t>
            </a:r>
            <a:endParaRPr lang="ru-RU" sz="1000" dirty="0"/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7324344" y="2942741"/>
            <a:ext cx="3737290" cy="8156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Proton beam micro-bunching: 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predicted in 2010 (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N.Kumar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et al., Phys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. Rev. Lett. 104, 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255003),</a:t>
            </a: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measured in 2018</a:t>
            </a:r>
            <a:endParaRPr lang="ru-RU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1098" y="3730896"/>
            <a:ext cx="2086084" cy="310448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195907" y="5686458"/>
            <a:ext cx="1224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 </a:t>
            </a:r>
            <a:r>
              <a:rPr lang="en-US" sz="1000" dirty="0" err="1"/>
              <a:t>E.Adli</a:t>
            </a:r>
            <a:r>
              <a:rPr lang="en-US" sz="1000" dirty="0"/>
              <a:t> et al. (AWAKE Collaboration), Phys. Rev. Lett. 122, 054802 (2019).</a:t>
            </a:r>
            <a:endParaRPr lang="ru-RU" sz="1000" dirty="0"/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5994" y="38830"/>
            <a:ext cx="1000783" cy="373697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2398591" y="11077"/>
            <a:ext cx="33243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dirty="0" smtClean="0">
                <a:latin typeface="Tahoma" panose="020B0604030504040204" pitchFamily="34" charset="0"/>
              </a:rPr>
              <a:t>K. </a:t>
            </a:r>
            <a:r>
              <a:rPr lang="en-US" altLang="ru-RU" sz="1200" dirty="0" err="1" smtClean="0">
                <a:latin typeface="Tahoma" panose="020B0604030504040204" pitchFamily="34" charset="0"/>
              </a:rPr>
              <a:t>Lotov</a:t>
            </a:r>
            <a:r>
              <a:rPr lang="en-US" altLang="ru-RU" sz="1200" dirty="0" smtClean="0">
                <a:latin typeface="Tahoma" panose="020B0604030504040204" pitchFamily="34" charset="0"/>
              </a:rPr>
              <a:t>, AFAD-2021</a:t>
            </a:r>
            <a:r>
              <a:rPr lang="ru-RU" altLang="ru-RU" sz="1200" dirty="0" smtClean="0">
                <a:latin typeface="Tahoma" panose="020B0604030504040204" pitchFamily="34" charset="0"/>
              </a:rPr>
              <a:t>,</a:t>
            </a:r>
            <a:r>
              <a:rPr lang="en-US" altLang="ru-RU" sz="1200" dirty="0" smtClean="0">
                <a:latin typeface="Tahoma" panose="020B0604030504040204" pitchFamily="34" charset="0"/>
              </a:rPr>
              <a:t> 17.03.20</a:t>
            </a:r>
            <a:r>
              <a:rPr lang="ru-RU" altLang="ru-RU" sz="1200" dirty="0" smtClean="0">
                <a:latin typeface="Tahoma" panose="020B0604030504040204" pitchFamily="34" charset="0"/>
              </a:rPr>
              <a:t>21,    </a:t>
            </a:r>
            <a:r>
              <a:rPr lang="en-US" altLang="ru-RU" sz="1200" dirty="0" smtClean="0">
                <a:latin typeface="Tahoma" panose="020B0604030504040204" pitchFamily="34" charset="0"/>
              </a:rPr>
              <a:t>p</a:t>
            </a:r>
            <a:r>
              <a:rPr lang="ru-RU" altLang="ru-RU" sz="1200" dirty="0" smtClean="0">
                <a:latin typeface="Tahoma" panose="020B0604030504040204" pitchFamily="34" charset="0"/>
              </a:rPr>
              <a:t>.</a:t>
            </a:r>
            <a:r>
              <a:rPr lang="en-US" altLang="ru-RU" sz="1200" dirty="0" smtClean="0">
                <a:latin typeface="Tahoma" panose="020B0604030504040204" pitchFamily="34" charset="0"/>
              </a:rPr>
              <a:t> 6</a:t>
            </a:r>
            <a:r>
              <a:rPr lang="ru-RU" altLang="ru-RU" sz="1200" dirty="0" smtClean="0">
                <a:latin typeface="Tahoma" panose="020B0604030504040204" pitchFamily="34" charset="0"/>
              </a:rPr>
              <a:t> </a:t>
            </a:r>
            <a:r>
              <a:rPr lang="en-US" altLang="ru-RU" sz="1200" dirty="0" smtClean="0">
                <a:latin typeface="Tahoma" panose="020B0604030504040204" pitchFamily="34" charset="0"/>
              </a:rPr>
              <a:t>of 17</a:t>
            </a:r>
            <a:r>
              <a:rPr lang="ru-RU" altLang="ru-RU" sz="1200" dirty="0" smtClean="0">
                <a:latin typeface="Tahoma" panose="020B0604030504040204" pitchFamily="34" charset="0"/>
              </a:rPr>
              <a:t>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  <p:pic>
        <p:nvPicPr>
          <p:cNvPr id="26" name="Picture 2" descr="znakok60"/>
          <p:cNvPicPr>
            <a:picLocks noChangeAspect="1" noChangeArrowheads="1"/>
          </p:cNvPicPr>
          <p:nvPr/>
        </p:nvPicPr>
        <p:blipFill>
          <a:blip r:embed="rId7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660276" cy="42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956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60232" y="529327"/>
            <a:ext cx="11429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LCODE Team: </a:t>
            </a:r>
            <a:r>
              <a:rPr lang="en-US" sz="2000" dirty="0"/>
              <a:t>Recent studies: AWAKE </a:t>
            </a:r>
            <a:r>
              <a:rPr lang="en-US" sz="2000" dirty="0" smtClean="0"/>
              <a:t>simulations (proton-driven PWFA) – quantitative agreement</a:t>
            </a:r>
            <a:endParaRPr lang="ru-RU" sz="2000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200" y="3789040"/>
            <a:ext cx="4021300" cy="298432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168" y="1054447"/>
            <a:ext cx="4391357" cy="250081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60232" y="1356494"/>
            <a:ext cx="72607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latin typeface="+mn-lt"/>
              </a:rPr>
              <a:t>Maximum radius of deflected protons: simulations (2d axisymmetric LCODE) </a:t>
            </a:r>
            <a:r>
              <a:rPr lang="en-US" dirty="0">
                <a:latin typeface="+mn-lt"/>
              </a:rPr>
              <a:t>agree </a:t>
            </a:r>
            <a:r>
              <a:rPr lang="en-US" dirty="0" smtClean="0">
                <a:latin typeface="+mn-lt"/>
              </a:rPr>
              <a:t>with measurements. In beam population scans, the difference 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is</a:t>
            </a:r>
            <a:r>
              <a:rPr lang="en-US" dirty="0" smtClean="0">
                <a:latin typeface="+mn-lt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below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5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% without fitting parameters</a:t>
            </a:r>
            <a:r>
              <a:rPr lang="en-US" dirty="0" smtClean="0">
                <a:latin typeface="+mn-lt"/>
              </a:rPr>
              <a:t> (all input data are taken from measurements).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33" y="3234760"/>
            <a:ext cx="7231912" cy="341683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007768" y="2893570"/>
            <a:ext cx="31729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A.A.Gorn</a:t>
            </a:r>
            <a:r>
              <a:rPr lang="en-US" sz="1000" dirty="0" smtClean="0"/>
              <a:t> et al. (</a:t>
            </a:r>
            <a:r>
              <a:rPr lang="en-US" sz="1000" dirty="0"/>
              <a:t>AWAKE Collaboration), </a:t>
            </a:r>
            <a:r>
              <a:rPr lang="fr-FR" sz="1000" dirty="0"/>
              <a:t>Plasma Phys. Control. Fusion 62, 125023 (2020)</a:t>
            </a:r>
            <a:r>
              <a:rPr lang="en-US" sz="1000" dirty="0" smtClean="0"/>
              <a:t>.</a:t>
            </a:r>
          </a:p>
          <a:p>
            <a:r>
              <a:rPr lang="en-US" sz="1000" dirty="0" smtClean="0"/>
              <a:t>Simulated with LCODE.</a:t>
            </a:r>
            <a:endParaRPr lang="ru-RU" sz="1000" dirty="0"/>
          </a:p>
        </p:txBody>
      </p:sp>
      <p:sp>
        <p:nvSpPr>
          <p:cNvPr id="31" name="Равнобедренный треугольник 30"/>
          <p:cNvSpPr/>
          <p:nvPr/>
        </p:nvSpPr>
        <p:spPr>
          <a:xfrm rot="17271984">
            <a:off x="4872170" y="3316552"/>
            <a:ext cx="291064" cy="4146773"/>
          </a:xfrm>
          <a:prstGeom prst="triangle">
            <a:avLst/>
          </a:prstGeom>
          <a:solidFill>
            <a:schemeClr val="accent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5994" y="38830"/>
            <a:ext cx="1000783" cy="373697"/>
          </a:xfrm>
          <a:prstGeom prst="rect">
            <a:avLst/>
          </a:prstGeom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398591" y="11077"/>
            <a:ext cx="33243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dirty="0" smtClean="0">
                <a:latin typeface="Tahoma" panose="020B0604030504040204" pitchFamily="34" charset="0"/>
              </a:rPr>
              <a:t>K. </a:t>
            </a:r>
            <a:r>
              <a:rPr lang="en-US" altLang="ru-RU" sz="1200" dirty="0" err="1" smtClean="0">
                <a:latin typeface="Tahoma" panose="020B0604030504040204" pitchFamily="34" charset="0"/>
              </a:rPr>
              <a:t>Lotov</a:t>
            </a:r>
            <a:r>
              <a:rPr lang="en-US" altLang="ru-RU" sz="1200" dirty="0" smtClean="0">
                <a:latin typeface="Tahoma" panose="020B0604030504040204" pitchFamily="34" charset="0"/>
              </a:rPr>
              <a:t>, AFAD-2021</a:t>
            </a:r>
            <a:r>
              <a:rPr lang="ru-RU" altLang="ru-RU" sz="1200" dirty="0" smtClean="0">
                <a:latin typeface="Tahoma" panose="020B0604030504040204" pitchFamily="34" charset="0"/>
              </a:rPr>
              <a:t>,</a:t>
            </a:r>
            <a:r>
              <a:rPr lang="en-US" altLang="ru-RU" sz="1200" dirty="0" smtClean="0">
                <a:latin typeface="Tahoma" panose="020B0604030504040204" pitchFamily="34" charset="0"/>
              </a:rPr>
              <a:t> 17.03.20</a:t>
            </a:r>
            <a:r>
              <a:rPr lang="ru-RU" altLang="ru-RU" sz="1200" dirty="0" smtClean="0">
                <a:latin typeface="Tahoma" panose="020B0604030504040204" pitchFamily="34" charset="0"/>
              </a:rPr>
              <a:t>21,    </a:t>
            </a:r>
            <a:r>
              <a:rPr lang="en-US" altLang="ru-RU" sz="1200" dirty="0" smtClean="0">
                <a:latin typeface="Tahoma" panose="020B0604030504040204" pitchFamily="34" charset="0"/>
              </a:rPr>
              <a:t>p</a:t>
            </a:r>
            <a:r>
              <a:rPr lang="ru-RU" altLang="ru-RU" sz="1200" dirty="0" smtClean="0">
                <a:latin typeface="Tahoma" panose="020B0604030504040204" pitchFamily="34" charset="0"/>
              </a:rPr>
              <a:t>.</a:t>
            </a:r>
            <a:r>
              <a:rPr lang="en-US" altLang="ru-RU" sz="1200" dirty="0" smtClean="0">
                <a:latin typeface="Tahoma" panose="020B0604030504040204" pitchFamily="34" charset="0"/>
              </a:rPr>
              <a:t> 7</a:t>
            </a:r>
            <a:r>
              <a:rPr lang="ru-RU" altLang="ru-RU" sz="1200" dirty="0" smtClean="0">
                <a:latin typeface="Tahoma" panose="020B0604030504040204" pitchFamily="34" charset="0"/>
              </a:rPr>
              <a:t> </a:t>
            </a:r>
            <a:r>
              <a:rPr lang="en-US" altLang="ru-RU" sz="1200" dirty="0" smtClean="0">
                <a:latin typeface="Tahoma" panose="020B0604030504040204" pitchFamily="34" charset="0"/>
              </a:rPr>
              <a:t>of 17</a:t>
            </a:r>
            <a:r>
              <a:rPr lang="ru-RU" altLang="ru-RU" sz="1200" dirty="0" smtClean="0">
                <a:latin typeface="Tahoma" panose="020B0604030504040204" pitchFamily="34" charset="0"/>
              </a:rPr>
              <a:t>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  <p:pic>
        <p:nvPicPr>
          <p:cNvPr id="18" name="Picture 2" descr="znakok60"/>
          <p:cNvPicPr>
            <a:picLocks noChangeAspect="1" noChangeArrowheads="1"/>
          </p:cNvPicPr>
          <p:nvPr/>
        </p:nvPicPr>
        <p:blipFill>
          <a:blip r:embed="rId7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660276" cy="42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55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60232" y="529327"/>
            <a:ext cx="8654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LCODE Team: </a:t>
            </a:r>
            <a:r>
              <a:rPr lang="en-US" sz="2000" dirty="0"/>
              <a:t>Recent studies: FACET </a:t>
            </a:r>
            <a:r>
              <a:rPr lang="en-US" sz="2000" dirty="0" smtClean="0"/>
              <a:t>simulations (electron-driven PWFA)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249664" y="6121663"/>
            <a:ext cx="5908363" cy="2616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lvl="0" algn="ctr">
              <a:defRPr/>
            </a:pPr>
            <a:r>
              <a:rPr lang="en-US" sz="1100" dirty="0" smtClean="0">
                <a:solidFill>
                  <a:srgbClr val="163470"/>
                </a:solidFill>
              </a:rPr>
              <a:t>Scheme of the experiment, plasma image, and comparison with simulations</a:t>
            </a:r>
            <a:r>
              <a:rPr lang="ru-RU" sz="1100" dirty="0" smtClean="0">
                <a:solidFill>
                  <a:srgbClr val="163470"/>
                </a:solidFill>
              </a:rPr>
              <a:t>.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16347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2"/>
          <a:stretch>
            <a:fillRect/>
          </a:stretch>
        </p:blipFill>
        <p:spPr>
          <a:xfrm>
            <a:off x="2423592" y="2636912"/>
            <a:ext cx="3734435" cy="3419475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>
          <a:blip r:embed="rId3"/>
          <a:stretch>
            <a:fillRect/>
          </a:stretch>
        </p:blipFill>
        <p:spPr>
          <a:xfrm>
            <a:off x="347142" y="2655653"/>
            <a:ext cx="1933575" cy="1770380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>
          <a:blip r:embed="rId4"/>
          <a:stretch>
            <a:fillRect/>
          </a:stretch>
        </p:blipFill>
        <p:spPr>
          <a:xfrm>
            <a:off x="317694" y="4694001"/>
            <a:ext cx="1943100" cy="107823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4206" y="1003801"/>
            <a:ext cx="61517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Wakefield evolution up to </a:t>
            </a:r>
            <a:r>
              <a:rPr lang="ru-RU" dirty="0" smtClean="0">
                <a:cs typeface="Arial" panose="020B0604020202020204" pitchFamily="34" charset="0"/>
              </a:rPr>
              <a:t>3000</a:t>
            </a:r>
            <a:r>
              <a:rPr lang="en-US" dirty="0">
                <a:cs typeface="Arial" panose="020B0604020202020204" pitchFamily="34" charset="0"/>
              </a:rPr>
              <a:t> wave periods (world record) taking into account Coulomb collisions and impact ionization of the surrounding gas (for the first time), quantitative agreement with </a:t>
            </a:r>
            <a:r>
              <a:rPr lang="en-US" dirty="0" smtClean="0">
                <a:cs typeface="Arial" panose="020B0604020202020204" pitchFamily="34" charset="0"/>
              </a:rPr>
              <a:t>measurements.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4539" y="1917181"/>
            <a:ext cx="5846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163470"/>
                </a:solidFill>
                <a:cs typeface="Arial" panose="020B0604020202020204" pitchFamily="34" charset="0"/>
              </a:rPr>
              <a:t>R.Zgadzaj</a:t>
            </a:r>
            <a:r>
              <a:rPr lang="en-US" sz="1000" dirty="0">
                <a:solidFill>
                  <a:srgbClr val="163470"/>
                </a:solidFill>
                <a:cs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rgbClr val="163470"/>
                </a:solidFill>
                <a:cs typeface="Arial" panose="020B0604020202020204" pitchFamily="34" charset="0"/>
              </a:rPr>
              <a:t>T.Silva</a:t>
            </a:r>
            <a:r>
              <a:rPr lang="en-US" sz="1000" dirty="0">
                <a:solidFill>
                  <a:srgbClr val="163470"/>
                </a:solidFill>
                <a:cs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rgbClr val="163470"/>
                </a:solidFill>
                <a:cs typeface="Arial" panose="020B0604020202020204" pitchFamily="34" charset="0"/>
              </a:rPr>
              <a:t>V.K.Khudyakov</a:t>
            </a:r>
            <a:r>
              <a:rPr lang="en-US" sz="1000" dirty="0">
                <a:solidFill>
                  <a:srgbClr val="163470"/>
                </a:solidFill>
                <a:cs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rgbClr val="163470"/>
                </a:solidFill>
                <a:cs typeface="Arial" panose="020B0604020202020204" pitchFamily="34" charset="0"/>
              </a:rPr>
              <a:t>A.Sosedkin</a:t>
            </a:r>
            <a:r>
              <a:rPr lang="en-US" sz="1000" dirty="0">
                <a:solidFill>
                  <a:srgbClr val="163470"/>
                </a:solidFill>
                <a:cs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rgbClr val="163470"/>
                </a:solidFill>
                <a:cs typeface="Arial" panose="020B0604020202020204" pitchFamily="34" charset="0"/>
              </a:rPr>
              <a:t>J.Allen</a:t>
            </a:r>
            <a:r>
              <a:rPr lang="en-US" sz="1000" dirty="0">
                <a:solidFill>
                  <a:srgbClr val="163470"/>
                </a:solidFill>
                <a:cs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rgbClr val="163470"/>
                </a:solidFill>
                <a:cs typeface="Arial" panose="020B0604020202020204" pitchFamily="34" charset="0"/>
              </a:rPr>
              <a:t>S.Gessner</a:t>
            </a:r>
            <a:r>
              <a:rPr lang="en-US" sz="1000" dirty="0">
                <a:solidFill>
                  <a:srgbClr val="163470"/>
                </a:solidFill>
                <a:cs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rgbClr val="163470"/>
                </a:solidFill>
                <a:cs typeface="Arial" panose="020B0604020202020204" pitchFamily="34" charset="0"/>
              </a:rPr>
              <a:t>Z.Li</a:t>
            </a:r>
            <a:r>
              <a:rPr lang="en-US" sz="1000" dirty="0">
                <a:solidFill>
                  <a:srgbClr val="163470"/>
                </a:solidFill>
                <a:cs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rgbClr val="163470"/>
                </a:solidFill>
                <a:cs typeface="Arial" panose="020B0604020202020204" pitchFamily="34" charset="0"/>
              </a:rPr>
              <a:t>M.Litos</a:t>
            </a:r>
            <a:r>
              <a:rPr lang="en-US" sz="1000" dirty="0">
                <a:solidFill>
                  <a:srgbClr val="163470"/>
                </a:solidFill>
                <a:cs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rgbClr val="163470"/>
                </a:solidFill>
                <a:cs typeface="Arial" panose="020B0604020202020204" pitchFamily="34" charset="0"/>
              </a:rPr>
              <a:t>J.Vieira</a:t>
            </a:r>
            <a:r>
              <a:rPr lang="en-US" sz="1000" dirty="0">
                <a:solidFill>
                  <a:srgbClr val="163470"/>
                </a:solidFill>
                <a:cs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rgbClr val="163470"/>
                </a:solidFill>
                <a:cs typeface="Arial" panose="020B0604020202020204" pitchFamily="34" charset="0"/>
              </a:rPr>
              <a:t>K.V.Lotov</a:t>
            </a:r>
            <a:r>
              <a:rPr lang="en-US" sz="1000" dirty="0">
                <a:solidFill>
                  <a:srgbClr val="163470"/>
                </a:solidFill>
                <a:cs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rgbClr val="163470"/>
                </a:solidFill>
                <a:cs typeface="Arial" panose="020B0604020202020204" pitchFamily="34" charset="0"/>
              </a:rPr>
              <a:t>M.J.Hogan</a:t>
            </a:r>
            <a:r>
              <a:rPr lang="en-US" sz="1000" dirty="0">
                <a:solidFill>
                  <a:srgbClr val="163470"/>
                </a:solidFill>
                <a:cs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rgbClr val="163470"/>
                </a:solidFill>
                <a:cs typeface="Arial" panose="020B0604020202020204" pitchFamily="34" charset="0"/>
              </a:rPr>
              <a:t>V.Yakimenko</a:t>
            </a:r>
            <a:r>
              <a:rPr lang="en-US" sz="1000" dirty="0">
                <a:solidFill>
                  <a:srgbClr val="163470"/>
                </a:solidFill>
                <a:cs typeface="Arial" panose="020B0604020202020204" pitchFamily="34" charset="0"/>
              </a:rPr>
              <a:t>, and </a:t>
            </a:r>
            <a:r>
              <a:rPr lang="en-US" sz="1000" dirty="0" err="1">
                <a:solidFill>
                  <a:srgbClr val="163470"/>
                </a:solidFill>
                <a:cs typeface="Arial" panose="020B0604020202020204" pitchFamily="34" charset="0"/>
              </a:rPr>
              <a:t>M.C.Downer</a:t>
            </a:r>
            <a:r>
              <a:rPr lang="en-US" sz="1000" dirty="0">
                <a:solidFill>
                  <a:srgbClr val="163470"/>
                </a:solidFill>
                <a:cs typeface="Arial" panose="020B0604020202020204" pitchFamily="34" charset="0"/>
              </a:rPr>
              <a:t>, Dissipation of electron-beam-driven plasma wakes. Nat. Comm. 11, 4753 (2020).</a:t>
            </a:r>
            <a:r>
              <a:rPr lang="ru-RU" sz="1000" dirty="0">
                <a:solidFill>
                  <a:srgbClr val="163470"/>
                </a:solidFill>
                <a:cs typeface="Arial" panose="020B0604020202020204" pitchFamily="34" charset="0"/>
              </a:rPr>
              <a:t> </a:t>
            </a:r>
            <a:endParaRPr lang="ru-RU" sz="1000" b="1" dirty="0">
              <a:solidFill>
                <a:srgbClr val="163470"/>
              </a:solidFill>
              <a:cs typeface="Arial" panose="020B0604020202020204" pitchFamily="34" charset="0"/>
            </a:endParaRPr>
          </a:p>
          <a:p>
            <a:endParaRPr lang="ru-RU" sz="1000" dirty="0"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20136" y="997670"/>
            <a:ext cx="4480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turned out that a long chain of events takes place after the </a:t>
            </a:r>
            <a:r>
              <a:rPr lang="en-US" dirty="0" smtClean="0"/>
              <a:t>beam passes </a:t>
            </a:r>
            <a:r>
              <a:rPr lang="en-US" dirty="0"/>
              <a:t>through the plasma: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6637682" y="1563663"/>
            <a:ext cx="5545757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spcBef>
                <a:spcPts val="600"/>
              </a:spcBef>
            </a:pPr>
            <a:r>
              <a:rPr lang="en-US" sz="1300" dirty="0" err="1" smtClean="0"/>
              <a:t>Wavebreaking</a:t>
            </a:r>
            <a:r>
              <a:rPr lang="en-US" sz="1300" dirty="0" smtClean="0"/>
              <a:t> occurs</a:t>
            </a:r>
            <a:endParaRPr lang="ru-RU" sz="1300" dirty="0" smtClean="0"/>
          </a:p>
          <a:p>
            <a:pPr defTabSz="360000">
              <a:spcBef>
                <a:spcPts val="600"/>
              </a:spcBef>
            </a:pPr>
            <a:r>
              <a:rPr lang="en-US" sz="1300" dirty="0" smtClean="0"/>
              <a:t>Wave energy </a:t>
            </a:r>
            <a:r>
              <a:rPr lang="en-US" sz="1300" dirty="0"/>
              <a:t>goes to a small fraction of fast </a:t>
            </a:r>
            <a:r>
              <a:rPr lang="en-US" sz="1300" dirty="0" smtClean="0"/>
              <a:t>electrons</a:t>
            </a:r>
          </a:p>
          <a:p>
            <a:pPr defTabSz="360000">
              <a:spcBef>
                <a:spcPts val="600"/>
              </a:spcBef>
            </a:pPr>
            <a:r>
              <a:rPr lang="en-US" sz="1300" dirty="0" smtClean="0"/>
              <a:t>Fast </a:t>
            </a:r>
            <a:r>
              <a:rPr lang="en-US" sz="1300" dirty="0"/>
              <a:t>electrons </a:t>
            </a:r>
            <a:r>
              <a:rPr lang="en-US" sz="1300" dirty="0" smtClean="0"/>
              <a:t>escape from </a:t>
            </a:r>
            <a:r>
              <a:rPr lang="en-US" sz="1300" dirty="0"/>
              <a:t>plasma, plasma </a:t>
            </a:r>
            <a:r>
              <a:rPr lang="en-US" sz="1300" dirty="0" smtClean="0"/>
              <a:t>becomes positively charged</a:t>
            </a:r>
          </a:p>
          <a:p>
            <a:pPr defTabSz="360000">
              <a:spcBef>
                <a:spcPts val="600"/>
              </a:spcBef>
            </a:pPr>
            <a:r>
              <a:rPr lang="en-US" sz="1300" dirty="0" smtClean="0"/>
              <a:t>Electric </a:t>
            </a:r>
            <a:r>
              <a:rPr lang="en-US" sz="1300" dirty="0"/>
              <a:t>field accelerates </a:t>
            </a:r>
            <a:r>
              <a:rPr lang="en-US" sz="1300" dirty="0" smtClean="0"/>
              <a:t>ions radially</a:t>
            </a:r>
          </a:p>
          <a:p>
            <a:pPr defTabSz="360000">
              <a:spcBef>
                <a:spcPts val="600"/>
              </a:spcBef>
            </a:pPr>
            <a:r>
              <a:rPr lang="en-US" sz="1300" dirty="0" smtClean="0"/>
              <a:t>Ions impact-ionize a small fraction of surrounding neutrals</a:t>
            </a:r>
            <a:endParaRPr lang="en-US" sz="1300" dirty="0"/>
          </a:p>
          <a:p>
            <a:pPr defTabSz="360000">
              <a:spcBef>
                <a:spcPts val="600"/>
              </a:spcBef>
            </a:pPr>
            <a:r>
              <a:rPr lang="en-US" sz="1300" dirty="0" smtClean="0"/>
              <a:t>Emerging </a:t>
            </a:r>
            <a:r>
              <a:rPr lang="en-US" sz="1300" dirty="0"/>
              <a:t>electrons </a:t>
            </a:r>
            <a:r>
              <a:rPr lang="en-US" sz="1300" dirty="0" smtClean="0"/>
              <a:t>(dragged by ions or appeared due </a:t>
            </a:r>
            <a:r>
              <a:rPr lang="en-US" sz="1300" dirty="0"/>
              <a:t>to </a:t>
            </a:r>
            <a:r>
              <a:rPr lang="en-US" sz="1300" dirty="0" smtClean="0"/>
              <a:t>ionization</a:t>
            </a:r>
            <a:r>
              <a:rPr lang="en-US" sz="1300" dirty="0"/>
              <a:t>) continue </a:t>
            </a:r>
            <a:r>
              <a:rPr lang="en-US" sz="1300" dirty="0" smtClean="0"/>
              <a:t>ionizing </a:t>
            </a:r>
            <a:r>
              <a:rPr lang="en-US" sz="1300" dirty="0"/>
              <a:t>the gas, the </a:t>
            </a:r>
            <a:r>
              <a:rPr lang="en-US" sz="1300" dirty="0" smtClean="0"/>
              <a:t>plasma density increases </a:t>
            </a:r>
            <a:r>
              <a:rPr lang="en-US" sz="1300" dirty="0"/>
              <a:t>exponentially, the main channel is two-step </a:t>
            </a:r>
            <a:r>
              <a:rPr lang="en-US" sz="1300" dirty="0" smtClean="0"/>
              <a:t>ionization </a:t>
            </a:r>
            <a:r>
              <a:rPr lang="en-US" sz="1300" dirty="0"/>
              <a:t>(via excited </a:t>
            </a:r>
            <a:r>
              <a:rPr lang="en-US" sz="1300" dirty="0" smtClean="0"/>
              <a:t>states)</a:t>
            </a:r>
          </a:p>
          <a:p>
            <a:pPr defTabSz="360000">
              <a:spcBef>
                <a:spcPts val="600"/>
              </a:spcBef>
            </a:pPr>
            <a:r>
              <a:rPr lang="en-US" sz="1300" dirty="0" smtClean="0"/>
              <a:t>Plasma </a:t>
            </a:r>
            <a:r>
              <a:rPr lang="en-US" sz="1300" dirty="0"/>
              <a:t>radius grows </a:t>
            </a:r>
            <a:r>
              <a:rPr lang="en-US" sz="1300" dirty="0" smtClean="0"/>
              <a:t>rapidly</a:t>
            </a:r>
            <a:endParaRPr lang="ru-RU" sz="1300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049" y="3953224"/>
            <a:ext cx="4680520" cy="2646071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5994" y="38830"/>
            <a:ext cx="1000783" cy="373697"/>
          </a:xfrm>
          <a:prstGeom prst="rect">
            <a:avLst/>
          </a:prstGeom>
        </p:spPr>
      </p:pic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2398591" y="11077"/>
            <a:ext cx="33243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dirty="0" smtClean="0">
                <a:latin typeface="Tahoma" panose="020B0604030504040204" pitchFamily="34" charset="0"/>
              </a:rPr>
              <a:t>K. </a:t>
            </a:r>
            <a:r>
              <a:rPr lang="en-US" altLang="ru-RU" sz="1200" dirty="0" err="1" smtClean="0">
                <a:latin typeface="Tahoma" panose="020B0604030504040204" pitchFamily="34" charset="0"/>
              </a:rPr>
              <a:t>Lotov</a:t>
            </a:r>
            <a:r>
              <a:rPr lang="en-US" altLang="ru-RU" sz="1200" dirty="0" smtClean="0">
                <a:latin typeface="Tahoma" panose="020B0604030504040204" pitchFamily="34" charset="0"/>
              </a:rPr>
              <a:t>, AFAD-2021</a:t>
            </a:r>
            <a:r>
              <a:rPr lang="ru-RU" altLang="ru-RU" sz="1200" dirty="0" smtClean="0">
                <a:latin typeface="Tahoma" panose="020B0604030504040204" pitchFamily="34" charset="0"/>
              </a:rPr>
              <a:t>,</a:t>
            </a:r>
            <a:r>
              <a:rPr lang="en-US" altLang="ru-RU" sz="1200" dirty="0" smtClean="0">
                <a:latin typeface="Tahoma" panose="020B0604030504040204" pitchFamily="34" charset="0"/>
              </a:rPr>
              <a:t> 17.03.20</a:t>
            </a:r>
            <a:r>
              <a:rPr lang="ru-RU" altLang="ru-RU" sz="1200" dirty="0" smtClean="0">
                <a:latin typeface="Tahoma" panose="020B0604030504040204" pitchFamily="34" charset="0"/>
              </a:rPr>
              <a:t>21,    </a:t>
            </a:r>
            <a:r>
              <a:rPr lang="en-US" altLang="ru-RU" sz="1200" dirty="0" smtClean="0">
                <a:latin typeface="Tahoma" panose="020B0604030504040204" pitchFamily="34" charset="0"/>
              </a:rPr>
              <a:t>p</a:t>
            </a:r>
            <a:r>
              <a:rPr lang="ru-RU" altLang="ru-RU" sz="1200" dirty="0" smtClean="0">
                <a:latin typeface="Tahoma" panose="020B0604030504040204" pitchFamily="34" charset="0"/>
              </a:rPr>
              <a:t>.</a:t>
            </a:r>
            <a:r>
              <a:rPr lang="en-US" altLang="ru-RU" sz="1200" dirty="0" smtClean="0">
                <a:latin typeface="Tahoma" panose="020B0604030504040204" pitchFamily="34" charset="0"/>
              </a:rPr>
              <a:t> 8</a:t>
            </a:r>
            <a:r>
              <a:rPr lang="ru-RU" altLang="ru-RU" sz="1200" dirty="0" smtClean="0">
                <a:latin typeface="Tahoma" panose="020B0604030504040204" pitchFamily="34" charset="0"/>
              </a:rPr>
              <a:t> </a:t>
            </a:r>
            <a:r>
              <a:rPr lang="en-US" altLang="ru-RU" sz="1200" dirty="0" smtClean="0">
                <a:latin typeface="Tahoma" panose="020B0604030504040204" pitchFamily="34" charset="0"/>
              </a:rPr>
              <a:t>of 17</a:t>
            </a:r>
            <a:r>
              <a:rPr lang="ru-RU" altLang="ru-RU" sz="1200" dirty="0" smtClean="0">
                <a:latin typeface="Tahoma" panose="020B0604030504040204" pitchFamily="34" charset="0"/>
              </a:rPr>
              <a:t>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  <p:pic>
        <p:nvPicPr>
          <p:cNvPr id="27" name="Picture 2" descr="znakok60"/>
          <p:cNvPicPr>
            <a:picLocks noChangeAspect="1" noChangeArrowheads="1"/>
          </p:cNvPicPr>
          <p:nvPr/>
        </p:nvPicPr>
        <p:blipFill>
          <a:blip r:embed="rId8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660276" cy="42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2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255595B-30A5-4272-A1E2-F0C81640572E}"/>
              </a:ext>
            </a:extLst>
          </p:cNvPr>
          <p:cNvSpPr txBox="1"/>
          <p:nvPr/>
        </p:nvSpPr>
        <p:spPr>
          <a:xfrm>
            <a:off x="160232" y="529327"/>
            <a:ext cx="5935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Radiation from beams and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plasmas: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Problems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70017D3A-1B87-4EFC-A305-4B58B9753C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473" y="3545091"/>
            <a:ext cx="4601303" cy="313503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DBB0810E-7F8B-41E6-9A6D-638941816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186" y="1257923"/>
            <a:ext cx="2875644" cy="22660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4B42229-470F-457A-8602-0F2931AE0949}"/>
              </a:ext>
            </a:extLst>
          </p:cNvPr>
          <p:cNvSpPr txBox="1"/>
          <p:nvPr/>
        </p:nvSpPr>
        <p:spPr>
          <a:xfrm>
            <a:off x="8367776" y="4043123"/>
            <a:ext cx="3829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System “plasma – electron beam/laser pulse”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as a radiation source.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50E3640-02D4-4FC8-A0F2-32DBC1F653A7}"/>
              </a:ext>
            </a:extLst>
          </p:cNvPr>
          <p:cNvSpPr txBox="1"/>
          <p:nvPr/>
        </p:nvSpPr>
        <p:spPr>
          <a:xfrm>
            <a:off x="452742" y="4190133"/>
            <a:ext cx="3259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Search and study of new mechanisms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of radiation generation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B300CFD-05BA-4C96-B0AA-E3B204800A72}"/>
              </a:ext>
            </a:extLst>
          </p:cNvPr>
          <p:cNvSpPr txBox="1"/>
          <p:nvPr/>
        </p:nvSpPr>
        <p:spPr>
          <a:xfrm>
            <a:off x="2275678" y="1578320"/>
            <a:ext cx="398378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Solar radio bursts: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lectron beams generated during magnetic</a:t>
            </a:r>
          </a:p>
          <a:p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reconnection, solar flares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coronal mass</a:t>
            </a:r>
          </a:p>
          <a:p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ejections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provide free energy for wide variety of </a:t>
            </a:r>
          </a:p>
          <a:p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different radio emission processes.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3E950EFC-F6A9-4644-A9F5-CD10B55E910B}"/>
              </a:ext>
            </a:extLst>
          </p:cNvPr>
          <p:cNvGrpSpPr/>
          <p:nvPr/>
        </p:nvGrpSpPr>
        <p:grpSpPr>
          <a:xfrm>
            <a:off x="362360" y="1481267"/>
            <a:ext cx="1819381" cy="2066750"/>
            <a:chOff x="160232" y="1481267"/>
            <a:chExt cx="1819381" cy="2066750"/>
          </a:xfrm>
        </p:grpSpPr>
        <p:pic>
          <p:nvPicPr>
            <p:cNvPr id="19" name="Рисунок 18">
              <a:extLst>
                <a:ext uri="{FF2B5EF4-FFF2-40B4-BE49-F238E27FC236}">
                  <a16:creationId xmlns="" xmlns:a16="http://schemas.microsoft.com/office/drawing/2014/main" id="{040B6749-9E96-4824-BCFF-B97F8C202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33" y="1481267"/>
              <a:ext cx="1819380" cy="181938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DE936CA0-96E3-4EDE-84A2-12BE3A4A5AE8}"/>
                </a:ext>
              </a:extLst>
            </p:cNvPr>
            <p:cNvSpPr txBox="1"/>
            <p:nvPr/>
          </p:nvSpPr>
          <p:spPr>
            <a:xfrm>
              <a:off x="160232" y="3301796"/>
              <a:ext cx="126989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Source: Nasa/SDO</a:t>
              </a:r>
              <a:endParaRPr lang="ru-RU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="" xmlns:a16="http://schemas.microsoft.com/office/drawing/2014/main" id="{8738C4E2-B11D-4CB3-A7ED-FF0632FE35F6}"/>
              </a:ext>
            </a:extLst>
          </p:cNvPr>
          <p:cNvGrpSpPr/>
          <p:nvPr/>
        </p:nvGrpSpPr>
        <p:grpSpPr>
          <a:xfrm>
            <a:off x="6646502" y="177876"/>
            <a:ext cx="2691776" cy="369332"/>
            <a:chOff x="7041138" y="216376"/>
            <a:chExt cx="2691776" cy="369332"/>
          </a:xfrm>
        </p:grpSpPr>
        <p:sp>
          <p:nvSpPr>
            <p:cNvPr id="29" name="Прямоугольник: скругленные углы 28">
              <a:extLst>
                <a:ext uri="{FF2B5EF4-FFF2-40B4-BE49-F238E27FC236}">
                  <a16:creationId xmlns="" xmlns:a16="http://schemas.microsoft.com/office/drawing/2014/main" id="{2F6B0C91-BB6A-4947-A256-098A935ABF2F}"/>
                </a:ext>
              </a:extLst>
            </p:cNvPr>
            <p:cNvSpPr/>
            <p:nvPr/>
          </p:nvSpPr>
          <p:spPr>
            <a:xfrm>
              <a:off x="7041138" y="237184"/>
              <a:ext cx="2672526" cy="32771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1CABDD12-CA50-4DFB-AE0C-87A89E61DD93}"/>
                </a:ext>
              </a:extLst>
            </p:cNvPr>
            <p:cNvSpPr txBox="1"/>
            <p:nvPr/>
          </p:nvSpPr>
          <p:spPr>
            <a:xfrm>
              <a:off x="7060388" y="216376"/>
              <a:ext cx="2672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Beam-plasma discharge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3E631416-37B8-4197-874A-B0679BCA9286}"/>
              </a:ext>
            </a:extLst>
          </p:cNvPr>
          <p:cNvSpPr txBox="1"/>
          <p:nvPr/>
        </p:nvSpPr>
        <p:spPr>
          <a:xfrm>
            <a:off x="6545910" y="562113"/>
            <a:ext cx="52261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Theoretical and numerical study of the beam-plasma interaction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peculiarities. In particular, in the context of experiments at open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magnetic traps for plasma confinement.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Группа 32">
            <a:extLst>
              <a:ext uri="{FF2B5EF4-FFF2-40B4-BE49-F238E27FC236}">
                <a16:creationId xmlns="" xmlns:a16="http://schemas.microsoft.com/office/drawing/2014/main" id="{57394DF2-1736-4E5E-A7BB-CD3742B22B62}"/>
              </a:ext>
            </a:extLst>
          </p:cNvPr>
          <p:cNvGrpSpPr/>
          <p:nvPr/>
        </p:nvGrpSpPr>
        <p:grpSpPr>
          <a:xfrm>
            <a:off x="6520257" y="1407137"/>
            <a:ext cx="2491758" cy="2114579"/>
            <a:chOff x="6524481" y="1340786"/>
            <a:chExt cx="2491758" cy="2114579"/>
          </a:xfrm>
        </p:grpSpPr>
        <p:pic>
          <p:nvPicPr>
            <p:cNvPr id="26" name="Рисунок 25">
              <a:extLst>
                <a:ext uri="{FF2B5EF4-FFF2-40B4-BE49-F238E27FC236}">
                  <a16:creationId xmlns="" xmlns:a16="http://schemas.microsoft.com/office/drawing/2014/main" id="{C5957E4E-BCE9-459B-BE4E-D22E27997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481" y="1340786"/>
              <a:ext cx="2491758" cy="185476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5F189E8A-438A-48BE-87F5-5C7432404975}"/>
                </a:ext>
              </a:extLst>
            </p:cNvPr>
            <p:cNvSpPr txBox="1"/>
            <p:nvPr/>
          </p:nvSpPr>
          <p:spPr>
            <a:xfrm>
              <a:off x="6524481" y="3209144"/>
              <a:ext cx="15023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Gas dynamic open trap</a:t>
              </a:r>
              <a:endParaRPr lang="ru-RU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="" xmlns:a16="http://schemas.microsoft.com/office/drawing/2014/main" id="{118E9C5B-EF9C-4EFC-9628-7CBBB4B02018}"/>
              </a:ext>
            </a:extLst>
          </p:cNvPr>
          <p:cNvGrpSpPr/>
          <p:nvPr/>
        </p:nvGrpSpPr>
        <p:grpSpPr>
          <a:xfrm>
            <a:off x="400309" y="4743600"/>
            <a:ext cx="2845055" cy="1978537"/>
            <a:chOff x="437994" y="4627561"/>
            <a:chExt cx="2845055" cy="1978537"/>
          </a:xfrm>
        </p:grpSpPr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82923AFA-81F6-4237-BF5C-19F8441882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5" t="5106" r="28207" b="7041"/>
            <a:stretch/>
          </p:blipFill>
          <p:spPr>
            <a:xfrm>
              <a:off x="527068" y="4627561"/>
              <a:ext cx="2755981" cy="173231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F08E72AB-D2B9-4D6B-897A-A214627B13ED}"/>
                </a:ext>
              </a:extLst>
            </p:cNvPr>
            <p:cNvSpPr txBox="1"/>
            <p:nvPr/>
          </p:nvSpPr>
          <p:spPr>
            <a:xfrm>
              <a:off x="437994" y="6359877"/>
              <a:ext cx="14125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GOL-PET experiment</a:t>
              </a:r>
              <a:endParaRPr lang="ru-RU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="" xmlns:a16="http://schemas.microsoft.com/office/drawing/2014/main" id="{2330D8F6-29DB-4765-81BC-E9611542D0DE}"/>
              </a:ext>
            </a:extLst>
          </p:cNvPr>
          <p:cNvGrpSpPr/>
          <p:nvPr/>
        </p:nvGrpSpPr>
        <p:grpSpPr>
          <a:xfrm>
            <a:off x="489383" y="3759246"/>
            <a:ext cx="2428870" cy="369332"/>
            <a:chOff x="765176" y="3799527"/>
            <a:chExt cx="2428870" cy="369332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4FCD6C82-198F-4782-B63B-FE2793D101D6}"/>
                </a:ext>
              </a:extLst>
            </p:cNvPr>
            <p:cNvSpPr txBox="1"/>
            <p:nvPr/>
          </p:nvSpPr>
          <p:spPr>
            <a:xfrm>
              <a:off x="765176" y="3799527"/>
              <a:ext cx="2428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THz radiation sources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Прямоугольник: скругленные углы 35">
              <a:extLst>
                <a:ext uri="{FF2B5EF4-FFF2-40B4-BE49-F238E27FC236}">
                  <a16:creationId xmlns="" xmlns:a16="http://schemas.microsoft.com/office/drawing/2014/main" id="{22B4C27C-6B97-4D8C-9447-CCE427552164}"/>
                </a:ext>
              </a:extLst>
            </p:cNvPr>
            <p:cNvSpPr/>
            <p:nvPr/>
          </p:nvSpPr>
          <p:spPr>
            <a:xfrm>
              <a:off x="778601" y="3808567"/>
              <a:ext cx="2386570" cy="360292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="" xmlns:a16="http://schemas.microsoft.com/office/drawing/2014/main" id="{5FDE6DE0-8473-4004-ABBE-AA96A9377D3F}"/>
              </a:ext>
            </a:extLst>
          </p:cNvPr>
          <p:cNvGrpSpPr/>
          <p:nvPr/>
        </p:nvGrpSpPr>
        <p:grpSpPr>
          <a:xfrm>
            <a:off x="467957" y="979689"/>
            <a:ext cx="2598809" cy="369332"/>
            <a:chOff x="1066858" y="1048676"/>
            <a:chExt cx="2598809" cy="369332"/>
          </a:xfrm>
        </p:grpSpPr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9730DA0D-E2D0-4501-980F-241392E63371}"/>
                </a:ext>
              </a:extLst>
            </p:cNvPr>
            <p:cNvSpPr txBox="1"/>
            <p:nvPr/>
          </p:nvSpPr>
          <p:spPr>
            <a:xfrm>
              <a:off x="1095733" y="1048676"/>
              <a:ext cx="25699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Astrophysical problems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Прямоугольник: скругленные углы 39">
              <a:extLst>
                <a:ext uri="{FF2B5EF4-FFF2-40B4-BE49-F238E27FC236}">
                  <a16:creationId xmlns="" xmlns:a16="http://schemas.microsoft.com/office/drawing/2014/main" id="{197CECBB-B036-4070-9595-6F28DA62594D}"/>
                </a:ext>
              </a:extLst>
            </p:cNvPr>
            <p:cNvSpPr/>
            <p:nvPr/>
          </p:nvSpPr>
          <p:spPr>
            <a:xfrm>
              <a:off x="1066858" y="1048676"/>
              <a:ext cx="2569934" cy="35317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82F5D936-7E25-49DB-8804-E6534611834D}"/>
              </a:ext>
            </a:extLst>
          </p:cNvPr>
          <p:cNvSpPr txBox="1"/>
          <p:nvPr/>
        </p:nvSpPr>
        <p:spPr>
          <a:xfrm>
            <a:off x="8367776" y="4663891"/>
            <a:ext cx="387317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Plasma as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nonlinear medium supports long-</a:t>
            </a:r>
            <a:endParaRPr lang="ru-RU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lived oscillations with extremely large electric</a:t>
            </a:r>
            <a:endParaRPr lang="ru-RU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fields</a:t>
            </a:r>
            <a:r>
              <a:rPr lang="ru-RU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which provides a fairly narrow radiation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spectrum and high conversion efficiency.</a:t>
            </a:r>
            <a:endParaRPr lang="ru-RU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radiation frequency can be </a:t>
            </a:r>
            <a:r>
              <a:rPr lang="en-US" sz="14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tuned 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by a</a:t>
            </a:r>
          </a:p>
          <a:p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simple change of plasma density.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3400156" y="901405"/>
            <a:ext cx="2710425" cy="5833318"/>
            <a:chOff x="3400156" y="901405"/>
            <a:chExt cx="2710425" cy="5833318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3400156" y="901405"/>
              <a:ext cx="2710425" cy="5833318"/>
            </a:xfrm>
            <a:prstGeom prst="roundRect">
              <a:avLst>
                <a:gd name="adj" fmla="val 4801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CustomShape 4">
              <a:extLst>
                <a:ext uri="{FF2B5EF4-FFF2-40B4-BE49-F238E27FC236}">
                  <a16:creationId xmlns="" xmlns:a16="http://schemas.microsoft.com/office/drawing/2014/main" id="{589BEA8C-1B55-47E8-983E-5A1C8E2F4E7A}"/>
                </a:ext>
              </a:extLst>
            </p:cNvPr>
            <p:cNvSpPr/>
            <p:nvPr/>
          </p:nvSpPr>
          <p:spPr>
            <a:xfrm>
              <a:off x="4788262" y="949455"/>
              <a:ext cx="1194441" cy="73721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b="0" strike="noStrike" spc="-1" dirty="0">
                  <a:solidFill>
                    <a:srgbClr val="000000"/>
                  </a:solidFill>
                  <a:latin typeface="Arial"/>
                </a:rPr>
                <a:t>Radiation from beams and </a:t>
              </a:r>
              <a:r>
                <a:rPr lang="en-US" sz="1400" b="0" strike="noStrike" spc="-1" dirty="0" smtClean="0">
                  <a:solidFill>
                    <a:srgbClr val="000000"/>
                  </a:solidFill>
                  <a:latin typeface="Arial"/>
                </a:rPr>
                <a:t>plasmas</a:t>
              </a:r>
              <a:endParaRPr lang="ru-RU" sz="1400" b="0" strike="noStrike" spc="-1" dirty="0">
                <a:latin typeface="Arial"/>
              </a:endParaRPr>
            </a:p>
          </p:txBody>
        </p:sp>
        <p:sp>
          <p:nvSpPr>
            <p:cNvPr id="43" name="CustomShape 16">
              <a:extLst>
                <a:ext uri="{FF2B5EF4-FFF2-40B4-BE49-F238E27FC236}">
                  <a16:creationId xmlns="" xmlns:a16="http://schemas.microsoft.com/office/drawing/2014/main" id="{E162770C-802D-4B26-B541-316274B1CA29}"/>
                </a:ext>
              </a:extLst>
            </p:cNvPr>
            <p:cNvSpPr/>
            <p:nvPr/>
          </p:nvSpPr>
          <p:spPr>
            <a:xfrm>
              <a:off x="4778287" y="1708340"/>
              <a:ext cx="1152000" cy="516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b="0" strike="noStrike" spc="-1" dirty="0">
                  <a:solidFill>
                    <a:srgbClr val="000000"/>
                  </a:solidFill>
                  <a:latin typeface="Arial"/>
                </a:rPr>
                <a:t>Dr. Sc. Igor Timofeev</a:t>
              </a:r>
              <a:endParaRPr lang="ru-RU" sz="1400" b="0" strike="noStrike" spc="-1" dirty="0">
                <a:latin typeface="Arial"/>
              </a:endParaRPr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="" xmlns:a16="http://schemas.microsoft.com/office/drawing/2014/main" id="{28B314B8-AA48-4DDB-B935-446D42617E70}"/>
                </a:ext>
              </a:extLst>
            </p:cNvPr>
            <p:cNvPicPr/>
            <p:nvPr/>
          </p:nvPicPr>
          <p:blipFill>
            <a:blip r:embed="rId7"/>
            <a:srcRect r="9792" b="20036"/>
            <a:stretch/>
          </p:blipFill>
          <p:spPr>
            <a:xfrm>
              <a:off x="3547202" y="5502915"/>
              <a:ext cx="973800" cy="1144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5" name="Рисунок 44">
              <a:extLst>
                <a:ext uri="{FF2B5EF4-FFF2-40B4-BE49-F238E27FC236}">
                  <a16:creationId xmlns="" xmlns:a16="http://schemas.microsoft.com/office/drawing/2014/main" id="{BBEF0BB4-79DB-47FC-8430-8E2AC3CF0518}"/>
                </a:ext>
              </a:extLst>
            </p:cNvPr>
            <p:cNvPicPr/>
            <p:nvPr/>
          </p:nvPicPr>
          <p:blipFill>
            <a:blip r:embed="rId8"/>
            <a:srcRect l="5407" t="27906" r="49116"/>
            <a:stretch/>
          </p:blipFill>
          <p:spPr>
            <a:xfrm>
              <a:off x="3537953" y="2417098"/>
              <a:ext cx="973800" cy="1151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7" name="Рисунок 46">
              <a:extLst>
                <a:ext uri="{FF2B5EF4-FFF2-40B4-BE49-F238E27FC236}">
                  <a16:creationId xmlns="" xmlns:a16="http://schemas.microsoft.com/office/drawing/2014/main" id="{F80EB745-DED2-4766-9B76-60C7C452AE61}"/>
                </a:ext>
              </a:extLst>
            </p:cNvPr>
            <p:cNvPicPr/>
            <p:nvPr/>
          </p:nvPicPr>
          <p:blipFill>
            <a:blip r:embed="rId9"/>
            <a:srcRect t="3839" r="11402"/>
            <a:stretch/>
          </p:blipFill>
          <p:spPr>
            <a:xfrm>
              <a:off x="4778262" y="2427178"/>
              <a:ext cx="973800" cy="1141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8" name="Рисунок 47">
              <a:extLst>
                <a:ext uri="{FF2B5EF4-FFF2-40B4-BE49-F238E27FC236}">
                  <a16:creationId xmlns="" xmlns:a16="http://schemas.microsoft.com/office/drawing/2014/main" id="{3880C737-3752-45D4-AE18-EFBD234F0308}"/>
                </a:ext>
              </a:extLst>
            </p:cNvPr>
            <p:cNvPicPr/>
            <p:nvPr/>
          </p:nvPicPr>
          <p:blipFill>
            <a:blip r:embed="rId10"/>
            <a:srcRect l="10159" t="12250" r="17819" b="19693"/>
            <a:stretch/>
          </p:blipFill>
          <p:spPr>
            <a:xfrm>
              <a:off x="3546842" y="3908715"/>
              <a:ext cx="973800" cy="1175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9" name="Рисунок 48">
              <a:extLst>
                <a:ext uri="{FF2B5EF4-FFF2-40B4-BE49-F238E27FC236}">
                  <a16:creationId xmlns="" xmlns:a16="http://schemas.microsoft.com/office/drawing/2014/main" id="{114F17EC-A436-46FC-96BC-6376AF5CC081}"/>
                </a:ext>
              </a:extLst>
            </p:cNvPr>
            <p:cNvPicPr/>
            <p:nvPr/>
          </p:nvPicPr>
          <p:blipFill>
            <a:blip r:embed="rId11"/>
            <a:srcRect l="5225" t="8875" r="7582"/>
            <a:stretch/>
          </p:blipFill>
          <p:spPr>
            <a:xfrm>
              <a:off x="4888014" y="3908715"/>
              <a:ext cx="975600" cy="1175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0" name="Рисунок 49">
              <a:extLst>
                <a:ext uri="{FF2B5EF4-FFF2-40B4-BE49-F238E27FC236}">
                  <a16:creationId xmlns="" xmlns:a16="http://schemas.microsoft.com/office/drawing/2014/main" id="{18B65E16-4C20-459A-8A32-83331AF79A84}"/>
                </a:ext>
              </a:extLst>
            </p:cNvPr>
            <p:cNvPicPr/>
            <p:nvPr/>
          </p:nvPicPr>
          <p:blipFill>
            <a:blip r:embed="rId12"/>
            <a:srcRect l="6642"/>
            <a:stretch/>
          </p:blipFill>
          <p:spPr>
            <a:xfrm>
              <a:off x="3513722" y="1001676"/>
              <a:ext cx="1270700" cy="1312313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64EEE9DE-6981-4196-A0FB-2267195F5A7E}"/>
                </a:ext>
              </a:extLst>
            </p:cNvPr>
            <p:cNvSpPr txBox="1"/>
            <p:nvPr/>
          </p:nvSpPr>
          <p:spPr>
            <a:xfrm>
              <a:off x="4826644" y="3535652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Dr. 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Vladimir</a:t>
              </a:r>
            </a:p>
            <a:p>
              <a:r>
                <a:rPr lang="en-US" sz="1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Annenkov</a:t>
              </a:r>
              <a:endParaRPr lang="ru-RU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26ADA630-2D7D-4548-B0FC-4CF6147B4A1A}"/>
                </a:ext>
              </a:extLst>
            </p:cNvPr>
            <p:cNvSpPr txBox="1"/>
            <p:nvPr/>
          </p:nvSpPr>
          <p:spPr>
            <a:xfrm>
              <a:off x="3488517" y="5079072"/>
              <a:ext cx="11624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Evgeniia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Volchok</a:t>
              </a:r>
            </a:p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(PhD student)</a:t>
              </a:r>
              <a:endParaRPr lang="ru-RU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9B0AF50C-47B5-431D-AB76-417C72E7C93E}"/>
                </a:ext>
              </a:extLst>
            </p:cNvPr>
            <p:cNvSpPr txBox="1"/>
            <p:nvPr/>
          </p:nvSpPr>
          <p:spPr>
            <a:xfrm>
              <a:off x="4858563" y="5062246"/>
              <a:ext cx="9829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Vladimir</a:t>
              </a:r>
            </a:p>
            <a:p>
              <a:r>
                <a:rPr lang="en-US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Glinskiy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 (MS)</a:t>
              </a:r>
              <a:endParaRPr lang="ru-RU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DFBBAAC5-6C32-4D54-A499-051CAD67B2C1}"/>
                </a:ext>
              </a:extLst>
            </p:cNvPr>
            <p:cNvSpPr txBox="1"/>
            <p:nvPr/>
          </p:nvSpPr>
          <p:spPr>
            <a:xfrm>
              <a:off x="4579592" y="6266205"/>
              <a:ext cx="1079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Vladislav</a:t>
              </a:r>
            </a:p>
            <a:p>
              <a:r>
                <a:rPr lang="en-US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Kurshakov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 (BS)</a:t>
              </a:r>
              <a:endParaRPr lang="ru-RU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F8397CB3-88A5-4675-9153-A4EA086DEDD8}"/>
                </a:ext>
              </a:extLst>
            </p:cNvPr>
            <p:cNvSpPr txBox="1"/>
            <p:nvPr/>
          </p:nvSpPr>
          <p:spPr>
            <a:xfrm>
              <a:off x="3580853" y="3535652"/>
              <a:ext cx="8354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Dr. </a:t>
              </a:r>
              <a:r>
                <a:rPr lang="en-US" sz="1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Evgeny</a:t>
              </a:r>
              <a:endParaRPr lang="en-US" sz="1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Berendeev</a:t>
              </a:r>
              <a:endParaRPr lang="ru-RU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65994" y="38830"/>
            <a:ext cx="1000783" cy="373697"/>
          </a:xfrm>
          <a:prstGeom prst="rect">
            <a:avLst/>
          </a:prstGeom>
        </p:spPr>
      </p:pic>
      <p:sp>
        <p:nvSpPr>
          <p:cNvPr id="58" name="Text Box 2"/>
          <p:cNvSpPr txBox="1">
            <a:spLocks noChangeArrowheads="1"/>
          </p:cNvSpPr>
          <p:nvPr/>
        </p:nvSpPr>
        <p:spPr bwMode="auto">
          <a:xfrm>
            <a:off x="2398591" y="11077"/>
            <a:ext cx="33243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dirty="0" smtClean="0">
                <a:latin typeface="Tahoma" panose="020B0604030504040204" pitchFamily="34" charset="0"/>
              </a:rPr>
              <a:t>K. </a:t>
            </a:r>
            <a:r>
              <a:rPr lang="en-US" altLang="ru-RU" sz="1200" dirty="0" err="1" smtClean="0">
                <a:latin typeface="Tahoma" panose="020B0604030504040204" pitchFamily="34" charset="0"/>
              </a:rPr>
              <a:t>Lotov</a:t>
            </a:r>
            <a:r>
              <a:rPr lang="en-US" altLang="ru-RU" sz="1200" dirty="0" smtClean="0">
                <a:latin typeface="Tahoma" panose="020B0604030504040204" pitchFamily="34" charset="0"/>
              </a:rPr>
              <a:t>, AFAD-2021</a:t>
            </a:r>
            <a:r>
              <a:rPr lang="ru-RU" altLang="ru-RU" sz="1200" dirty="0" smtClean="0">
                <a:latin typeface="Tahoma" panose="020B0604030504040204" pitchFamily="34" charset="0"/>
              </a:rPr>
              <a:t>,</a:t>
            </a:r>
            <a:r>
              <a:rPr lang="en-US" altLang="ru-RU" sz="1200" dirty="0" smtClean="0">
                <a:latin typeface="Tahoma" panose="020B0604030504040204" pitchFamily="34" charset="0"/>
              </a:rPr>
              <a:t> 17.03.20</a:t>
            </a:r>
            <a:r>
              <a:rPr lang="ru-RU" altLang="ru-RU" sz="1200" dirty="0" smtClean="0">
                <a:latin typeface="Tahoma" panose="020B0604030504040204" pitchFamily="34" charset="0"/>
              </a:rPr>
              <a:t>21,    </a:t>
            </a:r>
            <a:r>
              <a:rPr lang="en-US" altLang="ru-RU" sz="1200" dirty="0" smtClean="0">
                <a:latin typeface="Tahoma" panose="020B0604030504040204" pitchFamily="34" charset="0"/>
              </a:rPr>
              <a:t>p</a:t>
            </a:r>
            <a:r>
              <a:rPr lang="ru-RU" altLang="ru-RU" sz="1200" dirty="0" smtClean="0">
                <a:latin typeface="Tahoma" panose="020B0604030504040204" pitchFamily="34" charset="0"/>
              </a:rPr>
              <a:t>.</a:t>
            </a:r>
            <a:r>
              <a:rPr lang="en-US" altLang="ru-RU" sz="1200" dirty="0" smtClean="0">
                <a:latin typeface="Tahoma" panose="020B0604030504040204" pitchFamily="34" charset="0"/>
              </a:rPr>
              <a:t> 9</a:t>
            </a:r>
            <a:r>
              <a:rPr lang="ru-RU" altLang="ru-RU" sz="1200" dirty="0" smtClean="0">
                <a:latin typeface="Tahoma" panose="020B0604030504040204" pitchFamily="34" charset="0"/>
              </a:rPr>
              <a:t> </a:t>
            </a:r>
            <a:r>
              <a:rPr lang="en-US" altLang="ru-RU" sz="1200" dirty="0" smtClean="0">
                <a:latin typeface="Tahoma" panose="020B0604030504040204" pitchFamily="34" charset="0"/>
              </a:rPr>
              <a:t>of 17</a:t>
            </a:r>
            <a:r>
              <a:rPr lang="ru-RU" altLang="ru-RU" sz="1200" dirty="0" smtClean="0">
                <a:latin typeface="Tahoma" panose="020B0604030504040204" pitchFamily="34" charset="0"/>
              </a:rPr>
              <a:t>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  <p:pic>
        <p:nvPicPr>
          <p:cNvPr id="59" name="Picture 2" descr="znakok60"/>
          <p:cNvPicPr>
            <a:picLocks noChangeAspect="1" noChangeArrowheads="1"/>
          </p:cNvPicPr>
          <p:nvPr/>
        </p:nvPicPr>
        <p:blipFill>
          <a:blip r:embed="rId15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660276" cy="42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966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47161</TotalTime>
  <Words>2520</Words>
  <Application>Microsoft Office PowerPoint</Application>
  <PresentationFormat>Широкоэкранный</PresentationFormat>
  <Paragraphs>382</Paragraphs>
  <Slides>17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8" baseType="lpstr">
      <vt:lpstr>Gulim</vt:lpstr>
      <vt:lpstr>맑은 고딕</vt:lpstr>
      <vt:lpstr>Arial</vt:lpstr>
      <vt:lpstr>Calibri</vt:lpstr>
      <vt:lpstr>Calibri Light</vt:lpstr>
      <vt:lpstr>Cambria Math</vt:lpstr>
      <vt:lpstr>Symbol</vt:lpstr>
      <vt:lpstr>Tahoma</vt:lpstr>
      <vt:lpstr>Times New Roman</vt:lpstr>
      <vt:lpstr>Оформление по умолчанию</vt:lpstr>
      <vt:lpstr>Visio.Drawing.15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</dc:creator>
  <cp:lastModifiedBy>lot</cp:lastModifiedBy>
  <cp:revision>1165</cp:revision>
  <dcterms:created xsi:type="dcterms:W3CDTF">2009-06-16T07:28:13Z</dcterms:created>
  <dcterms:modified xsi:type="dcterms:W3CDTF">2021-03-16T15:31:19Z</dcterms:modified>
</cp:coreProperties>
</file>