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27"/>
  </p:notesMasterIdLst>
  <p:sldIdLst>
    <p:sldId id="256" r:id="rId2"/>
    <p:sldId id="260" r:id="rId3"/>
    <p:sldId id="364" r:id="rId4"/>
    <p:sldId id="359" r:id="rId5"/>
    <p:sldId id="257" r:id="rId6"/>
    <p:sldId id="272" r:id="rId7"/>
    <p:sldId id="276" r:id="rId8"/>
    <p:sldId id="360" r:id="rId9"/>
    <p:sldId id="363" r:id="rId10"/>
    <p:sldId id="362" r:id="rId11"/>
    <p:sldId id="258" r:id="rId12"/>
    <p:sldId id="261" r:id="rId13"/>
    <p:sldId id="259" r:id="rId14"/>
    <p:sldId id="269" r:id="rId15"/>
    <p:sldId id="262" r:id="rId16"/>
    <p:sldId id="263" r:id="rId17"/>
    <p:sldId id="264" r:id="rId18"/>
    <p:sldId id="265" r:id="rId19"/>
    <p:sldId id="355" r:id="rId20"/>
    <p:sldId id="356" r:id="rId21"/>
    <p:sldId id="357" r:id="rId22"/>
    <p:sldId id="358" r:id="rId23"/>
    <p:sldId id="275" r:id="rId24"/>
    <p:sldId id="266" r:id="rId25"/>
    <p:sldId id="267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8E"/>
    <a:srgbClr val="557E8A"/>
    <a:srgbClr val="88885A"/>
    <a:srgbClr val="FFFFFF"/>
    <a:srgbClr val="7030A0"/>
    <a:srgbClr val="0070C0"/>
    <a:srgbClr val="009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57227" autoAdjust="0"/>
  </p:normalViewPr>
  <p:slideViewPr>
    <p:cSldViewPr snapToGrid="0">
      <p:cViewPr varScale="1">
        <p:scale>
          <a:sx n="60" d="100"/>
          <a:sy n="60" d="100"/>
        </p:scale>
        <p:origin x="1326" y="4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2FB09-9A4B-44D3-9792-7B11A4D3CF86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51236-2312-4C48-9AB8-936E57AD4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03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605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00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895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227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135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20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107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882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115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336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674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811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43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53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868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641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2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5B2E6B38-4977-46B5-8E38-6311E099A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15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67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997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000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690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1236-2312-4C48-9AB8-936E57AD45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" y="0"/>
            <a:ext cx="12192000" cy="622300"/>
          </a:xfrm>
          <a:prstGeom prst="rect">
            <a:avLst/>
          </a:prstGeom>
          <a:solidFill>
            <a:srgbClr val="00478E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51435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6597650"/>
            <a:ext cx="12192000" cy="260350"/>
          </a:xfrm>
          <a:prstGeom prst="rect">
            <a:avLst/>
          </a:prstGeom>
          <a:solidFill>
            <a:srgbClr val="00478E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51435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1133" y="38608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b="0" smtClean="0">
                <a:ea typeface="仿宋" pitchFamily="49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0108" y="1244602"/>
            <a:ext cx="9696451" cy="936625"/>
          </a:xfrm>
        </p:spPr>
        <p:txBody>
          <a:bodyPr/>
          <a:lstStyle>
            <a:lvl1pPr algn="ctr">
              <a:defRPr sz="2400" b="1" smtClean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>
          <a:xfrm>
            <a:off x="8077200" y="6597650"/>
            <a:ext cx="4114800" cy="26035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2EFF748-9A0E-4FB2-BA03-7C689CC34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1" y="14972"/>
            <a:ext cx="4141508" cy="5907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02A3A5-88C2-4689-BD02-BA087EEA3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1" y="14972"/>
            <a:ext cx="4141508" cy="590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5EC9BA-F332-4E0E-B8DB-34013DF20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"/>
            <a:ext cx="827091" cy="6203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B4C93E-C170-4A34-A697-BF6F17CC5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91" y="0"/>
            <a:ext cx="4102100" cy="59077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F4FB0C-75C6-4EEE-B524-73D3CEFCB565}"/>
              </a:ext>
            </a:extLst>
          </p:cNvPr>
          <p:cNvSpPr txBox="1"/>
          <p:nvPr/>
        </p:nvSpPr>
        <p:spPr>
          <a:xfrm>
            <a:off x="716497" y="60651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</a:rPr>
              <a:t>激光等离子体加速器</a:t>
            </a:r>
            <a:endParaRPr lang="en-US" altLang="zh-CN" sz="18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zh-CN" sz="1000" dirty="0">
                <a:solidFill>
                  <a:schemeClr val="bg1"/>
                </a:solidFill>
                <a:latin typeface="+mj-ea"/>
                <a:ea typeface="+mj-ea"/>
              </a:rPr>
              <a:t>COMPACT LASER PLASMA ACCELERATOR</a:t>
            </a:r>
            <a:endParaRPr lang="zh-CN" altLang="en-US" sz="1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3300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marL="0" marR="0" lvl="0" indent="0" algn="l" defTabSz="51435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47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黑体" pitchFamily="49" charset="-122"/>
                <a:cs typeface="+mn-cs"/>
              </a:rPr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0450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646803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584817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39784" y="5"/>
            <a:ext cx="7152216" cy="62071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239184" y="765175"/>
            <a:ext cx="5755216" cy="575945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4" y="765180"/>
            <a:ext cx="5755217" cy="2803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4" y="3721105"/>
            <a:ext cx="5755217" cy="2803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27782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39784" y="5"/>
            <a:ext cx="7152216" cy="62071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239184" y="765175"/>
            <a:ext cx="5755216" cy="575945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4" y="765175"/>
            <a:ext cx="5755217" cy="575945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50911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7600" y="6356355"/>
            <a:ext cx="3657600" cy="365125"/>
          </a:xfrm>
        </p:spPr>
        <p:txBody>
          <a:bodyPr/>
          <a:lstStyle/>
          <a:p>
            <a:fld id="{AB76F14B-4E90-4797-9146-C3E24EB6CAC5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84800" y="6356355"/>
            <a:ext cx="54864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80800" y="6356355"/>
            <a:ext cx="3657600" cy="365125"/>
          </a:xfrm>
        </p:spPr>
        <p:txBody>
          <a:bodyPr/>
          <a:lstStyle/>
          <a:p>
            <a:fld id="{DA2A2372-05DC-4947-B6DA-5514B1E2E7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38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0">
                <a:effectLst/>
              </a:defRPr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2055" name="ksoSlideStyle" descr="#wm#_8_01_100_1110" hidden="1"/>
          <p:cNvSpPr>
            <a:spLocks noChangeArrowheads="1"/>
          </p:cNvSpPr>
          <p:nvPr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algn="ctr">
              <a:spcBef>
                <a:spcPct val="20000"/>
              </a:spcBef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algn="ctr">
              <a:spcBef>
                <a:spcPct val="20000"/>
              </a:spcBef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algn="ctr">
              <a:spcBef>
                <a:spcPct val="20000"/>
              </a:spcBef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algn="ctr">
              <a:spcBef>
                <a:spcPct val="20000"/>
              </a:spcBef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1786" indent="-1786" algn="l">
              <a:buFontTx/>
              <a:buChar char="•"/>
            </a:pPr>
            <a:endParaRPr lang="zh-CN" altLang="zh-CN" sz="900"/>
          </a:p>
        </p:txBody>
      </p:sp>
      <p:sp>
        <p:nvSpPr>
          <p:cNvPr id="2060" name="Line 7" descr="#wm#_8_01_*Z"/>
          <p:cNvSpPr>
            <a:spLocks noChangeShapeType="1"/>
          </p:cNvSpPr>
          <p:nvPr/>
        </p:nvSpPr>
        <p:spPr bwMode="auto">
          <a:xfrm>
            <a:off x="2074333" y="3556000"/>
            <a:ext cx="7630584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013"/>
          </a:p>
        </p:txBody>
      </p:sp>
      <p:grpSp>
        <p:nvGrpSpPr>
          <p:cNvPr id="2061" name="Group 13"/>
          <p:cNvGrpSpPr/>
          <p:nvPr/>
        </p:nvGrpSpPr>
        <p:grpSpPr bwMode="auto">
          <a:xfrm>
            <a:off x="9031821" y="152405"/>
            <a:ext cx="2931583" cy="2220913"/>
            <a:chOff x="0" y="0"/>
            <a:chExt cx="4369" cy="4415"/>
          </a:xfrm>
        </p:grpSpPr>
        <p:sp>
          <p:nvSpPr>
            <p:cNvPr id="2062" name="Oval 12" descr="#wm#_8_01_*Z"/>
            <p:cNvSpPr>
              <a:spLocks noChangeArrowheads="1"/>
            </p:cNvSpPr>
            <p:nvPr/>
          </p:nvSpPr>
          <p:spPr bwMode="auto">
            <a:xfrm>
              <a:off x="927" y="923"/>
              <a:ext cx="2608" cy="2607"/>
            </a:xfrm>
            <a:prstGeom prst="ellipse">
              <a:avLst/>
            </a:prstGeom>
            <a:solidFill>
              <a:schemeClr val="bg1">
                <a:alpha val="78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1786" indent="-1786" algn="l">
                <a:buFontTx/>
                <a:buChar char="•"/>
              </a:pPr>
              <a:endParaRPr lang="zh-CN" altLang="zh-CN" sz="900"/>
            </a:p>
          </p:txBody>
        </p:sp>
        <p:sp>
          <p:nvSpPr>
            <p:cNvPr id="2063" name="Oval 10" descr="#wm#_8_01_*Z"/>
            <p:cNvSpPr>
              <a:spLocks noChangeArrowheads="1"/>
            </p:cNvSpPr>
            <p:nvPr/>
          </p:nvSpPr>
          <p:spPr bwMode="auto">
            <a:xfrm>
              <a:off x="0" y="1805"/>
              <a:ext cx="2610" cy="2610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1786" indent="-1786" algn="l">
                <a:buFontTx/>
                <a:buChar char="•"/>
              </a:pPr>
              <a:endParaRPr lang="zh-CN" altLang="zh-CN" sz="900"/>
            </a:p>
          </p:txBody>
        </p:sp>
        <p:sp>
          <p:nvSpPr>
            <p:cNvPr id="2064" name="Oval 11" descr="#wm#_8_01_*Z"/>
            <p:cNvSpPr>
              <a:spLocks noChangeArrowheads="1"/>
            </p:cNvSpPr>
            <p:nvPr/>
          </p:nvSpPr>
          <p:spPr bwMode="auto">
            <a:xfrm>
              <a:off x="1759" y="1805"/>
              <a:ext cx="2610" cy="2610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1786" indent="-1786" algn="l">
                <a:buFontTx/>
                <a:buChar char="•"/>
              </a:pPr>
              <a:endParaRPr lang="zh-CN" altLang="zh-CN" sz="900"/>
            </a:p>
          </p:txBody>
        </p:sp>
        <p:sp>
          <p:nvSpPr>
            <p:cNvPr id="2065" name="Oval 14" descr="#wm#_8_01_*Z"/>
            <p:cNvSpPr>
              <a:spLocks noChangeArrowheads="1"/>
            </p:cNvSpPr>
            <p:nvPr/>
          </p:nvSpPr>
          <p:spPr bwMode="auto">
            <a:xfrm>
              <a:off x="0" y="20"/>
              <a:ext cx="2610" cy="2610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1786" indent="-1786" algn="l">
                <a:buFontTx/>
                <a:buChar char="•"/>
              </a:pPr>
              <a:endParaRPr lang="zh-CN" altLang="zh-CN" sz="900"/>
            </a:p>
          </p:txBody>
        </p:sp>
        <p:sp>
          <p:nvSpPr>
            <p:cNvPr id="2066" name="Oval 15" descr="#wm#_8_01_*Z"/>
            <p:cNvSpPr>
              <a:spLocks noChangeArrowheads="1"/>
            </p:cNvSpPr>
            <p:nvPr/>
          </p:nvSpPr>
          <p:spPr bwMode="auto">
            <a:xfrm>
              <a:off x="1759" y="0"/>
              <a:ext cx="2610" cy="2608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1786" indent="-1786" algn="l">
                <a:buFontTx/>
                <a:buChar char="•"/>
              </a:pPr>
              <a:endParaRPr lang="zh-CN" altLang="zh-CN" sz="900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62F14D1C-0E21-4A36-AA3C-3D1841DE4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828673" cy="6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70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822730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3642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88772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85138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9435359" y="6535647"/>
            <a:ext cx="2743200" cy="365125"/>
          </a:xfrm>
        </p:spPr>
        <p:txBody>
          <a:bodyPr/>
          <a:lstStyle>
            <a:lvl1pPr>
              <a:defRPr sz="1350"/>
            </a:lvl1pPr>
          </a:lstStyle>
          <a:p>
            <a:fld id="{DA2A2372-05DC-4947-B6DA-5514B1E2E7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50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17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5415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8" y="765175"/>
            <a:ext cx="11713633" cy="5759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en-US" altLang="zh-CN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en-US" altLang="zh-CN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en-US" altLang="zh-CN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en-US" altLang="zh-CN" strike="noStrike" noProof="1"/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" y="0"/>
            <a:ext cx="12192000" cy="622300"/>
          </a:xfrm>
          <a:prstGeom prst="rect">
            <a:avLst/>
          </a:prstGeom>
          <a:solidFill>
            <a:srgbClr val="00478E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51435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030" name="Rectangle 2"/>
          <p:cNvSpPr>
            <a:spLocks noGrp="1"/>
          </p:cNvSpPr>
          <p:nvPr>
            <p:ph type="title"/>
          </p:nvPr>
        </p:nvSpPr>
        <p:spPr>
          <a:xfrm>
            <a:off x="5039784" y="5"/>
            <a:ext cx="7152216" cy="62071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6597650"/>
            <a:ext cx="12192000" cy="260350"/>
          </a:xfrm>
          <a:prstGeom prst="rect">
            <a:avLst/>
          </a:prstGeom>
          <a:solidFill>
            <a:srgbClr val="00478E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51435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9435359" y="65446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2A2372-05DC-4947-B6DA-5514B1E2E7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0EA336-B8A2-44FB-960E-F21794C195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1" y="14972"/>
            <a:ext cx="4141508" cy="5907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988975-F5F5-46E1-872F-FA1ADD06BF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400"/>
            <a:ext cx="827091" cy="6203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448F85-F60B-4E01-9DE0-7F1E4CDD88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7091" y="0"/>
            <a:ext cx="4102100" cy="59077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7DC6B6E-9258-4DF0-B722-59E906752A72}"/>
              </a:ext>
            </a:extLst>
          </p:cNvPr>
          <p:cNvSpPr txBox="1"/>
          <p:nvPr/>
        </p:nvSpPr>
        <p:spPr>
          <a:xfrm>
            <a:off x="716497" y="60651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</a:rPr>
              <a:t>激光等离子体加速器</a:t>
            </a:r>
            <a:endParaRPr lang="en-US" altLang="zh-CN" sz="18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zh-CN" sz="1000" dirty="0">
                <a:solidFill>
                  <a:schemeClr val="bg1"/>
                </a:solidFill>
                <a:latin typeface="+mj-ea"/>
                <a:ea typeface="+mj-ea"/>
              </a:rPr>
              <a:t>COMPACT LASER PLASMA ACCELERATOR</a:t>
            </a:r>
            <a:endParaRPr lang="zh-CN" altLang="en-US" sz="1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1543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kumimoji="1" sz="18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kumimoji="1" sz="1800">
          <a:solidFill>
            <a:schemeClr val="bg1"/>
          </a:solidFill>
          <a:latin typeface="Arial" charset="0"/>
          <a:ea typeface="宋体" charset="0"/>
          <a:cs typeface="宋体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kumimoji="1" sz="1800">
          <a:solidFill>
            <a:schemeClr val="bg1"/>
          </a:solidFill>
          <a:latin typeface="Arial" charset="0"/>
          <a:ea typeface="宋体" charset="0"/>
          <a:cs typeface="宋体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kumimoji="1" sz="1800">
          <a:solidFill>
            <a:schemeClr val="bg1"/>
          </a:solidFill>
          <a:latin typeface="Arial" charset="0"/>
          <a:ea typeface="宋体" charset="0"/>
          <a:cs typeface="宋体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kumimoji="1" sz="1800">
          <a:solidFill>
            <a:schemeClr val="bg1"/>
          </a:solidFill>
          <a:latin typeface="Arial" charset="0"/>
          <a:ea typeface="宋体" charset="0"/>
          <a:cs typeface="宋体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ea typeface="宋体" charset="0"/>
          <a:cs typeface="宋体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ea typeface="宋体" charset="0"/>
          <a:cs typeface="宋体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ea typeface="宋体" charset="0"/>
          <a:cs typeface="宋体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ea typeface="宋体" charset="0"/>
          <a:cs typeface="宋体" charset="0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Char char="•"/>
        <a:defRPr kumimoji="1" sz="1800" b="1">
          <a:solidFill>
            <a:srgbClr val="00478E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黑体" pitchFamily="49" charset="-122"/>
          <a:cs typeface="Times New Roman" panose="02020603050405020304" pitchFamily="18" charset="0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Char char="–"/>
        <a:defRPr kumimoji="1" sz="1575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黑体" pitchFamily="49" charset="-122"/>
          <a:cs typeface="Times New Roman" panose="02020603050405020304" pitchFamily="18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Char char="•"/>
        <a:defRPr kumimoji="1" sz="1125" b="1">
          <a:solidFill>
            <a:srgbClr val="00478E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Char char="–"/>
        <a:defRPr kumimoji="1" sz="1125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Char char="»"/>
        <a:defRPr kumimoji="1" sz="1125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0.pn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6CB56F-5E82-4872-A86C-BE9D9C424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</a:rPr>
              <a:t>The introduction of the compact laser-driven proton therapy system at Peking University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795E6F-9A48-47A6-BACC-EC53CF635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sz="2800" dirty="0"/>
              <a:t>K.</a:t>
            </a:r>
            <a:r>
              <a:rPr lang="zh-CN" altLang="en-US" sz="2800" dirty="0"/>
              <a:t> </a:t>
            </a:r>
            <a:r>
              <a:rPr lang="en-US" altLang="zh-CN" sz="2800" dirty="0"/>
              <a:t>Zhu  </a:t>
            </a:r>
            <a:r>
              <a:rPr lang="en-US" altLang="zh-CN" sz="2800" dirty="0" err="1"/>
              <a:t>K.D.Wang</a:t>
            </a:r>
            <a:r>
              <a:rPr lang="en-US" altLang="zh-CN" sz="2800" dirty="0"/>
              <a:t> M. Easton  X.Q Yan  </a:t>
            </a:r>
          </a:p>
          <a:p>
            <a:r>
              <a:rPr lang="en-US" altLang="zh-CN" sz="2400" dirty="0"/>
              <a:t>Peking University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0064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D859A767-515D-491A-9318-CF5F77E4A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31" y="1321153"/>
            <a:ext cx="4854685" cy="392280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8E5913C-BE2A-4B89-A738-F5ED1CE30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FBFA7-3E31-42FF-9D35-B1562E4E3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862"/>
            <a:ext cx="4634137" cy="3744595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24C9059-BB2D-4DB1-A7CE-D8CEEDA87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26"/>
          <a:stretch/>
        </p:blipFill>
        <p:spPr>
          <a:xfrm>
            <a:off x="9362221" y="963245"/>
            <a:ext cx="2829779" cy="2070316"/>
          </a:xfrm>
          <a:prstGeom prst="rect">
            <a:avLst/>
          </a:prstGeom>
        </p:spPr>
      </p:pic>
      <p:sp>
        <p:nvSpPr>
          <p:cNvPr id="8" name="Right Arrow 12">
            <a:extLst>
              <a:ext uri="{FF2B5EF4-FFF2-40B4-BE49-F238E27FC236}">
                <a16:creationId xmlns:a16="http://schemas.microsoft.com/office/drawing/2014/main" id="{5532279C-C68A-4DD9-9AF8-2F4B88B4AD11}"/>
              </a:ext>
            </a:extLst>
          </p:cNvPr>
          <p:cNvSpPr/>
          <p:nvPr/>
        </p:nvSpPr>
        <p:spPr>
          <a:xfrm>
            <a:off x="4217695" y="3080348"/>
            <a:ext cx="713881" cy="831159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 Ligh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F86C61B-50B0-45CC-9D49-67DC46D5A25F}"/>
              </a:ext>
            </a:extLst>
          </p:cNvPr>
          <p:cNvSpPr txBox="1"/>
          <p:nvPr/>
        </p:nvSpPr>
        <p:spPr>
          <a:xfrm>
            <a:off x="336884" y="797015"/>
            <a:ext cx="6497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kern="0" dirty="0"/>
              <a:t>Partition of particles into bunches by energy range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5345EF5-A5D1-4BD8-A961-AA6218733CA9}"/>
              </a:ext>
            </a:extLst>
          </p:cNvPr>
          <p:cNvSpPr txBox="1"/>
          <p:nvPr/>
        </p:nvSpPr>
        <p:spPr>
          <a:xfrm>
            <a:off x="388318" y="5266160"/>
            <a:ext cx="6394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Bunch 7 is the target energy range 100 MeV ±5%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D2E35545-6AE7-4FEF-893A-F8F59EE9C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"/>
          <a:stretch/>
        </p:blipFill>
        <p:spPr>
          <a:xfrm>
            <a:off x="9345086" y="3983375"/>
            <a:ext cx="2846914" cy="184061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6ED8437-3B5E-4450-AA66-F28000E7F684}"/>
              </a:ext>
            </a:extLst>
          </p:cNvPr>
          <p:cNvSpPr txBox="1"/>
          <p:nvPr/>
        </p:nvSpPr>
        <p:spPr>
          <a:xfrm>
            <a:off x="9977718" y="5971785"/>
            <a:ext cx="159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Electron bunch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7318A40-47B6-448C-8576-3EF7DF217436}"/>
              </a:ext>
            </a:extLst>
          </p:cNvPr>
          <p:cNvSpPr txBox="1"/>
          <p:nvPr/>
        </p:nvSpPr>
        <p:spPr>
          <a:xfrm>
            <a:off x="9524869" y="3191422"/>
            <a:ext cx="248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Low energy beam bunch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1BFA0F1-3CBD-4A0E-A645-8121ABC072EC}"/>
              </a:ext>
            </a:extLst>
          </p:cNvPr>
          <p:cNvSpPr txBox="1"/>
          <p:nvPr/>
        </p:nvSpPr>
        <p:spPr>
          <a:xfrm>
            <a:off x="404784" y="5750024"/>
            <a:ext cx="6895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Particles with </a:t>
            </a:r>
            <a:r>
              <a:rPr lang="en-GB" altLang="zh-CN" sz="2400" dirty="0"/>
              <a:t>±5%</a:t>
            </a:r>
            <a:r>
              <a:rPr lang="en-US" altLang="zh-CN" sz="2400" dirty="0"/>
              <a:t> energy dispersion near the center energy can be extracted as data for simulation.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11140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728C28-8329-40A6-A98D-A361D5D0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/>
              <a:t>Beam line structure</a:t>
            </a:r>
            <a:endParaRPr lang="zh-CN" altLang="en-US" sz="32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EB4327-33A8-4EDF-854B-4C38CC833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55" y="779346"/>
            <a:ext cx="8143336" cy="5687596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999728-167E-41F4-B211-DA155B21406B}"/>
              </a:ext>
            </a:extLst>
          </p:cNvPr>
          <p:cNvSpPr/>
          <p:nvPr/>
        </p:nvSpPr>
        <p:spPr bwMode="auto">
          <a:xfrm>
            <a:off x="2162355" y="779346"/>
            <a:ext cx="8143335" cy="568759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2B95A4B-B830-42A4-9132-A0180DC5AC0E}"/>
              </a:ext>
            </a:extLst>
          </p:cNvPr>
          <p:cNvSpPr/>
          <p:nvPr/>
        </p:nvSpPr>
        <p:spPr bwMode="auto">
          <a:xfrm>
            <a:off x="8597660" y="1798125"/>
            <a:ext cx="948906" cy="2207358"/>
          </a:xfrm>
          <a:prstGeom prst="ellipse">
            <a:avLst/>
          </a:prstGeom>
          <a:noFill/>
          <a:ln w="28575" cap="flat" cmpd="sng" algn="ctr">
            <a:solidFill>
              <a:srgbClr val="7030A0"/>
            </a:solidFill>
            <a:prstDash val="lg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9E6E109-1587-4A29-B23B-5973B258C32B}"/>
              </a:ext>
            </a:extLst>
          </p:cNvPr>
          <p:cNvSpPr/>
          <p:nvPr/>
        </p:nvSpPr>
        <p:spPr bwMode="auto">
          <a:xfrm rot="18203846">
            <a:off x="6871416" y="4929955"/>
            <a:ext cx="836691" cy="1664191"/>
          </a:xfrm>
          <a:prstGeom prst="ellipse">
            <a:avLst/>
          </a:prstGeom>
          <a:noFill/>
          <a:ln w="28575" cap="flat" cmpd="sng" algn="ctr">
            <a:solidFill>
              <a:srgbClr val="7030A0"/>
            </a:solidFill>
            <a:prstDash val="lg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17F29E4-95F6-4AB4-8A2B-52BEA9279DEE}"/>
              </a:ext>
            </a:extLst>
          </p:cNvPr>
          <p:cNvSpPr/>
          <p:nvPr/>
        </p:nvSpPr>
        <p:spPr bwMode="auto">
          <a:xfrm rot="15536913">
            <a:off x="2905249" y="4593779"/>
            <a:ext cx="764958" cy="1677679"/>
          </a:xfrm>
          <a:prstGeom prst="ellipse">
            <a:avLst/>
          </a:prstGeom>
          <a:noFill/>
          <a:ln w="28575" cap="flat" cmpd="sng" algn="ctr">
            <a:solidFill>
              <a:srgbClr val="009650"/>
            </a:solidFill>
            <a:prstDash val="lg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74CA8AF-90E9-498E-B6F0-301FE6E65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446" y="818856"/>
            <a:ext cx="2841995" cy="2092829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82E6848A-E2DD-46CD-9AF4-FAAC14A38BFA}"/>
              </a:ext>
            </a:extLst>
          </p:cNvPr>
          <p:cNvSpPr/>
          <p:nvPr/>
        </p:nvSpPr>
        <p:spPr bwMode="auto">
          <a:xfrm rot="18837434">
            <a:off x="3591579" y="1897652"/>
            <a:ext cx="6337764" cy="2796315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lg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36869DC-D15E-488C-93A5-9AEA2B80B894}"/>
              </a:ext>
            </a:extLst>
          </p:cNvPr>
          <p:cNvSpPr txBox="1"/>
          <p:nvPr/>
        </p:nvSpPr>
        <p:spPr>
          <a:xfrm>
            <a:off x="2322461" y="4504647"/>
            <a:ext cx="1858201" cy="369332"/>
          </a:xfrm>
          <a:prstGeom prst="rect">
            <a:avLst/>
          </a:prstGeom>
          <a:noFill/>
          <a:ln w="28575">
            <a:solidFill>
              <a:srgbClr val="00965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section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BE40AF0-2CE4-45EC-9DC8-F7C250131A66}"/>
              </a:ext>
            </a:extLst>
          </p:cNvPr>
          <p:cNvSpPr/>
          <p:nvPr/>
        </p:nvSpPr>
        <p:spPr>
          <a:xfrm>
            <a:off x="6934579" y="2095480"/>
            <a:ext cx="1530549" cy="1200329"/>
          </a:xfrm>
          <a:prstGeom prst="rect">
            <a:avLst/>
          </a:prstGeom>
          <a:ln w="28575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lvl="0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Deflection and Energy Selection (DES) section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C077E82-D45E-4FF6-816B-508630225396}"/>
              </a:ext>
            </a:extLst>
          </p:cNvPr>
          <p:cNvSpPr/>
          <p:nvPr/>
        </p:nvSpPr>
        <p:spPr>
          <a:xfrm>
            <a:off x="7799548" y="4740657"/>
            <a:ext cx="2001327" cy="369332"/>
          </a:xfrm>
          <a:prstGeom prst="rect">
            <a:avLst/>
          </a:prstGeom>
          <a:ln w="28575">
            <a:solidFill>
              <a:srgbClr val="7030A0"/>
            </a:solidFill>
            <a:prstDash val="dash"/>
          </a:ln>
        </p:spPr>
        <p:txBody>
          <a:bodyPr wrap="square">
            <a:spAutoFit/>
          </a:bodyPr>
          <a:lstStyle/>
          <a:p>
            <a:pPr lvl="0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section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DA59AF7-1ABC-4984-A528-FE3A3F11E16A}"/>
              </a:ext>
            </a:extLst>
          </p:cNvPr>
          <p:cNvSpPr txBox="1"/>
          <p:nvPr/>
        </p:nvSpPr>
        <p:spPr>
          <a:xfrm>
            <a:off x="126035" y="5562179"/>
            <a:ext cx="175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from the laser target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74782B72-B218-4966-9F80-7F0DD0E14BCF}"/>
              </a:ext>
            </a:extLst>
          </p:cNvPr>
          <p:cNvSpPr/>
          <p:nvPr/>
        </p:nvSpPr>
        <p:spPr bwMode="auto">
          <a:xfrm rot="20547867">
            <a:off x="1840906" y="5554207"/>
            <a:ext cx="791895" cy="4196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EB6E40DF-41AB-4A32-8E42-0E691A02D008}"/>
              </a:ext>
            </a:extLst>
          </p:cNvPr>
          <p:cNvSpPr/>
          <p:nvPr/>
        </p:nvSpPr>
        <p:spPr bwMode="auto">
          <a:xfrm>
            <a:off x="7987458" y="5891981"/>
            <a:ext cx="791895" cy="4196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4FD7966E-8633-450B-8DD0-4DAFC58DCB4E}"/>
              </a:ext>
            </a:extLst>
          </p:cNvPr>
          <p:cNvSpPr/>
          <p:nvPr/>
        </p:nvSpPr>
        <p:spPr bwMode="auto">
          <a:xfrm rot="2571811">
            <a:off x="8982814" y="3943028"/>
            <a:ext cx="791895" cy="4196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E664565-CCC0-4644-86EC-A6EE496D443B}"/>
              </a:ext>
            </a:extLst>
          </p:cNvPr>
          <p:cNvSpPr txBox="1"/>
          <p:nvPr/>
        </p:nvSpPr>
        <p:spPr>
          <a:xfrm>
            <a:off x="8845663" y="5755488"/>
            <a:ext cx="227773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Provides horizontal beam for irradiation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B31B18C-79AE-4587-81F2-A6BE729AC7A9}"/>
              </a:ext>
            </a:extLst>
          </p:cNvPr>
          <p:cNvSpPr txBox="1"/>
          <p:nvPr/>
        </p:nvSpPr>
        <p:spPr>
          <a:xfrm>
            <a:off x="9781601" y="3997516"/>
            <a:ext cx="227773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Provides vertical beam for irradiation</a:t>
            </a: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170751F4-6E57-4456-8963-C10A36D604C9}"/>
              </a:ext>
            </a:extLst>
          </p:cNvPr>
          <p:cNvSpPr/>
          <p:nvPr/>
        </p:nvSpPr>
        <p:spPr bwMode="auto">
          <a:xfrm rot="8130749">
            <a:off x="1605895" y="1260061"/>
            <a:ext cx="695969" cy="343424"/>
          </a:xfrm>
          <a:prstGeom prst="rightArrow">
            <a:avLst/>
          </a:prstGeom>
          <a:solidFill>
            <a:srgbClr val="00478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B41B492-09E9-47DD-A1D3-B3568A8723A4}"/>
              </a:ext>
            </a:extLst>
          </p:cNvPr>
          <p:cNvSpPr txBox="1"/>
          <p:nvPr/>
        </p:nvSpPr>
        <p:spPr>
          <a:xfrm>
            <a:off x="146939" y="1798125"/>
            <a:ext cx="1649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ovel magnets with mixed magnetic field is used</a:t>
            </a:r>
          </a:p>
        </p:txBody>
      </p:sp>
      <p:sp>
        <p:nvSpPr>
          <p:cNvPr id="21" name="Proton Therapy at UCLH | Detector Simulation Models | Dr M J Easton 董昊">
            <a:extLst>
              <a:ext uri="{FF2B5EF4-FFF2-40B4-BE49-F238E27FC236}">
                <a16:creationId xmlns:a16="http://schemas.microsoft.com/office/drawing/2014/main" id="{255DD1C5-26F0-4FAF-B01D-751C59CC5196}"/>
              </a:ext>
            </a:extLst>
          </p:cNvPr>
          <p:cNvSpPr/>
          <p:nvPr/>
        </p:nvSpPr>
        <p:spPr>
          <a:xfrm>
            <a:off x="1819572" y="6536774"/>
            <a:ext cx="1037242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800">
                <a:solidFill>
                  <a:srgbClr val="747474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r"/>
            <a:r>
              <a:rPr lang="en-US" altLang="zh-CN" sz="1800" b="0" i="0" u="none" strike="noStrike" baseline="0" dirty="0">
                <a:solidFill>
                  <a:schemeClr val="bg1"/>
                </a:solidFill>
                <a:latin typeface="AdvOT19ee2aa8.B"/>
              </a:rPr>
              <a:t>Achromatic beamline design for a laser-driven proton therapy accelerator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sz="16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| </a:t>
            </a:r>
            <a:r>
              <a:rPr lang="de-DE" altLang="zh-CN" sz="1800" b="0" i="0" u="none" strike="noStrike" baseline="0" dirty="0">
                <a:solidFill>
                  <a:schemeClr val="bg1"/>
                </a:solidFill>
                <a:latin typeface="AdvOT483a8203"/>
              </a:rPr>
              <a:t>K. D. Wang , K. Zhu*</a:t>
            </a:r>
            <a:r>
              <a:rPr lang="zh-CN" altLang="en-US" sz="1800" b="0" i="0" u="none" strike="noStrike" baseline="0" dirty="0">
                <a:solidFill>
                  <a:schemeClr val="bg1"/>
                </a:solidFill>
                <a:latin typeface="AdvOT483a8203"/>
              </a:rPr>
              <a:t>，</a:t>
            </a:r>
            <a:r>
              <a:rPr lang="en-US" altLang="zh-CN" sz="1800" b="0" i="0" u="none" strike="noStrike" baseline="0" dirty="0">
                <a:solidFill>
                  <a:schemeClr val="bg1"/>
                </a:solidFill>
                <a:latin typeface="AdvOT483a8203"/>
              </a:rPr>
              <a:t>et.al</a:t>
            </a:r>
            <a:endParaRPr sz="1600" dirty="0">
              <a:solidFill>
                <a:schemeClr val="bg1"/>
              </a:solidFill>
              <a:latin typeface="+mn-ea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62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1400E2-93B8-4F40-9EE2-829C1D16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/>
              <a:t>Collection section</a:t>
            </a:r>
            <a:endParaRPr lang="zh-CN" altLang="en-US" sz="32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D1676E0-5BAB-4959-80E5-9740E8B8E49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70436" y="931073"/>
            <a:ext cx="4723588" cy="37070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1C1484F-41EC-48A7-961A-43C5B03744D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901192" y="3478442"/>
            <a:ext cx="3423189" cy="30642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198DDF-FA8A-4DE7-944F-54BE4113C2F9}"/>
              </a:ext>
            </a:extLst>
          </p:cNvPr>
          <p:cNvPicPr/>
          <p:nvPr/>
        </p:nvPicPr>
        <p:blipFill rotWithShape="1">
          <a:blip r:embed="rId5"/>
          <a:srcRect l="8047" t="76083" r="69281" b="2431"/>
          <a:stretch/>
        </p:blipFill>
        <p:spPr>
          <a:xfrm>
            <a:off x="7117201" y="693696"/>
            <a:ext cx="3007299" cy="241768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968701-7190-48F7-91E9-C4C79E91DBD1}"/>
              </a:ext>
            </a:extLst>
          </p:cNvPr>
          <p:cNvSpPr/>
          <p:nvPr/>
        </p:nvSpPr>
        <p:spPr>
          <a:xfrm>
            <a:off x="1033710" y="4841062"/>
            <a:ext cx="5344647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Three superconducting high</a:t>
            </a:r>
            <a:r>
              <a:rPr lang="en-US" altLang="zh-CN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 solenoids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adjustable apertures between the three solenoids</a:t>
            </a:r>
            <a:r>
              <a:rPr lang="en-US" altLang="zh-CN" sz="2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80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04F83-1782-4F00-8306-8CE6DFC6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2" y="5"/>
            <a:ext cx="8216349" cy="620713"/>
          </a:xfrm>
        </p:spPr>
        <p:txBody>
          <a:bodyPr/>
          <a:lstStyle/>
          <a:p>
            <a:r>
              <a:rPr lang="en-US" altLang="zh-CN" sz="3200" b="1" dirty="0"/>
              <a:t>Deflection and Energy Selection (DES) section</a:t>
            </a:r>
            <a:endParaRPr lang="zh-CN" altLang="en-US" sz="32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596F9F-AF8B-4CAF-9F48-8303F22AF549}"/>
              </a:ext>
            </a:extLst>
          </p:cNvPr>
          <p:cNvSpPr/>
          <p:nvPr/>
        </p:nvSpPr>
        <p:spPr>
          <a:xfrm>
            <a:off x="856095" y="703097"/>
            <a:ext cx="4379582" cy="11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Accurate energy selection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Removed uncharged particles</a:t>
            </a:r>
            <a:endParaRPr lang="zh-CN" altLang="en-US" sz="2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9F6050D-9104-497E-91CE-828FCC0FE7A8}"/>
              </a:ext>
            </a:extLst>
          </p:cNvPr>
          <p:cNvSpPr/>
          <p:nvPr/>
        </p:nvSpPr>
        <p:spPr>
          <a:xfrm>
            <a:off x="5924778" y="995951"/>
            <a:ext cx="5070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achromatic lattice design is used.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E365F21-B65E-4659-A79D-69DB0A56AC0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64736" y="1771296"/>
            <a:ext cx="5715688" cy="46324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5FC79B-3C7E-4538-B249-FDA1FE07392E}"/>
              </a:ext>
            </a:extLst>
          </p:cNvPr>
          <p:cNvPicPr/>
          <p:nvPr/>
        </p:nvPicPr>
        <p:blipFill rotWithShape="1">
          <a:blip r:embed="rId4"/>
          <a:srcRect l="28163" t="74244" r="45161" b="9582"/>
          <a:stretch/>
        </p:blipFill>
        <p:spPr>
          <a:xfrm>
            <a:off x="1081844" y="4388082"/>
            <a:ext cx="3551238" cy="201562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1972881-38D9-4905-A29F-92D08CF1895A}"/>
                  </a:ext>
                </a:extLst>
              </p:cNvPr>
              <p:cNvSpPr txBox="1"/>
              <p:nvPr/>
            </p:nvSpPr>
            <p:spPr>
              <a:xfrm>
                <a:off x="1330169" y="2070000"/>
                <a:ext cx="3043910" cy="1091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1972881-38D9-4905-A29F-92D08CF18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169" y="2070000"/>
                <a:ext cx="3043910" cy="1091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A39563F-5B82-49E2-971B-DDD3EB5E46BD}"/>
                  </a:ext>
                </a:extLst>
              </p:cNvPr>
              <p:cNvSpPr txBox="1"/>
              <p:nvPr/>
            </p:nvSpPr>
            <p:spPr>
              <a:xfrm>
                <a:off x="682171" y="3386954"/>
                <a:ext cx="4339906" cy="8218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,,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A39563F-5B82-49E2-971B-DDD3EB5E4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71" y="3386954"/>
                <a:ext cx="4339906" cy="8218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3713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04F83-1782-4F00-8306-8CE6DFC6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635" y="5"/>
            <a:ext cx="8322365" cy="620713"/>
          </a:xfrm>
        </p:spPr>
        <p:txBody>
          <a:bodyPr/>
          <a:lstStyle/>
          <a:p>
            <a:r>
              <a:rPr lang="en-US" altLang="zh-CN" sz="3200" b="1" dirty="0"/>
              <a:t>Deflection and Energy Selection (DES) section</a:t>
            </a:r>
            <a:endParaRPr lang="zh-CN" altLang="en-US" sz="32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596F9F-AF8B-4CAF-9F48-8303F22AF549}"/>
              </a:ext>
            </a:extLst>
          </p:cNvPr>
          <p:cNvSpPr/>
          <p:nvPr/>
        </p:nvSpPr>
        <p:spPr>
          <a:xfrm>
            <a:off x="0" y="740474"/>
            <a:ext cx="5701957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Canted-cosine-theta (CCT) magnet is used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use multiple nested coil pairs to produce a hybrid field of dipole and quadrupole components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9F6050D-9104-497E-91CE-828FCC0FE7A8}"/>
              </a:ext>
            </a:extLst>
          </p:cNvPr>
          <p:cNvSpPr/>
          <p:nvPr/>
        </p:nvSpPr>
        <p:spPr>
          <a:xfrm>
            <a:off x="6490044" y="965173"/>
            <a:ext cx="4948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achromatic lattice design is used.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71877B8-FA58-4253-8A05-5B8299244A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35174" y="1771294"/>
            <a:ext cx="5832536" cy="46651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C7D4DC0-B658-4ECD-86AA-E1F5626C39CF}"/>
              </a:ext>
            </a:extLst>
          </p:cNvPr>
          <p:cNvPicPr/>
          <p:nvPr/>
        </p:nvPicPr>
        <p:blipFill rotWithShape="1">
          <a:blip r:embed="rId4"/>
          <a:srcRect l="42394" t="38216" r="14800" b="16372"/>
          <a:stretch/>
        </p:blipFill>
        <p:spPr>
          <a:xfrm>
            <a:off x="1419667" y="3102190"/>
            <a:ext cx="3380582" cy="33572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9777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40762-6151-4FBE-8F37-23F6BAE4F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374" y="5"/>
            <a:ext cx="8388626" cy="620713"/>
          </a:xfrm>
        </p:spPr>
        <p:txBody>
          <a:bodyPr/>
          <a:lstStyle/>
          <a:p>
            <a:r>
              <a:rPr lang="en-US" altLang="zh-CN" sz="3200" b="1" dirty="0"/>
              <a:t>Deflection and Energy Selection (DES) section</a:t>
            </a:r>
            <a:endParaRPr lang="zh-CN" altLang="en-US" sz="32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5D9E013-402C-48D1-A584-D713FDBA40C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4221" y="885147"/>
            <a:ext cx="5164625" cy="43012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452F22-5CB3-4F95-8504-9801EA41F27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03155" y="885147"/>
            <a:ext cx="5164626" cy="433024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2C17D7-7AD4-4544-BBAA-C4AC2F661BDD}"/>
              </a:ext>
            </a:extLst>
          </p:cNvPr>
          <p:cNvSpPr/>
          <p:nvPr/>
        </p:nvSpPr>
        <p:spPr>
          <a:xfrm>
            <a:off x="528810" y="5215395"/>
            <a:ext cx="11238967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The moveable slit set between DES section remove particles with energy deviation and neutral stray particles produced by laser acceleration.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11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C87F-A8D0-4705-8419-AD99B1923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23" y="617232"/>
            <a:ext cx="10427109" cy="592994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77FD1-7BA8-4A19-B466-ADD9E730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83" y="5"/>
            <a:ext cx="7726017" cy="620713"/>
          </a:xfrm>
        </p:spPr>
        <p:txBody>
          <a:bodyPr/>
          <a:lstStyle/>
          <a:p>
            <a:r>
              <a:rPr lang="en-US" altLang="zh-CN" sz="3200" b="1" dirty="0"/>
              <a:t>Application section-horizontal</a:t>
            </a:r>
            <a:endParaRPr lang="zh-CN" altLang="en-US" sz="32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60D186-A752-468C-9ADA-9B55B5280FA7}"/>
              </a:ext>
            </a:extLst>
          </p:cNvPr>
          <p:cNvPicPr/>
          <p:nvPr/>
        </p:nvPicPr>
        <p:blipFill rotWithShape="1">
          <a:blip r:embed="rId4"/>
          <a:srcRect l="53903" t="80851" r="27239" b="1588"/>
          <a:stretch/>
        </p:blipFill>
        <p:spPr>
          <a:xfrm>
            <a:off x="5438274" y="3655944"/>
            <a:ext cx="2254633" cy="202019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5D302D5B-971C-4B67-8106-EF7A968796D2}"/>
              </a:ext>
            </a:extLst>
          </p:cNvPr>
          <p:cNvSpPr/>
          <p:nvPr/>
        </p:nvSpPr>
        <p:spPr bwMode="auto">
          <a:xfrm>
            <a:off x="8005011" y="3973284"/>
            <a:ext cx="1475873" cy="125644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9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610D3EF-2A12-4C9D-804E-D6D83B6C4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52" y="664253"/>
            <a:ext cx="9999405" cy="58838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ADCE8CE-95D7-4B4D-A6F4-53F436A3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/>
              <a:t>Application section-vertical</a:t>
            </a:r>
            <a:endParaRPr lang="zh-CN" altLang="en-US" sz="32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7D9B70B-DEC6-4966-9A96-96283D18943F}"/>
              </a:ext>
            </a:extLst>
          </p:cNvPr>
          <p:cNvPicPr/>
          <p:nvPr/>
        </p:nvPicPr>
        <p:blipFill rotWithShape="1">
          <a:blip r:embed="rId4"/>
          <a:srcRect l="75268" t="44172" r="12121" b="26452"/>
          <a:stretch/>
        </p:blipFill>
        <p:spPr>
          <a:xfrm>
            <a:off x="6096001" y="3517250"/>
            <a:ext cx="1277597" cy="278558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468A0F62-98B4-4D46-BAF8-220360FAA178}"/>
              </a:ext>
            </a:extLst>
          </p:cNvPr>
          <p:cNvSpPr/>
          <p:nvPr/>
        </p:nvSpPr>
        <p:spPr bwMode="auto">
          <a:xfrm>
            <a:off x="9581104" y="4278085"/>
            <a:ext cx="649174" cy="96338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03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3AA639-4CBE-4B8D-9F11-102B1925F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691F848-C749-42E1-828D-0772BC7BE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270890"/>
              </p:ext>
            </p:extLst>
          </p:nvPr>
        </p:nvGraphicFramePr>
        <p:xfrm>
          <a:off x="826264" y="738129"/>
          <a:ext cx="10576193" cy="569572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691505">
                  <a:extLst>
                    <a:ext uri="{9D8B030D-6E8A-4147-A177-3AD203B41FA5}">
                      <a16:colId xmlns:a16="http://schemas.microsoft.com/office/drawing/2014/main" val="1049236291"/>
                    </a:ext>
                  </a:extLst>
                </a:gridCol>
                <a:gridCol w="2691505">
                  <a:extLst>
                    <a:ext uri="{9D8B030D-6E8A-4147-A177-3AD203B41FA5}">
                      <a16:colId xmlns:a16="http://schemas.microsoft.com/office/drawing/2014/main" val="1050952456"/>
                    </a:ext>
                  </a:extLst>
                </a:gridCol>
                <a:gridCol w="1345075">
                  <a:extLst>
                    <a:ext uri="{9D8B030D-6E8A-4147-A177-3AD203B41FA5}">
                      <a16:colId xmlns:a16="http://schemas.microsoft.com/office/drawing/2014/main" val="1049745020"/>
                    </a:ext>
                  </a:extLst>
                </a:gridCol>
                <a:gridCol w="1924054">
                  <a:extLst>
                    <a:ext uri="{9D8B030D-6E8A-4147-A177-3AD203B41FA5}">
                      <a16:colId xmlns:a16="http://schemas.microsoft.com/office/drawing/2014/main" val="3597018816"/>
                    </a:ext>
                  </a:extLst>
                </a:gridCol>
                <a:gridCol w="1924054">
                  <a:extLst>
                    <a:ext uri="{9D8B030D-6E8A-4147-A177-3AD203B41FA5}">
                      <a16:colId xmlns:a16="http://schemas.microsoft.com/office/drawing/2014/main" val="3422685085"/>
                    </a:ext>
                  </a:extLst>
                </a:gridCol>
              </a:tblGrid>
              <a:tr h="11075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Section</a:t>
                      </a:r>
                      <a:endParaRPr lang="zh-CN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Beamline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(mm)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Radius (mm)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magnetic flux density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extLst>
                  <a:ext uri="{0D108BD9-81ED-4DB2-BD59-A6C34878D82A}">
                    <a16:rowId xmlns:a16="http://schemas.microsoft.com/office/drawing/2014/main" val="4178086718"/>
                  </a:ext>
                </a:extLst>
              </a:tr>
              <a:tr h="44530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Collection section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849" marR="103849" marT="51925" marB="51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Solenoid 1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9.05 T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extLst>
                  <a:ext uri="{0D108BD9-81ED-4DB2-BD59-A6C34878D82A}">
                    <a16:rowId xmlns:a16="http://schemas.microsoft.com/office/drawing/2014/main" val="1688696442"/>
                  </a:ext>
                </a:extLst>
              </a:tr>
              <a:tr h="4654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Solenoid 2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8.23 T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extLst>
                  <a:ext uri="{0D108BD9-81ED-4DB2-BD59-A6C34878D82A}">
                    <a16:rowId xmlns:a16="http://schemas.microsoft.com/office/drawing/2014/main" val="2843085609"/>
                  </a:ext>
                </a:extLst>
              </a:tr>
              <a:tr h="4654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Solenoid 3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6.51 T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extLst>
                  <a:ext uri="{0D108BD9-81ED-4DB2-BD59-A6C34878D82A}">
                    <a16:rowId xmlns:a16="http://schemas.microsoft.com/office/drawing/2014/main" val="4106351498"/>
                  </a:ext>
                </a:extLst>
              </a:tr>
              <a:tr h="4453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DES-H section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DES-H-Q 1-4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11.45 T/m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extLst>
                  <a:ext uri="{0D108BD9-81ED-4DB2-BD59-A6C34878D82A}">
                    <a16:rowId xmlns:a16="http://schemas.microsoft.com/office/drawing/2014/main" val="1787441227"/>
                  </a:ext>
                </a:extLst>
              </a:tr>
              <a:tr h="44530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Application-H section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849" marR="103849" marT="51925" marB="51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APP-H-Q 5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14.11 T/m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extLst>
                  <a:ext uri="{0D108BD9-81ED-4DB2-BD59-A6C34878D82A}">
                    <a16:rowId xmlns:a16="http://schemas.microsoft.com/office/drawing/2014/main" val="1345831192"/>
                  </a:ext>
                </a:extLst>
              </a:tr>
              <a:tr h="4654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APP-H-Q 6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15.07 T/m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extLst>
                  <a:ext uri="{0D108BD9-81ED-4DB2-BD59-A6C34878D82A}">
                    <a16:rowId xmlns:a16="http://schemas.microsoft.com/office/drawing/2014/main" val="2706078758"/>
                  </a:ext>
                </a:extLst>
              </a:tr>
              <a:tr h="4654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APP-H-Q 7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 T/m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extLst>
                  <a:ext uri="{0D108BD9-81ED-4DB2-BD59-A6C34878D82A}">
                    <a16:rowId xmlns:a16="http://schemas.microsoft.com/office/drawing/2014/main" val="3967904233"/>
                  </a:ext>
                </a:extLst>
              </a:tr>
              <a:tr h="4453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DES-V section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DES-V-Q 1-5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9.25 T/m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extLst>
                  <a:ext uri="{0D108BD9-81ED-4DB2-BD59-A6C34878D82A}">
                    <a16:rowId xmlns:a16="http://schemas.microsoft.com/office/drawing/2014/main" val="2604631664"/>
                  </a:ext>
                </a:extLst>
              </a:tr>
              <a:tr h="44530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Application-V section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849" marR="103849" marT="51925" marB="51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APP-V-Q 6</a:t>
                      </a:r>
                      <a:endParaRPr lang="zh-CN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12.47 T/m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extLst>
                  <a:ext uri="{0D108BD9-81ED-4DB2-BD59-A6C34878D82A}">
                    <a16:rowId xmlns:a16="http://schemas.microsoft.com/office/drawing/2014/main" val="3179673646"/>
                  </a:ext>
                </a:extLst>
              </a:tr>
              <a:tr h="49993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APP-V-Q 7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zh-CN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1.78 T/m</a:t>
                      </a:r>
                      <a:endParaRPr lang="zh-CN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642" marR="123642" marT="0" marB="0" anchor="ctr"/>
                </a:tc>
                <a:extLst>
                  <a:ext uri="{0D108BD9-81ED-4DB2-BD59-A6C34878D82A}">
                    <a16:rowId xmlns:a16="http://schemas.microsoft.com/office/drawing/2014/main" val="1463526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450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6F5D8-814C-47B6-894E-BDC494487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动力学误差分析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33890A1-743D-4B42-B2D8-FEEDB3EC6B2F}"/>
              </a:ext>
            </a:extLst>
          </p:cNvPr>
          <p:cNvGrpSpPr/>
          <p:nvPr/>
        </p:nvGrpSpPr>
        <p:grpSpPr>
          <a:xfrm>
            <a:off x="2219575" y="1258954"/>
            <a:ext cx="9926345" cy="4736544"/>
            <a:chOff x="2314113" y="1721537"/>
            <a:chExt cx="8036340" cy="3834696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0A14C717-21F9-4F75-B005-4C62F305DFC2}"/>
                </a:ext>
              </a:extLst>
            </p:cNvPr>
            <p:cNvSpPr/>
            <p:nvPr/>
          </p:nvSpPr>
          <p:spPr bwMode="auto">
            <a:xfrm>
              <a:off x="4986292" y="2022920"/>
              <a:ext cx="994299" cy="3533313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4" name="梯形 3">
              <a:extLst>
                <a:ext uri="{FF2B5EF4-FFF2-40B4-BE49-F238E27FC236}">
                  <a16:creationId xmlns:a16="http://schemas.microsoft.com/office/drawing/2014/main" id="{AD1831FC-F600-4611-83B5-BB7BF328D4C2}"/>
                </a:ext>
              </a:extLst>
            </p:cNvPr>
            <p:cNvSpPr/>
            <p:nvPr/>
          </p:nvSpPr>
          <p:spPr bwMode="auto">
            <a:xfrm rot="16200000">
              <a:off x="5853012" y="1707761"/>
              <a:ext cx="3371221" cy="4181382"/>
            </a:xfrm>
            <a:prstGeom prst="trapezoid">
              <a:avLst>
                <a:gd name="adj" fmla="val 51215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5" name="梯形 4">
              <a:extLst>
                <a:ext uri="{FF2B5EF4-FFF2-40B4-BE49-F238E27FC236}">
                  <a16:creationId xmlns:a16="http://schemas.microsoft.com/office/drawing/2014/main" id="{1C091283-91FB-4FB1-B124-CE821FA8F162}"/>
                </a:ext>
              </a:extLst>
            </p:cNvPr>
            <p:cNvSpPr/>
            <p:nvPr/>
          </p:nvSpPr>
          <p:spPr bwMode="auto">
            <a:xfrm rot="15815665">
              <a:off x="5581978" y="1605130"/>
              <a:ext cx="3729850" cy="3962664"/>
            </a:xfrm>
            <a:prstGeom prst="trapezoid">
              <a:avLst>
                <a:gd name="adj" fmla="val 50903"/>
              </a:avLst>
            </a:prstGeom>
            <a:noFill/>
            <a:ln w="19050" cap="flat" cmpd="sng" algn="ctr">
              <a:solidFill>
                <a:srgbClr val="C00000"/>
              </a:solidFill>
              <a:prstDash val="dashDot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79647F1-EC5E-43AE-A807-CFDA14CDC149}"/>
                </a:ext>
              </a:extLst>
            </p:cNvPr>
            <p:cNvSpPr/>
            <p:nvPr/>
          </p:nvSpPr>
          <p:spPr bwMode="auto">
            <a:xfrm>
              <a:off x="2757995" y="3709676"/>
              <a:ext cx="2681057" cy="177552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E9D5A689-27F0-4D2C-BD14-4E3409E476C2}"/>
                </a:ext>
              </a:extLst>
            </p:cNvPr>
            <p:cNvCxnSpPr/>
            <p:nvPr/>
          </p:nvCxnSpPr>
          <p:spPr bwMode="auto">
            <a:xfrm>
              <a:off x="2314113" y="3798452"/>
              <a:ext cx="803634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</p:spPr>
        </p:cxnSp>
        <p:sp>
          <p:nvSpPr>
            <p:cNvPr id="8" name="太阳形 7">
              <a:extLst>
                <a:ext uri="{FF2B5EF4-FFF2-40B4-BE49-F238E27FC236}">
                  <a16:creationId xmlns:a16="http://schemas.microsoft.com/office/drawing/2014/main" id="{33589E0E-5D0E-4B11-AC06-79C90DB97C03}"/>
                </a:ext>
              </a:extLst>
            </p:cNvPr>
            <p:cNvSpPr/>
            <p:nvPr/>
          </p:nvSpPr>
          <p:spPr bwMode="auto">
            <a:xfrm>
              <a:off x="5252620" y="3594266"/>
              <a:ext cx="381741" cy="381741"/>
            </a:xfrm>
            <a:prstGeom prst="su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F2A9202-6E04-4F64-9E6A-FA0959874FB6}"/>
                </a:ext>
              </a:extLst>
            </p:cNvPr>
            <p:cNvSpPr/>
            <p:nvPr/>
          </p:nvSpPr>
          <p:spPr bwMode="auto">
            <a:xfrm>
              <a:off x="2759475" y="3178497"/>
              <a:ext cx="2681057" cy="177552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" name="太阳形 9">
              <a:extLst>
                <a:ext uri="{FF2B5EF4-FFF2-40B4-BE49-F238E27FC236}">
                  <a16:creationId xmlns:a16="http://schemas.microsoft.com/office/drawing/2014/main" id="{E5F06C7A-FEB7-4DF1-8102-6BDD53AE7389}"/>
                </a:ext>
              </a:extLst>
            </p:cNvPr>
            <p:cNvSpPr/>
            <p:nvPr/>
          </p:nvSpPr>
          <p:spPr bwMode="auto">
            <a:xfrm>
              <a:off x="5254100" y="3063087"/>
              <a:ext cx="381741" cy="381741"/>
            </a:xfrm>
            <a:prstGeom prst="su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charset="0"/>
                <a:ea typeface="宋体" charset="0"/>
                <a:cs typeface="宋体" charset="0"/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91AC8299-6CD7-4F68-A6D3-49E16AE13EC5}"/>
                </a:ext>
              </a:extLst>
            </p:cNvPr>
            <p:cNvCxnSpPr>
              <a:stCxn id="9" idx="2"/>
              <a:endCxn id="6" idx="0"/>
            </p:cNvCxnSpPr>
            <p:nvPr/>
          </p:nvCxnSpPr>
          <p:spPr bwMode="auto">
            <a:xfrm flipH="1">
              <a:off x="4098523" y="3356050"/>
              <a:ext cx="1480" cy="3536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</p:spPr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CE2340B-312B-41B3-96A2-9ABC349D0D6D}"/>
                </a:ext>
              </a:extLst>
            </p:cNvPr>
            <p:cNvSpPr txBox="1"/>
            <p:nvPr/>
          </p:nvSpPr>
          <p:spPr>
            <a:xfrm>
              <a:off x="2465036" y="3354568"/>
              <a:ext cx="1629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Position offset</a:t>
              </a:r>
              <a:endParaRPr lang="zh-CN" altLang="en-US" dirty="0"/>
            </a:p>
          </p:txBody>
        </p:sp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2CC48B79-9937-414D-AB7A-B1F5C09DB3C4}"/>
                </a:ext>
              </a:extLst>
            </p:cNvPr>
            <p:cNvSpPr/>
            <p:nvPr/>
          </p:nvSpPr>
          <p:spPr bwMode="auto">
            <a:xfrm rot="21304865">
              <a:off x="6384328" y="2910859"/>
              <a:ext cx="585927" cy="560639"/>
            </a:xfrm>
            <a:prstGeom prst="arc">
              <a:avLst>
                <a:gd name="adj1" fmla="val 18920053"/>
                <a:gd name="adj2" fmla="val 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0EAE4075-C3EB-48FE-882E-FD11E11AAFA7}"/>
                </a:ext>
              </a:extLst>
            </p:cNvPr>
            <p:cNvSpPr/>
            <p:nvPr/>
          </p:nvSpPr>
          <p:spPr bwMode="auto">
            <a:xfrm rot="2581210">
              <a:off x="7232318" y="4254983"/>
              <a:ext cx="585926" cy="560639"/>
            </a:xfrm>
            <a:prstGeom prst="arc">
              <a:avLst>
                <a:gd name="adj1" fmla="val 19532209"/>
                <a:gd name="adj2" fmla="val 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charset="0"/>
                <a:ea typeface="宋体" charset="0"/>
                <a:cs typeface="宋体" charset="0"/>
              </a:endParaRPr>
            </a:p>
          </p:txBody>
        </p: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6E14B71E-5AC5-4333-BB6C-1F06BF37D96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0736" y="2990585"/>
              <a:ext cx="890560" cy="2766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47CAA6BE-CA8E-4DCB-A70A-7A764FC3179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73483" y="3444828"/>
              <a:ext cx="247822" cy="106417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DFAC9E7-F8FD-448D-BBBF-FE2ECFA32F3C}"/>
                </a:ext>
              </a:extLst>
            </p:cNvPr>
            <p:cNvSpPr txBox="1"/>
            <p:nvPr/>
          </p:nvSpPr>
          <p:spPr>
            <a:xfrm>
              <a:off x="7873483" y="3126254"/>
              <a:ext cx="1398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Angle offset</a:t>
              </a:r>
              <a:endParaRPr lang="zh-CN" altLang="en-US" dirty="0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BC472A59-9156-4E7A-991F-6B3600ECB0AC}"/>
              </a:ext>
            </a:extLst>
          </p:cNvPr>
          <p:cNvSpPr txBox="1"/>
          <p:nvPr/>
        </p:nvSpPr>
        <p:spPr>
          <a:xfrm>
            <a:off x="194263" y="957322"/>
            <a:ext cx="4389840" cy="95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After </a:t>
            </a:r>
            <a:r>
              <a:rPr lang="en-US" altLang="zh-CN" sz="2000" dirty="0">
                <a:solidFill>
                  <a:srgbClr val="333333"/>
                </a:solidFill>
                <a:latin typeface="Arial" panose="020B0604020202020204" pitchFamily="34" charset="0"/>
              </a:rPr>
              <a:t>f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inished beam dynamics design, the errors analysis has been finished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B554CAC-EBED-48C2-A3CE-85BEB69667BB}"/>
              </a:ext>
            </a:extLst>
          </p:cNvPr>
          <p:cNvSpPr txBox="1"/>
          <p:nvPr/>
        </p:nvSpPr>
        <p:spPr>
          <a:xfrm>
            <a:off x="194263" y="2567259"/>
            <a:ext cx="2012869" cy="141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Error analysis is mainly for laser parameters 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：</a:t>
            </a:r>
            <a:endParaRPr lang="en-US" altLang="zh-C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6F5C5D9-6FEC-4B49-978F-26D2BD4F57BB}"/>
              </a:ext>
            </a:extLst>
          </p:cNvPr>
          <p:cNvSpPr txBox="1"/>
          <p:nvPr/>
        </p:nvSpPr>
        <p:spPr>
          <a:xfrm>
            <a:off x="106776" y="4308069"/>
            <a:ext cx="4735679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</a:rPr>
              <a:t>Effect of laser target position offset on beam transmission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</a:rPr>
              <a:t>Influence of generating beam initial directivity on beam transmission</a:t>
            </a:r>
          </a:p>
        </p:txBody>
      </p:sp>
    </p:spTree>
    <p:extLst>
      <p:ext uri="{BB962C8B-B14F-4D97-AF65-F5344CB8AC3E}">
        <p14:creationId xmlns:p14="http://schemas.microsoft.com/office/powerpoint/2010/main" val="1669483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3E51F5F-3E66-433F-9A9E-4745CDF3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 information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1C31001-FF2D-47A4-8F3F-9593B0F791D4}"/>
              </a:ext>
            </a:extLst>
          </p:cNvPr>
          <p:cNvGrpSpPr/>
          <p:nvPr/>
        </p:nvGrpSpPr>
        <p:grpSpPr>
          <a:xfrm>
            <a:off x="1074822" y="497306"/>
            <a:ext cx="10105998" cy="6064906"/>
            <a:chOff x="1648912" y="1565623"/>
            <a:chExt cx="9026473" cy="499658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4F99770-CD5D-4B9E-9F8E-B05E93564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30" t="-2322" r="40238" b="12482"/>
            <a:stretch>
              <a:fillRect/>
            </a:stretch>
          </p:blipFill>
          <p:spPr>
            <a:xfrm>
              <a:off x="3287211" y="1565623"/>
              <a:ext cx="5916613" cy="4996588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B17BE64-D4F0-4284-A1B7-351B36A5C4A0}"/>
                </a:ext>
              </a:extLst>
            </p:cNvPr>
            <p:cNvGrpSpPr/>
            <p:nvPr/>
          </p:nvGrpSpPr>
          <p:grpSpPr>
            <a:xfrm>
              <a:off x="1648912" y="1718228"/>
              <a:ext cx="9026473" cy="3816935"/>
              <a:chOff x="1648912" y="1718228"/>
              <a:chExt cx="9026473" cy="3816935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6DDC6DD8-455E-4135-A18F-945BFE476AE6}"/>
                  </a:ext>
                </a:extLst>
              </p:cNvPr>
              <p:cNvSpPr/>
              <p:nvPr/>
            </p:nvSpPr>
            <p:spPr>
              <a:xfrm>
                <a:off x="2185471" y="1943439"/>
                <a:ext cx="199283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Queens University Belfast Consortium, UK</a:t>
                </a:r>
              </a:p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(2013-now)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" name="直接箭头连接符 6">
                <a:extLst>
                  <a:ext uri="{FF2B5EF4-FFF2-40B4-BE49-F238E27FC236}">
                    <a16:creationId xmlns:a16="http://schemas.microsoft.com/office/drawing/2014/main" id="{FC8B13EB-2D37-4B80-B528-2A4AC2EB86DA}"/>
                  </a:ext>
                </a:extLst>
              </p:cNvPr>
              <p:cNvCxnSpPr/>
              <p:nvPr/>
            </p:nvCxnSpPr>
            <p:spPr>
              <a:xfrm>
                <a:off x="2920492" y="2553133"/>
                <a:ext cx="1212315" cy="9700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5CC5FA9-C9EE-4242-9C1C-3F4AC628A0BE}"/>
                  </a:ext>
                </a:extLst>
              </p:cNvPr>
              <p:cNvSpPr/>
              <p:nvPr/>
            </p:nvSpPr>
            <p:spPr>
              <a:xfrm>
                <a:off x="1648912" y="3848565"/>
                <a:ext cx="205098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SAPHIR: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Laboratoire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d’Optique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Appliquée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LOA, France 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" name="直接箭头连接符 8">
                <a:extLst>
                  <a:ext uri="{FF2B5EF4-FFF2-40B4-BE49-F238E27FC236}">
                    <a16:creationId xmlns:a16="http://schemas.microsoft.com/office/drawing/2014/main" id="{E1BF4BE1-122C-448F-A30B-CCD9834E1B73}"/>
                  </a:ext>
                </a:extLst>
              </p:cNvPr>
              <p:cNvCxnSpPr/>
              <p:nvPr/>
            </p:nvCxnSpPr>
            <p:spPr>
              <a:xfrm flipV="1">
                <a:off x="3350583" y="3166016"/>
                <a:ext cx="896895" cy="4426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BADC1E7-24CE-4670-87BB-AE1DADA88AD8}"/>
                  </a:ext>
                </a:extLst>
              </p:cNvPr>
              <p:cNvSpPr/>
              <p:nvPr/>
            </p:nvSpPr>
            <p:spPr>
              <a:xfrm>
                <a:off x="4424967" y="1718228"/>
                <a:ext cx="273050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OncoRay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National Center for Radiation Research in Oncology, Dresden, Germany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2012-2017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</a:p>
            </p:txBody>
          </p:sp>
          <p:cxnSp>
            <p:nvCxnSpPr>
              <p:cNvPr id="11" name="直接箭头连接符 10">
                <a:extLst>
                  <a:ext uri="{FF2B5EF4-FFF2-40B4-BE49-F238E27FC236}">
                    <a16:creationId xmlns:a16="http://schemas.microsoft.com/office/drawing/2014/main" id="{ECB74745-5595-4C6D-8256-4871601B6C3D}"/>
                  </a:ext>
                </a:extLst>
              </p:cNvPr>
              <p:cNvCxnSpPr/>
              <p:nvPr/>
            </p:nvCxnSpPr>
            <p:spPr>
              <a:xfrm flipH="1">
                <a:off x="4350585" y="2407156"/>
                <a:ext cx="1085527" cy="11861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99CB69C-6599-4C49-A359-15DD55242D38}"/>
                  </a:ext>
                </a:extLst>
              </p:cNvPr>
              <p:cNvSpPr/>
              <p:nvPr/>
            </p:nvSpPr>
            <p:spPr>
              <a:xfrm>
                <a:off x="8682554" y="3556313"/>
                <a:ext cx="199283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KPSI: JAEA in Japan</a:t>
                </a:r>
              </a:p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(2012-now)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80789ACE-34B7-4EF3-9B7D-42FEC16AE6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75113" y="3817922"/>
                <a:ext cx="607442" cy="2655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890BC8F-F08B-462A-B3CA-5C62A6B312C8}"/>
                  </a:ext>
                </a:extLst>
              </p:cNvPr>
              <p:cNvSpPr/>
              <p:nvPr/>
            </p:nvSpPr>
            <p:spPr>
              <a:xfrm>
                <a:off x="2577238" y="5011943"/>
                <a:ext cx="17734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MAP, CALA: Munich, Germany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2012-now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</a:p>
            </p:txBody>
          </p: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2867AC64-688D-4A42-A7AD-29F9E020F5A9}"/>
                  </a:ext>
                </a:extLst>
              </p:cNvPr>
              <p:cNvCxnSpPr/>
              <p:nvPr/>
            </p:nvCxnSpPr>
            <p:spPr>
              <a:xfrm flipV="1">
                <a:off x="3907481" y="3716814"/>
                <a:ext cx="461784" cy="12877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90E0CE4-79DB-4BCA-85E3-03186F72CC62}"/>
                  </a:ext>
                </a:extLst>
              </p:cNvPr>
              <p:cNvSpPr/>
              <p:nvPr/>
            </p:nvSpPr>
            <p:spPr>
              <a:xfrm>
                <a:off x="7344289" y="2018154"/>
                <a:ext cx="18197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ELIMED: Prague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8F56837B-6BBB-45A4-8FE9-048F7082DA52}"/>
                  </a:ext>
                </a:extLst>
              </p:cNvPr>
              <p:cNvCxnSpPr/>
              <p:nvPr/>
            </p:nvCxnSpPr>
            <p:spPr>
              <a:xfrm flipH="1">
                <a:off x="4502986" y="2387486"/>
                <a:ext cx="3318127" cy="13582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1370D6C8-C82C-4EE1-BF6F-F80DDE333B86}"/>
              </a:ext>
            </a:extLst>
          </p:cNvPr>
          <p:cNvSpPr/>
          <p:nvPr/>
        </p:nvSpPr>
        <p:spPr>
          <a:xfrm>
            <a:off x="3530607" y="6571736"/>
            <a:ext cx="86613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W. D. </a:t>
            </a:r>
            <a:r>
              <a:rPr lang="en-US" altLang="zh-CN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Ledingham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 R. Bolton, N. </a:t>
            </a:r>
            <a:r>
              <a:rPr lang="en-US" altLang="zh-CN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Shikazono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C. M. C. Ma, </a:t>
            </a:r>
            <a:r>
              <a:rPr lang="en-US" altLang="zh-CN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-Basel 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402 (2014).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C752E4A-C54C-4A9A-BB22-1A5D72CB2D02}"/>
              </a:ext>
            </a:extLst>
          </p:cNvPr>
          <p:cNvSpPr/>
          <p:nvPr/>
        </p:nvSpPr>
        <p:spPr>
          <a:xfrm>
            <a:off x="1864477" y="6100501"/>
            <a:ext cx="8463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laser proton accelerator has been developed in the world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DE1ADD8B-CB06-42A0-816F-D841D0332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73" y="3714457"/>
            <a:ext cx="4259890" cy="24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4633F083-9314-4F86-9CBD-443CC9FF6F83}"/>
              </a:ext>
            </a:extLst>
          </p:cNvPr>
          <p:cNvGrpSpPr/>
          <p:nvPr/>
        </p:nvGrpSpPr>
        <p:grpSpPr>
          <a:xfrm>
            <a:off x="2980005" y="1046592"/>
            <a:ext cx="6053137" cy="4891087"/>
            <a:chOff x="39690" y="1509715"/>
            <a:chExt cx="6053137" cy="4891087"/>
          </a:xfrm>
        </p:grpSpPr>
        <p:grpSp>
          <p:nvGrpSpPr>
            <p:cNvPr id="32" name="Group 3">
              <a:extLst>
                <a:ext uri="{FF2B5EF4-FFF2-40B4-BE49-F238E27FC236}">
                  <a16:creationId xmlns:a16="http://schemas.microsoft.com/office/drawing/2014/main" id="{ED4C85F9-AC1E-48FA-B113-EBBBECDB908B}"/>
                </a:ext>
              </a:extLst>
            </p:cNvPr>
            <p:cNvGrpSpPr/>
            <p:nvPr/>
          </p:nvGrpSpPr>
          <p:grpSpPr>
            <a:xfrm>
              <a:off x="39690" y="1509715"/>
              <a:ext cx="6053137" cy="4891087"/>
              <a:chOff x="-613" y="902"/>
              <a:chExt cx="4334" cy="3418"/>
            </a:xfrm>
          </p:grpSpPr>
          <p:grpSp>
            <p:nvGrpSpPr>
              <p:cNvPr id="33" name="Group 4">
                <a:extLst>
                  <a:ext uri="{FF2B5EF4-FFF2-40B4-BE49-F238E27FC236}">
                    <a16:creationId xmlns:a16="http://schemas.microsoft.com/office/drawing/2014/main" id="{7AE34B13-9E31-4751-8A2A-48C1390F8F0E}"/>
                  </a:ext>
                </a:extLst>
              </p:cNvPr>
              <p:cNvGrpSpPr/>
              <p:nvPr/>
            </p:nvGrpSpPr>
            <p:grpSpPr>
              <a:xfrm>
                <a:off x="-613" y="902"/>
                <a:ext cx="4334" cy="3418"/>
                <a:chOff x="720" y="912"/>
                <a:chExt cx="4334" cy="3418"/>
              </a:xfrm>
            </p:grpSpPr>
            <p:pic>
              <p:nvPicPr>
                <p:cNvPr id="37" name="Picture 5">
                  <a:extLst>
                    <a:ext uri="{FF2B5EF4-FFF2-40B4-BE49-F238E27FC236}">
                      <a16:creationId xmlns:a16="http://schemas.microsoft.com/office/drawing/2014/main" id="{40243797-AA54-477F-89A4-F46209F513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0" y="912"/>
                  <a:ext cx="4080" cy="341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38" name="Text Box 6">
                  <a:extLst>
                    <a:ext uri="{FF2B5EF4-FFF2-40B4-BE49-F238E27FC236}">
                      <a16:creationId xmlns:a16="http://schemas.microsoft.com/office/drawing/2014/main" id="{40086617-7024-4989-ABE0-2E07C8EB4910}"/>
                    </a:ext>
                  </a:extLst>
                </p:cNvPr>
                <p:cNvSpPr txBox="1"/>
                <p:nvPr/>
              </p:nvSpPr>
              <p:spPr>
                <a:xfrm>
                  <a:off x="4453" y="2782"/>
                  <a:ext cx="356" cy="23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pPr eaLnBrk="0" hangingPunct="0"/>
                  <a:r>
                    <a:rPr lang="en-US" altLang="zh-CN" sz="1600" dirty="0">
                      <a:solidFill>
                        <a:srgbClr val="0000FF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RAL</a:t>
                  </a:r>
                  <a:endParaRPr lang="en-US" altLang="zh-CN" sz="2800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39" name="Text Box 7">
                  <a:extLst>
                    <a:ext uri="{FF2B5EF4-FFF2-40B4-BE49-F238E27FC236}">
                      <a16:creationId xmlns:a16="http://schemas.microsoft.com/office/drawing/2014/main" id="{CE33E14D-4D7D-47B9-9F00-FB4FABC763FB}"/>
                    </a:ext>
                  </a:extLst>
                </p:cNvPr>
                <p:cNvSpPr txBox="1"/>
                <p:nvPr/>
              </p:nvSpPr>
              <p:spPr>
                <a:xfrm>
                  <a:off x="4618" y="2603"/>
                  <a:ext cx="436" cy="21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 eaLnBrk="0" hangingPunct="0"/>
                  <a:r>
                    <a:rPr lang="en-US" altLang="zh-CN" sz="14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LBL</a:t>
                  </a:r>
                  <a:endPara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0" name="Oval 8">
                  <a:extLst>
                    <a:ext uri="{FF2B5EF4-FFF2-40B4-BE49-F238E27FC236}">
                      <a16:creationId xmlns:a16="http://schemas.microsoft.com/office/drawing/2014/main" id="{ECC1FB00-6147-40C4-B177-EAF7898727AF}"/>
                    </a:ext>
                  </a:extLst>
                </p:cNvPr>
                <p:cNvSpPr/>
                <p:nvPr/>
              </p:nvSpPr>
              <p:spPr>
                <a:xfrm>
                  <a:off x="4558" y="1389"/>
                  <a:ext cx="136" cy="13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1" name="Oval 11">
                  <a:extLst>
                    <a:ext uri="{FF2B5EF4-FFF2-40B4-BE49-F238E27FC236}">
                      <a16:creationId xmlns:a16="http://schemas.microsoft.com/office/drawing/2014/main" id="{2A38C473-6753-469A-8AE6-E2A1E5EF9B2D}"/>
                    </a:ext>
                  </a:extLst>
                </p:cNvPr>
                <p:cNvSpPr/>
                <p:nvPr/>
              </p:nvSpPr>
              <p:spPr>
                <a:xfrm>
                  <a:off x="4377" y="2515"/>
                  <a:ext cx="227" cy="235"/>
                </a:xfrm>
                <a:prstGeom prst="ellipse">
                  <a:avLst/>
                </a:prstGeom>
                <a:solidFill>
                  <a:srgbClr val="0000FF"/>
                </a:solidFill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  <p:sp>
            <p:nvSpPr>
              <p:cNvPr id="34" name="Oval 12">
                <a:extLst>
                  <a:ext uri="{FF2B5EF4-FFF2-40B4-BE49-F238E27FC236}">
                    <a16:creationId xmlns:a16="http://schemas.microsoft.com/office/drawing/2014/main" id="{96B928F5-176E-4E41-8647-882583D5DBD2}"/>
                  </a:ext>
                </a:extLst>
              </p:cNvPr>
              <p:cNvSpPr/>
              <p:nvPr/>
            </p:nvSpPr>
            <p:spPr>
              <a:xfrm>
                <a:off x="2962" y="2829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</a:ln>
            </p:spPr>
            <p:txBody>
              <a:bodyPr wrap="none" anchor="ctr"/>
              <a:lstStyle/>
              <a:p>
                <a:pPr algn="ctr"/>
                <a:endPara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5" name="Oval 13">
                <a:extLst>
                  <a:ext uri="{FF2B5EF4-FFF2-40B4-BE49-F238E27FC236}">
                    <a16:creationId xmlns:a16="http://schemas.microsoft.com/office/drawing/2014/main" id="{C127E79F-1FAC-4759-8C89-095C6CBBC8AB}"/>
                  </a:ext>
                </a:extLst>
              </p:cNvPr>
              <p:cNvSpPr/>
              <p:nvPr/>
            </p:nvSpPr>
            <p:spPr>
              <a:xfrm>
                <a:off x="3008" y="3117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</a:ln>
            </p:spPr>
            <p:txBody>
              <a:bodyPr wrap="none" anchor="ctr"/>
              <a:lstStyle/>
              <a:p>
                <a:pPr algn="ctr"/>
                <a:endPara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6" name="Line 14">
                <a:extLst>
                  <a:ext uri="{FF2B5EF4-FFF2-40B4-BE49-F238E27FC236}">
                    <a16:creationId xmlns:a16="http://schemas.microsoft.com/office/drawing/2014/main" id="{A644AA47-58B4-479E-B407-329929A64126}"/>
                  </a:ext>
                </a:extLst>
              </p:cNvPr>
              <p:cNvSpPr/>
              <p:nvPr/>
            </p:nvSpPr>
            <p:spPr>
              <a:xfrm flipV="1">
                <a:off x="2336" y="2296"/>
                <a:ext cx="998" cy="1678"/>
              </a:xfrm>
              <a:prstGeom prst="line">
                <a:avLst/>
              </a:prstGeom>
              <a:ln w="7620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7A0150CD-20D7-4546-B351-D0CBD77D275E}"/>
                </a:ext>
              </a:extLst>
            </p:cNvPr>
            <p:cNvGrpSpPr/>
            <p:nvPr/>
          </p:nvGrpSpPr>
          <p:grpSpPr>
            <a:xfrm>
              <a:off x="4410075" y="3835400"/>
              <a:ext cx="1063627" cy="633413"/>
              <a:chOff x="4410075" y="3835400"/>
              <a:chExt cx="1063627" cy="633413"/>
            </a:xfrm>
          </p:grpSpPr>
          <p:sp>
            <p:nvSpPr>
              <p:cNvPr id="43" name="Flowchart: Connector 2">
                <a:extLst>
                  <a:ext uri="{FF2B5EF4-FFF2-40B4-BE49-F238E27FC236}">
                    <a16:creationId xmlns:a16="http://schemas.microsoft.com/office/drawing/2014/main" id="{B4BC28C1-A81E-45E5-8C2E-56BA318F3A95}"/>
                  </a:ext>
                </a:extLst>
              </p:cNvPr>
              <p:cNvSpPr/>
              <p:nvPr/>
            </p:nvSpPr>
            <p:spPr>
              <a:xfrm>
                <a:off x="5230815" y="3835400"/>
                <a:ext cx="242887" cy="215900"/>
              </a:xfrm>
              <a:prstGeom prst="flowChartConnector">
                <a:avLst/>
              </a:prstGeom>
              <a:solidFill>
                <a:srgbClr val="00B05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/>
                <a:endPara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44" name="Rectangle 15">
                <a:extLst>
                  <a:ext uri="{FF2B5EF4-FFF2-40B4-BE49-F238E27FC236}">
                    <a16:creationId xmlns:a16="http://schemas.microsoft.com/office/drawing/2014/main" id="{732A8418-7FB0-4E2A-AAAA-1997F0D2F97E}"/>
                  </a:ext>
                </a:extLst>
              </p:cNvPr>
              <p:cNvSpPr/>
              <p:nvPr/>
            </p:nvSpPr>
            <p:spPr>
              <a:xfrm>
                <a:off x="4410075" y="4206875"/>
                <a:ext cx="503238" cy="261938"/>
              </a:xfrm>
              <a:prstGeom prst="rect">
                <a:avLst/>
              </a:prstGeom>
              <a:solidFill>
                <a:srgbClr val="FEEEAD"/>
              </a:solidFill>
              <a:ln w="9525">
                <a:noFill/>
              </a:ln>
            </p:spPr>
            <p:txBody>
              <a:bodyPr wrap="none" anchor="ctr"/>
              <a:lstStyle/>
              <a:p>
                <a:pPr algn="ctr"/>
                <a:endPara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168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09BD95-5DFD-4805-A8B8-E78B0114A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动力学误差分析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ED761CE-9348-4384-82CD-0F8EE1AB0EC5}"/>
              </a:ext>
            </a:extLst>
          </p:cNvPr>
          <p:cNvSpPr txBox="1"/>
          <p:nvPr/>
        </p:nvSpPr>
        <p:spPr>
          <a:xfrm>
            <a:off x="434062" y="5262756"/>
            <a:ext cx="6962162" cy="1289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Research of the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impact of the 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initial beam spot offset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efficiency is taken as the main consideration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influence of spot size and distribution is used as a reference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AB5A24E-DA3A-448B-896D-BB130B25FDC1}"/>
                  </a:ext>
                </a:extLst>
              </p:cNvPr>
              <p:cNvSpPr txBox="1"/>
              <p:nvPr/>
            </p:nvSpPr>
            <p:spPr>
              <a:xfrm>
                <a:off x="7957380" y="5661083"/>
                <a:ext cx="3527825" cy="405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efficiency change=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Eff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err</m:t>
                            </m:r>
                          </m:sub>
                        </m:s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Eff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Eff</m:t>
                        </m:r>
                      </m:den>
                    </m:f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AB5A24E-DA3A-448B-896D-BB130B25F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380" y="5661083"/>
                <a:ext cx="3527825" cy="405752"/>
              </a:xfrm>
              <a:prstGeom prst="rect">
                <a:avLst/>
              </a:prstGeom>
              <a:blipFill>
                <a:blip r:embed="rId3"/>
                <a:stretch>
                  <a:fillRect l="-3972" t="-3030" b="-196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1AC7A42D-3A3A-43D3-B9FE-607442EAEB07}"/>
              </a:ext>
            </a:extLst>
          </p:cNvPr>
          <p:cNvGrpSpPr/>
          <p:nvPr/>
        </p:nvGrpSpPr>
        <p:grpSpPr>
          <a:xfrm>
            <a:off x="434062" y="732527"/>
            <a:ext cx="5543071" cy="4607344"/>
            <a:chOff x="1748809" y="1862187"/>
            <a:chExt cx="4267987" cy="354750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32B75E1-CDBC-4888-B94C-A0913C180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8809" y="1862187"/>
              <a:ext cx="4267987" cy="3547507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BF287B7-18CB-4A91-93A5-D2C8CFB3D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679" t="52364" b="1888"/>
            <a:stretch/>
          </p:blipFill>
          <p:spPr>
            <a:xfrm>
              <a:off x="2420512" y="2717153"/>
              <a:ext cx="1175166" cy="100703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A2D4A7E-5F77-4D20-91A7-DFD168481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632" t="51952" b="1919"/>
            <a:stretch/>
          </p:blipFill>
          <p:spPr>
            <a:xfrm>
              <a:off x="3550233" y="3663659"/>
              <a:ext cx="1269802" cy="109617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783F0E2-47D0-4C84-942E-78C3935DE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138" t="52100" b="2145"/>
            <a:stretch/>
          </p:blipFill>
          <p:spPr>
            <a:xfrm>
              <a:off x="4572519" y="2292891"/>
              <a:ext cx="1164263" cy="1007030"/>
            </a:xfrm>
            <a:prstGeom prst="rect">
              <a:avLst/>
            </a:prstGeom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5626AE45-92B6-4FF4-80F7-4E596E0A1D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13609" y="2343140"/>
              <a:ext cx="294487" cy="35555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65BC1A7A-B36E-4A83-90DF-648004E9A6DC}"/>
                </a:ext>
              </a:extLst>
            </p:cNvPr>
            <p:cNvCxnSpPr>
              <a:cxnSpLocks/>
              <a:endCxn id="8" idx="0"/>
            </p:cNvCxnSpPr>
            <p:nvPr/>
          </p:nvCxnSpPr>
          <p:spPr bwMode="auto">
            <a:xfrm>
              <a:off x="3984936" y="2957393"/>
              <a:ext cx="200199" cy="70626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9951A0DA-A45F-4AA1-BF16-012B6848E44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154650" y="3310528"/>
              <a:ext cx="385748" cy="123086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9C3EEAF-1F3A-48F3-9351-449E1BFAAA8C}"/>
              </a:ext>
            </a:extLst>
          </p:cNvPr>
          <p:cNvGrpSpPr/>
          <p:nvPr/>
        </p:nvGrpSpPr>
        <p:grpSpPr>
          <a:xfrm>
            <a:off x="6413324" y="732527"/>
            <a:ext cx="5326402" cy="4487666"/>
            <a:chOff x="6175208" y="1941439"/>
            <a:chExt cx="4116465" cy="346825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0A732FE-D5A2-4B45-B04A-2E73526FF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5208" y="1941439"/>
              <a:ext cx="4116465" cy="346825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85743DC-32C6-4E2B-9E81-171518691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679" t="52364" b="1888"/>
            <a:stretch/>
          </p:blipFill>
          <p:spPr>
            <a:xfrm>
              <a:off x="6780936" y="2745263"/>
              <a:ext cx="1175166" cy="1007030"/>
            </a:xfrm>
            <a:prstGeom prst="rect">
              <a:avLst/>
            </a:prstGeom>
          </p:spPr>
        </p:pic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D61EDA4E-6D73-467B-BFED-843468A76CE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74033" y="2371250"/>
              <a:ext cx="294487" cy="35555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AA107B8-C20E-44B4-A275-F5CA4C675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0000" t="51483" b="1861"/>
            <a:stretch/>
          </p:blipFill>
          <p:spPr>
            <a:xfrm>
              <a:off x="7910469" y="3692533"/>
              <a:ext cx="1213418" cy="1067297"/>
            </a:xfrm>
            <a:prstGeom prst="rect">
              <a:avLst/>
            </a:prstGeom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71E709B7-9BB3-436D-85DC-C68D50071C5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09852" y="2914483"/>
              <a:ext cx="200199" cy="70626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3C23A0-83C3-406E-93F2-25B5D1178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0000" t="51482" b="1860"/>
            <a:stretch/>
          </p:blipFill>
          <p:spPr>
            <a:xfrm>
              <a:off x="8843151" y="2228561"/>
              <a:ext cx="1213419" cy="1067298"/>
            </a:xfrm>
            <a:prstGeom prst="rect">
              <a:avLst/>
            </a:prstGeom>
          </p:spPr>
        </p:pic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FE801214-704F-425D-A08F-8C8C9E97F37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461809" y="3294253"/>
              <a:ext cx="385748" cy="123086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</p:grpSp>
    </p:spTree>
    <p:extLst>
      <p:ext uri="{BB962C8B-B14F-4D97-AF65-F5344CB8AC3E}">
        <p14:creationId xmlns:p14="http://schemas.microsoft.com/office/powerpoint/2010/main" val="1208875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54F6AA-2111-4A7A-A1E1-04A3FB062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动力学误差分析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0D108AA-5539-48F8-BF12-33A53562C151}"/>
              </a:ext>
            </a:extLst>
          </p:cNvPr>
          <p:cNvGrpSpPr/>
          <p:nvPr/>
        </p:nvGrpSpPr>
        <p:grpSpPr>
          <a:xfrm>
            <a:off x="490244" y="620718"/>
            <a:ext cx="5489484" cy="4535911"/>
            <a:chOff x="1524001" y="1539365"/>
            <a:chExt cx="4573777" cy="377927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98A9067-370E-4801-B1EF-38AC5629C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1" y="1539365"/>
              <a:ext cx="4573777" cy="377927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811CDAD-4BBA-49D8-9CE5-27D1CA0E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275" t="52365" b="2309"/>
            <a:stretch/>
          </p:blipFill>
          <p:spPr>
            <a:xfrm>
              <a:off x="2163193" y="2574524"/>
              <a:ext cx="1312215" cy="11274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25E3E07-B034-44A7-B6F0-FC94BB8A8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996" t="51836" b="2251"/>
            <a:stretch/>
          </p:blipFill>
          <p:spPr>
            <a:xfrm>
              <a:off x="3398869" y="3609681"/>
              <a:ext cx="1312215" cy="113565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3F8B24C-FD6F-4FCF-BFF0-14639008BC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148" t="52288" b="1928"/>
            <a:stretch/>
          </p:blipFill>
          <p:spPr>
            <a:xfrm>
              <a:off x="4346401" y="1779972"/>
              <a:ext cx="1451371" cy="1256412"/>
            </a:xfrm>
            <a:prstGeom prst="rect">
              <a:avLst/>
            </a:prstGeom>
          </p:spPr>
        </p:pic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A26F065C-2103-45B4-B5BD-22B517CEF05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65033" y="2112885"/>
              <a:ext cx="310718" cy="38174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74E46870-F0D2-47CE-A5C2-47B77FC290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49951" y="2840855"/>
              <a:ext cx="177553" cy="7688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4DD7514F-6671-4828-B284-5198B319619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048436" y="3036384"/>
              <a:ext cx="532661" cy="143796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C11B44B-3112-4CFF-B3F1-F3F402475558}"/>
              </a:ext>
            </a:extLst>
          </p:cNvPr>
          <p:cNvGrpSpPr/>
          <p:nvPr/>
        </p:nvGrpSpPr>
        <p:grpSpPr>
          <a:xfrm>
            <a:off x="6429310" y="658364"/>
            <a:ext cx="5487705" cy="4532567"/>
            <a:chOff x="6096000" y="1539364"/>
            <a:chExt cx="4575670" cy="377927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5DE0AB0-E72A-4553-996E-87F598D94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0" y="1539364"/>
              <a:ext cx="4575670" cy="377927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F3E484D-56B3-4731-872D-F737CB2DE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275" t="52365" b="2309"/>
            <a:stretch/>
          </p:blipFill>
          <p:spPr>
            <a:xfrm>
              <a:off x="6691644" y="2494626"/>
              <a:ext cx="1312215" cy="1127465"/>
            </a:xfrm>
            <a:prstGeom prst="rect">
              <a:avLst/>
            </a:prstGeom>
          </p:spPr>
        </p:pic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5EAA02E3-5837-4F40-9152-950127C178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8771" y="2032986"/>
              <a:ext cx="348685" cy="4204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8127732-631D-4439-9F9C-4B25B261A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 t="52634" b="2266"/>
            <a:stretch/>
          </p:blipFill>
          <p:spPr>
            <a:xfrm>
              <a:off x="7956990" y="3596372"/>
              <a:ext cx="1326093" cy="1127465"/>
            </a:xfrm>
            <a:prstGeom prst="rect">
              <a:avLst/>
            </a:prstGeom>
          </p:spPr>
        </p:pic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4DB62AFC-ABEF-45B3-AD50-12B3F25BBE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50929" y="2840854"/>
              <a:ext cx="248574" cy="7555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5B3B44A-6780-477E-946A-A5BABEB64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0000" t="52439" b="2137"/>
            <a:stretch/>
          </p:blipFill>
          <p:spPr>
            <a:xfrm>
              <a:off x="8897733" y="1722466"/>
              <a:ext cx="1545369" cy="1323323"/>
            </a:xfrm>
            <a:prstGeom prst="rect">
              <a:avLst/>
            </a:prstGeom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99CC2CD2-24E2-4C20-8F1D-E572A7E73E2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630153" y="3045789"/>
              <a:ext cx="522944" cy="142855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6E5198B-5A89-43B1-83E5-F23AC79D12B5}"/>
                  </a:ext>
                </a:extLst>
              </p:cNvPr>
              <p:cNvSpPr txBox="1"/>
              <p:nvPr/>
            </p:nvSpPr>
            <p:spPr>
              <a:xfrm>
                <a:off x="7619918" y="5750947"/>
                <a:ext cx="3527825" cy="405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efficiency change=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Eff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err</m:t>
                            </m:r>
                          </m:sub>
                        </m:s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Eff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Eff</m:t>
                        </m:r>
                      </m:den>
                    </m:f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6E5198B-5A89-43B1-83E5-F23AC79D1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18" y="5750947"/>
                <a:ext cx="3527825" cy="405752"/>
              </a:xfrm>
              <a:prstGeom prst="rect">
                <a:avLst/>
              </a:prstGeom>
              <a:blipFill>
                <a:blip r:embed="rId10"/>
                <a:stretch>
                  <a:fillRect l="-4145" t="-2985" b="-194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A4622783-EBE2-4ECE-B5FC-44CA7CC5D6CB}"/>
              </a:ext>
            </a:extLst>
          </p:cNvPr>
          <p:cNvSpPr txBox="1"/>
          <p:nvPr/>
        </p:nvSpPr>
        <p:spPr>
          <a:xfrm>
            <a:off x="396630" y="5303968"/>
            <a:ext cx="6962162" cy="1289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Research of the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impact of the 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initial directivity on beam transmission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efficiency is taken as the main consideration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influence of spot size and distribution is used as a reference index</a:t>
            </a:r>
          </a:p>
        </p:txBody>
      </p:sp>
    </p:spTree>
    <p:extLst>
      <p:ext uri="{BB962C8B-B14F-4D97-AF65-F5344CB8AC3E}">
        <p14:creationId xmlns:p14="http://schemas.microsoft.com/office/powerpoint/2010/main" val="351625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90B7A-22F3-4443-B8C3-8A2B734A7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动力学误差分析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83304CE-5C2F-4D67-97E0-28693E09D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044" y="964764"/>
            <a:ext cx="3585357" cy="33795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7256F63-013D-44D8-8262-E1B5FCA6A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365" y="4488044"/>
            <a:ext cx="9589269" cy="2122052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FA1CF77-FE49-4560-8BC6-F2441B5FC0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116260"/>
              </p:ext>
            </p:extLst>
          </p:nvPr>
        </p:nvGraphicFramePr>
        <p:xfrm>
          <a:off x="4854390" y="2595042"/>
          <a:ext cx="267694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6518">
                  <a:extLst>
                    <a:ext uri="{9D8B030D-6E8A-4147-A177-3AD203B41FA5}">
                      <a16:colId xmlns:a16="http://schemas.microsoft.com/office/drawing/2014/main" val="2138496840"/>
                    </a:ext>
                  </a:extLst>
                </a:gridCol>
                <a:gridCol w="1350423">
                  <a:extLst>
                    <a:ext uri="{9D8B030D-6E8A-4147-A177-3AD203B41FA5}">
                      <a16:colId xmlns:a16="http://schemas.microsoft.com/office/drawing/2014/main" val="3973025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Parameters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Value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07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Dx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±0.02 mm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5152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Dy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±0.02 mm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229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/>
                        <a:t>Dxp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±5 </a:t>
                      </a:r>
                      <a:r>
                        <a:rPr lang="en-US" altLang="zh-CN" sz="1800" dirty="0" err="1"/>
                        <a:t>mrad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5303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/>
                        <a:t>Dyp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±5 </a:t>
                      </a:r>
                      <a:r>
                        <a:rPr lang="en-US" altLang="zh-CN" sz="1800" dirty="0" err="1"/>
                        <a:t>mrad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8723219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312667B0-2C69-43F8-90EC-F980F57B11A8}"/>
              </a:ext>
            </a:extLst>
          </p:cNvPr>
          <p:cNvSpPr txBox="1"/>
          <p:nvPr/>
        </p:nvSpPr>
        <p:spPr>
          <a:xfrm>
            <a:off x="4653136" y="823050"/>
            <a:ext cx="3079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0" i="0" dirty="0">
                <a:effectLst/>
                <a:latin typeface="Arial" panose="020B0604020202020204" pitchFamily="34" charset="0"/>
              </a:rPr>
              <a:t>The effects of spot offset and directivity are  considered together</a:t>
            </a:r>
            <a:endParaRPr lang="en-US" altLang="zh-CN" sz="20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AF29A99-48CC-4FB7-B493-39D0061EB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03" y="881130"/>
            <a:ext cx="3775862" cy="355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12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C225A-DD45-4B09-B119-B189489DA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20170A-FB9E-4C36-86AD-77969E9BA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7" y="656496"/>
            <a:ext cx="3648484" cy="29776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51BADE7-D006-410B-951F-FDEE1D8F2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8" y="665240"/>
            <a:ext cx="3764994" cy="298412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3B29856-9135-451B-8B5F-A0956AD279F3}"/>
              </a:ext>
            </a:extLst>
          </p:cNvPr>
          <p:cNvGrpSpPr/>
          <p:nvPr/>
        </p:nvGrpSpPr>
        <p:grpSpPr>
          <a:xfrm>
            <a:off x="135090" y="3715465"/>
            <a:ext cx="3861757" cy="2837900"/>
            <a:chOff x="7915068" y="787607"/>
            <a:chExt cx="3995378" cy="293609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06111FB-4F68-442D-8870-1650870E2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prstClr val="white"/>
              </a:duotone>
            </a:blip>
            <a:srcRect l="-1082" t="8339" r="-1197" b="5921"/>
            <a:stretch/>
          </p:blipFill>
          <p:spPr>
            <a:xfrm>
              <a:off x="7915068" y="787607"/>
              <a:ext cx="3995378" cy="155746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060B52F-D682-40DB-9814-3EC0456C6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8015" y="2404053"/>
              <a:ext cx="3945925" cy="131964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8A82A3AF-C54B-4E45-A646-80D422FF7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269" y="671730"/>
            <a:ext cx="3970177" cy="297763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3046147-5FE3-45C7-8960-B722229FB2E0}"/>
              </a:ext>
            </a:extLst>
          </p:cNvPr>
          <p:cNvSpPr txBox="1"/>
          <p:nvPr/>
        </p:nvSpPr>
        <p:spPr>
          <a:xfrm>
            <a:off x="4063658" y="3953827"/>
            <a:ext cx="3764994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i="0" dirty="0">
                <a:effectLst/>
                <a:latin typeface="Arial" panose="020B0604020202020204" pitchFamily="34" charset="0"/>
              </a:rPr>
              <a:t>Core technology</a:t>
            </a:r>
            <a:r>
              <a:rPr lang="zh-CN" altLang="en-US" b="1" i="0" dirty="0">
                <a:effectLst/>
                <a:latin typeface="Arial" panose="020B0604020202020204" pitchFamily="34" charset="0"/>
              </a:rPr>
              <a:t>：</a:t>
            </a:r>
            <a:r>
              <a:rPr lang="en-US" altLang="zh-CN" b="1" i="0" dirty="0">
                <a:effectLst/>
                <a:latin typeface="Arial" panose="020B0604020202020204" pitchFamily="34" charset="0"/>
              </a:rPr>
              <a:t> CCT magnets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effectLst/>
                <a:latin typeface="Arial" panose="020B0604020202020204" pitchFamily="34" charset="0"/>
              </a:rPr>
              <a:t>The machining difficulty of curved superconducting dipole magnet is solved.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effectLst/>
                <a:latin typeface="Arial" panose="020B0604020202020204" pitchFamily="34" charset="0"/>
              </a:rPr>
              <a:t>The production process prototype processing is completed</a:t>
            </a:r>
            <a:r>
              <a:rPr lang="en-US" altLang="zh-CN" dirty="0">
                <a:latin typeface="Arial" panose="020B0604020202020204" pitchFamily="34" charset="0"/>
              </a:rPr>
              <a:t>.</a:t>
            </a:r>
            <a:endParaRPr lang="en-US" altLang="zh-C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B2A99E-48FF-4472-9DAB-E0056BE5104D}"/>
              </a:ext>
            </a:extLst>
          </p:cNvPr>
          <p:cNvSpPr txBox="1"/>
          <p:nvPr/>
        </p:nvSpPr>
        <p:spPr>
          <a:xfrm>
            <a:off x="8002268" y="4077522"/>
            <a:ext cx="3764993" cy="2125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Arial" panose="020B0604020202020204" pitchFamily="34" charset="0"/>
              </a:rPr>
              <a:t>Construction of infrastructure: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Affects by epidemics partly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All the work is on track and the building is expected to complete in June 2021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249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80CC0C-956F-43F3-98A5-A06F81047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200" b="1" dirty="0"/>
              <a:t>Summary</a:t>
            </a:r>
            <a:endParaRPr lang="zh-CN" altLang="en-US" sz="32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7BB1F0-CC23-4AA3-A8D9-68E809CD8F8D}"/>
              </a:ext>
            </a:extLst>
          </p:cNvPr>
          <p:cNvSpPr/>
          <p:nvPr/>
        </p:nvSpPr>
        <p:spPr>
          <a:xfrm>
            <a:off x="1532815" y="1482569"/>
            <a:ext cx="9126370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Laser accelerate beam initial macro library generation program is written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Achromatic beam line is design to transport large energy spread beam, effectively control the beam envelope.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40-100MeV proton beam can be transmitted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The project progresses according to the time node</a:t>
            </a:r>
          </a:p>
        </p:txBody>
      </p:sp>
    </p:spTree>
    <p:extLst>
      <p:ext uri="{BB962C8B-B14F-4D97-AF65-F5344CB8AC3E}">
        <p14:creationId xmlns:p14="http://schemas.microsoft.com/office/powerpoint/2010/main" val="668207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D1F311-46C9-4C64-930B-A093F8CE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D979930-14BD-4145-AEB2-4211575EE491}"/>
              </a:ext>
            </a:extLst>
          </p:cNvPr>
          <p:cNvSpPr txBox="1"/>
          <p:nvPr/>
        </p:nvSpPr>
        <p:spPr>
          <a:xfrm>
            <a:off x="4463145" y="2871448"/>
            <a:ext cx="3416320" cy="9233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5400" dirty="0">
                <a:solidFill>
                  <a:srgbClr val="00478E"/>
                </a:solidFill>
                <a:latin typeface="Arial" pitchFamily="34" charset="0"/>
              </a:rPr>
              <a:t>Thank you</a:t>
            </a:r>
            <a:endParaRPr lang="en-US" altLang="zh-CN" sz="5400" dirty="0">
              <a:solidFill>
                <a:srgbClr val="00478E"/>
              </a:solidFill>
              <a:latin typeface="Arial" pitchFamily="34" charset="0"/>
              <a:ea typeface="Kozuka Gothic Pr6N B" pitchFamily="34" charset="-128"/>
            </a:endParaRPr>
          </a:p>
        </p:txBody>
      </p:sp>
      <p:sp>
        <p:nvSpPr>
          <p:cNvPr id="4" name="空心弧 3">
            <a:extLst>
              <a:ext uri="{FF2B5EF4-FFF2-40B4-BE49-F238E27FC236}">
                <a16:creationId xmlns:a16="http://schemas.microsoft.com/office/drawing/2014/main" id="{FF66B4BA-6B9A-4AB0-81C9-E02964BC1251}"/>
              </a:ext>
            </a:extLst>
          </p:cNvPr>
          <p:cNvSpPr/>
          <p:nvPr/>
        </p:nvSpPr>
        <p:spPr bwMode="auto">
          <a:xfrm rot="7086271">
            <a:off x="6994547" y="2882642"/>
            <a:ext cx="1112045" cy="1112045"/>
          </a:xfrm>
          <a:prstGeom prst="blockArc">
            <a:avLst>
              <a:gd name="adj1" fmla="val 5502533"/>
              <a:gd name="adj2" fmla="val 1980318"/>
              <a:gd name="adj3" fmla="val 1053"/>
            </a:avLst>
          </a:prstGeom>
          <a:solidFill>
            <a:srgbClr val="C00000"/>
          </a:solidFill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05A43C56-AC04-4DB1-BFD6-BB84CC982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940" y="4376237"/>
            <a:ext cx="6321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dist">
              <a:defRPr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Suggestion is welcome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310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00ADB-9CBD-445D-B5F6-2CD9BA246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3">
            <a:extLst>
              <a:ext uri="{FF2B5EF4-FFF2-40B4-BE49-F238E27FC236}">
                <a16:creationId xmlns:a16="http://schemas.microsoft.com/office/drawing/2014/main" id="{AA66D822-12DF-441D-9A5B-46487F0D2E88}"/>
              </a:ext>
            </a:extLst>
          </p:cNvPr>
          <p:cNvSpPr txBox="1">
            <a:spLocks/>
          </p:cNvSpPr>
          <p:nvPr/>
        </p:nvSpPr>
        <p:spPr>
          <a:xfrm>
            <a:off x="3358394" y="674184"/>
            <a:ext cx="3970253" cy="54932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normAutofit fontScale="97500"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7175" algn="ctr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6pPr>
            <a:lvl7pPr marL="514350" algn="ctr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7pPr>
            <a:lvl8pPr marL="771525" algn="ctr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400050" lvl="1" algn="l"/>
            <a:r>
              <a:rPr lang="en-US" altLang="zh-CN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CLAPA-II (CLAPA-T)</a:t>
            </a:r>
          </a:p>
        </p:txBody>
      </p:sp>
      <p:pic>
        <p:nvPicPr>
          <p:cNvPr id="4" name="内容占位符 6">
            <a:extLst>
              <a:ext uri="{FF2B5EF4-FFF2-40B4-BE49-F238E27FC236}">
                <a16:creationId xmlns:a16="http://schemas.microsoft.com/office/drawing/2014/main" id="{DE04F1A0-11C0-41BF-9FD4-03448B4F16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29" y="2625195"/>
            <a:ext cx="7643192" cy="393946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88E20E87-1DDB-4FBC-8F1C-8898E8E7A2A7}"/>
              </a:ext>
            </a:extLst>
          </p:cNvPr>
          <p:cNvSpPr/>
          <p:nvPr/>
        </p:nvSpPr>
        <p:spPr>
          <a:xfrm>
            <a:off x="10039305" y="4676818"/>
            <a:ext cx="669288" cy="35060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C37634-5844-4A09-8A59-F418B64CB3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97"/>
          <a:stretch>
            <a:fillRect/>
          </a:stretch>
        </p:blipFill>
        <p:spPr>
          <a:xfrm>
            <a:off x="8491133" y="846759"/>
            <a:ext cx="3096344" cy="2647398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</a:ln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273878F-846C-40F4-B315-2AA42B8B32AD}"/>
              </a:ext>
            </a:extLst>
          </p:cNvPr>
          <p:cNvCxnSpPr>
            <a:cxnSpLocks/>
          </p:cNvCxnSpPr>
          <p:nvPr/>
        </p:nvCxnSpPr>
        <p:spPr>
          <a:xfrm>
            <a:off x="8429494" y="3639083"/>
            <a:ext cx="1609811" cy="1213037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89BA5DF-35AB-461C-8309-EAE6F56B4DA3}"/>
              </a:ext>
            </a:extLst>
          </p:cNvPr>
          <p:cNvCxnSpPr>
            <a:cxnSpLocks/>
            <a:endCxn id="6" idx="6"/>
          </p:cNvCxnSpPr>
          <p:nvPr/>
        </p:nvCxnSpPr>
        <p:spPr>
          <a:xfrm flipH="1">
            <a:off x="10708593" y="3639083"/>
            <a:ext cx="817246" cy="1213038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3">
            <a:extLst>
              <a:ext uri="{FF2B5EF4-FFF2-40B4-BE49-F238E27FC236}">
                <a16:creationId xmlns:a16="http://schemas.microsoft.com/office/drawing/2014/main" id="{9EAD303E-5D80-4EAB-AA9D-77E5ADCEDA5E}"/>
              </a:ext>
            </a:extLst>
          </p:cNvPr>
          <p:cNvSpPr txBox="1"/>
          <p:nvPr/>
        </p:nvSpPr>
        <p:spPr bwMode="auto">
          <a:xfrm>
            <a:off x="3582450" y="2709462"/>
            <a:ext cx="3746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00050" lvl="1" algn="l"/>
            <a:r>
              <a:rPr lang="en-US" altLang="zh-CN" sz="2400" b="1" kern="12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Location: </a:t>
            </a:r>
            <a:r>
              <a:rPr lang="en-US" altLang="zh-CN" sz="2400" b="1" kern="1200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Huai</a:t>
            </a:r>
            <a:r>
              <a:rPr lang="en-US" altLang="zh-CN" sz="2400" b="1" kern="12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Rou Science City, Beijing</a:t>
            </a:r>
            <a:endParaRPr lang="zh-CN" altLang="en-US" sz="2400" b="1" kern="1200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FB5861-4D2C-47CA-B33C-D672D2BF66D3}"/>
              </a:ext>
            </a:extLst>
          </p:cNvPr>
          <p:cNvGrpSpPr/>
          <p:nvPr/>
        </p:nvGrpSpPr>
        <p:grpSpPr>
          <a:xfrm>
            <a:off x="557679" y="991685"/>
            <a:ext cx="2874839" cy="5270234"/>
            <a:chOff x="-1123" y="620718"/>
            <a:chExt cx="2103350" cy="5560519"/>
          </a:xfrm>
        </p:grpSpPr>
        <p:pic>
          <p:nvPicPr>
            <p:cNvPr id="19" name="Picture 2" descr="H:\work\激光加速\装置照片\辐照终端.jpg">
              <a:extLst>
                <a:ext uri="{FF2B5EF4-FFF2-40B4-BE49-F238E27FC236}">
                  <a16:creationId xmlns:a16="http://schemas.microsoft.com/office/drawing/2014/main" id="{FA30AED7-5870-4F36-8C8A-2A936E0556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4" r="45746"/>
            <a:stretch/>
          </p:blipFill>
          <p:spPr bwMode="auto">
            <a:xfrm>
              <a:off x="4698" y="620718"/>
              <a:ext cx="2097529" cy="1826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F:\tabletop201506\实验楼照片\200TW高对比度激光系统20150815.jpg">
              <a:extLst>
                <a:ext uri="{FF2B5EF4-FFF2-40B4-BE49-F238E27FC236}">
                  <a16:creationId xmlns:a16="http://schemas.microsoft.com/office/drawing/2014/main" id="{C6F025E6-2904-4E2B-BD88-30D3CFE682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483"/>
            <a:stretch/>
          </p:blipFill>
          <p:spPr bwMode="auto">
            <a:xfrm>
              <a:off x="-1121" y="2439366"/>
              <a:ext cx="2103348" cy="1880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F:\tabletop201506\实验楼照片\200TW高对比度激光系统20150815.jpg">
              <a:extLst>
                <a:ext uri="{FF2B5EF4-FFF2-40B4-BE49-F238E27FC236}">
                  <a16:creationId xmlns:a16="http://schemas.microsoft.com/office/drawing/2014/main" id="{28E9FCA3-58B6-4E39-9496-F0980CA173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20" t="-270" r="28579" b="270"/>
            <a:stretch/>
          </p:blipFill>
          <p:spPr bwMode="auto">
            <a:xfrm>
              <a:off x="-1123" y="4301042"/>
              <a:ext cx="2103349" cy="1880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8A778946-7051-4929-8F9B-39D1760A70EA}"/>
              </a:ext>
            </a:extLst>
          </p:cNvPr>
          <p:cNvSpPr txBox="1"/>
          <p:nvPr/>
        </p:nvSpPr>
        <p:spPr>
          <a:xfrm>
            <a:off x="1027121" y="6221578"/>
            <a:ext cx="2097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</a:t>
            </a:r>
            <a:r>
              <a:rPr lang="en-US" altLang="zh-CN" sz="2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2017</a:t>
            </a:r>
            <a:endParaRPr lang="zh-CN" altLang="en-US" sz="2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58A7BD2-A0E3-474B-973F-A0654B5BA381}"/>
              </a:ext>
            </a:extLst>
          </p:cNvPr>
          <p:cNvSpPr txBox="1"/>
          <p:nvPr/>
        </p:nvSpPr>
        <p:spPr>
          <a:xfrm>
            <a:off x="980160" y="582706"/>
            <a:ext cx="2097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CLAPA-I</a:t>
            </a:r>
            <a:endParaRPr lang="zh-CN" altLang="en-US" sz="2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5A9D319-1AF2-4AFC-BACC-2660F032536E}"/>
              </a:ext>
            </a:extLst>
          </p:cNvPr>
          <p:cNvSpPr txBox="1"/>
          <p:nvPr/>
        </p:nvSpPr>
        <p:spPr>
          <a:xfrm>
            <a:off x="3432517" y="1230346"/>
            <a:ext cx="4868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Total funds allocated by the State</a:t>
            </a:r>
            <a:r>
              <a:rPr lang="zh-CN" altLang="en-US" sz="2000" dirty="0"/>
              <a:t>：</a:t>
            </a:r>
            <a:r>
              <a:rPr lang="en-US" altLang="zh-CN" sz="2000" dirty="0"/>
              <a:t>5.19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Project Time: 2019-2030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Supported by </a:t>
            </a:r>
            <a:r>
              <a:rPr lang="en-US" altLang="zh-CN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China's Ministry of Science and Technology</a:t>
            </a:r>
            <a:endParaRPr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8349A74-70C6-4D67-9139-4270C063D31E}"/>
              </a:ext>
            </a:extLst>
          </p:cNvPr>
          <p:cNvSpPr txBox="1"/>
          <p:nvPr/>
        </p:nvSpPr>
        <p:spPr>
          <a:xfrm>
            <a:off x="8882295" y="667855"/>
            <a:ext cx="2208522" cy="646331"/>
          </a:xfrm>
          <a:prstGeom prst="rect">
            <a:avLst/>
          </a:prstGeom>
          <a:solidFill>
            <a:srgbClr val="00478E"/>
          </a:solidFill>
        </p:spPr>
        <p:txBody>
          <a:bodyPr wrap="square" rtlCol="0">
            <a:spAutoFit/>
          </a:bodyPr>
          <a:lstStyle/>
          <a:p>
            <a:r>
              <a:rPr lang="en-US" altLang="zh-CN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Laser Accelerated Innovation Center</a:t>
            </a:r>
          </a:p>
        </p:txBody>
      </p:sp>
    </p:spTree>
    <p:extLst>
      <p:ext uri="{BB962C8B-B14F-4D97-AF65-F5344CB8AC3E}">
        <p14:creationId xmlns:p14="http://schemas.microsoft.com/office/powerpoint/2010/main" val="2212923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3A81F6-EFC7-41E6-BE7B-89A3803B1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FA2AC27-8F1C-4D6B-8712-312F221D4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59" y="628027"/>
            <a:ext cx="10569763" cy="595565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C2710-8D9B-44D9-8B17-8D1E73E6ECEE}"/>
              </a:ext>
            </a:extLst>
          </p:cNvPr>
          <p:cNvSpPr txBox="1"/>
          <p:nvPr/>
        </p:nvSpPr>
        <p:spPr>
          <a:xfrm>
            <a:off x="9140904" y="638792"/>
            <a:ext cx="3034471" cy="3528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PW Laser system</a:t>
            </a:r>
          </a:p>
          <a:p>
            <a:pPr marL="285750" indent="-285750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High contrast frontend,</a:t>
            </a:r>
          </a:p>
          <a:p>
            <a:pPr marL="285750" indent="-285750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Amplification system </a:t>
            </a:r>
          </a:p>
          <a:p>
            <a:pPr marL="285750" indent="-285750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Compression system</a:t>
            </a:r>
            <a:endParaRPr lang="zh-CN" altLang="en-US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Multi-pass amplification technology</a:t>
            </a:r>
          </a:p>
          <a:p>
            <a:pPr marL="285750" indent="-285750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Four granting compressing system</a:t>
            </a:r>
          </a:p>
          <a:p>
            <a:pPr marL="285750" indent="-285750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Consisting of XPW and OPCPA in the frontend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2B3CA05-86ED-4FBC-852A-192D9C6F2593}"/>
              </a:ext>
            </a:extLst>
          </p:cNvPr>
          <p:cNvSpPr txBox="1"/>
          <p:nvPr/>
        </p:nvSpPr>
        <p:spPr>
          <a:xfrm>
            <a:off x="4381099" y="628027"/>
            <a:ext cx="4494882" cy="1443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Laser proton beam acceleration and diagnostic system: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Completed laser shooting target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Produces a beam of high-energy protons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3BA2A6-D09A-4E13-B471-026957E1997B}"/>
              </a:ext>
            </a:extLst>
          </p:cNvPr>
          <p:cNvSpPr txBox="1"/>
          <p:nvPr/>
        </p:nvSpPr>
        <p:spPr>
          <a:xfrm>
            <a:off x="0" y="4392246"/>
            <a:ext cx="4583017" cy="1167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0" i="0" dirty="0">
                <a:solidFill>
                  <a:srgbClr val="00478E"/>
                </a:solidFill>
                <a:effectLst/>
                <a:latin typeface="Arial" panose="020B0604020202020204" pitchFamily="34" charset="0"/>
              </a:rPr>
              <a:t>Proton Beam Transmission System: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Developed a stable and reliable 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laser-driven proton therapy system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02C0F2A-6087-41E7-ACE9-28F53AD8F336}"/>
              </a:ext>
            </a:extLst>
          </p:cNvPr>
          <p:cNvSpPr txBox="1"/>
          <p:nvPr/>
        </p:nvSpPr>
        <p:spPr>
          <a:xfrm>
            <a:off x="-1" y="5507531"/>
            <a:ext cx="8086381" cy="1098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Developed the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system that can deliver the desired therapeutic beam</a:t>
            </a:r>
            <a:endParaRPr lang="en-US" altLang="zh-CN" sz="1800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transverse envelope growth of the beam is controlled by achromatic transmission technique.</a:t>
            </a:r>
            <a:endParaRPr lang="en-US" altLang="zh-CN" sz="1800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12A5AED-F4C4-472E-9CF0-D4B5EE89938C}"/>
              </a:ext>
            </a:extLst>
          </p:cNvPr>
          <p:cNvSpPr txBox="1"/>
          <p:nvPr/>
        </p:nvSpPr>
        <p:spPr>
          <a:xfrm>
            <a:off x="163548" y="719214"/>
            <a:ext cx="2491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l"/>
            <a:r>
              <a:rPr lang="en-US" altLang="zh-CN" sz="18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CLAPA-II (CLAPA-T)</a:t>
            </a:r>
          </a:p>
        </p:txBody>
      </p:sp>
    </p:spTree>
    <p:extLst>
      <p:ext uri="{BB962C8B-B14F-4D97-AF65-F5344CB8AC3E}">
        <p14:creationId xmlns:p14="http://schemas.microsoft.com/office/powerpoint/2010/main" val="2690376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B4E5486-0323-4D37-B2E8-7E129DEA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936A5E4-D798-4F32-AD9D-55434F7B1E73}"/>
              </a:ext>
            </a:extLst>
          </p:cNvPr>
          <p:cNvSpPr/>
          <p:nvPr/>
        </p:nvSpPr>
        <p:spPr>
          <a:xfrm>
            <a:off x="436442" y="841307"/>
            <a:ext cx="5509501" cy="556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Compact Laser Proton Accelerator for Therapy  (CLAPA-II)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laser system will be a 2-PW, 1-Hz titanium sapphire system, </a:t>
            </a:r>
            <a:r>
              <a:rPr lang="en-US" altLang="zh-C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30-fs duration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contrast.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System Requirements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 energy spectrum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peak flux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temporal duration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level of multi-hundred MeV.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AC34CD-3CEA-4A50-B808-A0D2F318F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058" y="620718"/>
            <a:ext cx="5660572" cy="59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9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6C780D2-3844-4B57-92E7-963D04F6EE5C}"/>
              </a:ext>
            </a:extLst>
          </p:cNvPr>
          <p:cNvSpPr/>
          <p:nvPr/>
        </p:nvSpPr>
        <p:spPr>
          <a:xfrm>
            <a:off x="2323958" y="1427947"/>
            <a:ext cx="3522660" cy="333252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0A5381D-60F4-41D8-98C0-2BB8D341A388}"/>
              </a:ext>
            </a:extLst>
          </p:cNvPr>
          <p:cNvSpPr/>
          <p:nvPr/>
        </p:nvSpPr>
        <p:spPr>
          <a:xfrm>
            <a:off x="6539344" y="1878731"/>
            <a:ext cx="3522660" cy="333252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C282F99-7E14-4E93-8074-6F0FE2CC1CF8}"/>
              </a:ext>
            </a:extLst>
          </p:cNvPr>
          <p:cNvSpPr txBox="1"/>
          <p:nvPr/>
        </p:nvSpPr>
        <p:spPr>
          <a:xfrm>
            <a:off x="132542" y="1026707"/>
            <a:ext cx="6791712" cy="503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557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200" b="1" dirty="0">
                <a:solidFill>
                  <a:srgbClr val="FF0000"/>
                </a:solidFill>
              </a:rPr>
              <a:t>Design objectives</a:t>
            </a:r>
          </a:p>
          <a:p>
            <a:pPr marL="342900" lvl="1" indent="-342900" defTabSz="8890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Staged implementation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defTabSz="8890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beams with energy in the range 40-100 MeV can be transmitted; </a:t>
            </a:r>
          </a:p>
          <a:p>
            <a:pPr marL="342900" lvl="1" indent="-342900" defTabSz="8890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beams with energy in the range 100-200 MeV can be transmitted; </a:t>
            </a:r>
          </a:p>
          <a:p>
            <a:pPr marL="342900" lvl="1" indent="-342900" defTabSz="8890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spot with energy dispersion of less than 5%  </a:t>
            </a:r>
          </a:p>
          <a:p>
            <a:pPr marL="342900" lvl="1" indent="-342900" defTabSz="8890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spot diameter is less than 15 mm.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 descr="C:\yogo\出資者説明会\アーク3D-0616_image3.png">
            <a:extLst>
              <a:ext uri="{FF2B5EF4-FFF2-40B4-BE49-F238E27FC236}">
                <a16:creationId xmlns:a16="http://schemas.microsoft.com/office/drawing/2014/main" id="{5DB3CB42-AA92-4538-B18E-05565525C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t="6012" r="16460"/>
          <a:stretch/>
        </p:blipFill>
        <p:spPr bwMode="auto">
          <a:xfrm>
            <a:off x="7035728" y="1427948"/>
            <a:ext cx="5023730" cy="436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616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0DCE59-F164-4985-B049-64D9759A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1215EA-153E-46DD-8D4F-47ACD49BD841}"/>
              </a:ext>
            </a:extLst>
          </p:cNvPr>
          <p:cNvSpPr txBox="1">
            <a:spLocks/>
          </p:cNvSpPr>
          <p:nvPr/>
        </p:nvSpPr>
        <p:spPr>
          <a:xfrm>
            <a:off x="2019300" y="-3823342"/>
            <a:ext cx="10002334" cy="620542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7175" algn="ctr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6pPr>
            <a:lvl7pPr marL="514350" algn="ctr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7pPr>
            <a:lvl8pPr marL="771525" algn="ctr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r>
              <a:rPr lang="en-GB" kern="0"/>
              <a:t>Target to beam line transition</a:t>
            </a:r>
            <a:endParaRPr lang="en-GB" kern="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4E8A69D-9744-49C5-84AE-E36AB2E4DE96}"/>
              </a:ext>
            </a:extLst>
          </p:cNvPr>
          <p:cNvGrpSpPr/>
          <p:nvPr/>
        </p:nvGrpSpPr>
        <p:grpSpPr>
          <a:xfrm>
            <a:off x="6666167" y="2185581"/>
            <a:ext cx="5355466" cy="3308538"/>
            <a:chOff x="311138" y="1399324"/>
            <a:chExt cx="6119812" cy="3308538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80AF0B76-9F4C-43B0-929A-1613E6B67C30}"/>
                </a:ext>
              </a:extLst>
            </p:cNvPr>
            <p:cNvSpPr txBox="1">
              <a:spLocks/>
            </p:cNvSpPr>
            <p:nvPr/>
          </p:nvSpPr>
          <p:spPr>
            <a:xfrm>
              <a:off x="311138" y="2038461"/>
              <a:ext cx="5608400" cy="2669401"/>
            </a:xfrm>
            <a:prstGeom prst="rect">
              <a:avLst/>
            </a:prstGeom>
          </p:spPr>
          <p:txBody>
            <a:bodyPr/>
            <a:lstStyle>
              <a:lvl1pPr marL="192881" indent="-19288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1800" b="1">
                  <a:solidFill>
                    <a:srgbClr val="00478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defRPr>
              </a:lvl1pPr>
              <a:lvl2pPr marL="417910" indent="-160735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1575" b="1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defRPr>
              </a:lvl2pPr>
              <a:lvl3pPr marL="642938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1125" b="1">
                  <a:solidFill>
                    <a:srgbClr val="00478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900113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1125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1157288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1125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1414463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125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671638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125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928813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125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185988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125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GB" sz="2800" kern="0" dirty="0"/>
                <a:t>Wide energy spread</a:t>
              </a:r>
            </a:p>
            <a:p>
              <a:r>
                <a:rPr lang="en-GB" sz="2800" kern="0" dirty="0"/>
                <a:t>Exponential energy spectrum</a:t>
              </a:r>
            </a:p>
            <a:p>
              <a:r>
                <a:rPr lang="en-GB" sz="2800" kern="0" dirty="0"/>
                <a:t>Large divergence</a:t>
              </a:r>
            </a:p>
            <a:p>
              <a:r>
                <a:rPr lang="en-GB" sz="2800" kern="0" dirty="0"/>
                <a:t>Short pulse time</a:t>
              </a:r>
            </a:p>
            <a:p>
              <a:r>
                <a:rPr lang="en-GB" sz="2800" kern="0" dirty="0"/>
                <a:t>High shot-to-shot variation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C7CF6FF-540D-45D2-B946-43F5CA0607AE}"/>
                </a:ext>
              </a:extLst>
            </p:cNvPr>
            <p:cNvSpPr txBox="1"/>
            <p:nvPr/>
          </p:nvSpPr>
          <p:spPr>
            <a:xfrm>
              <a:off x="311138" y="1399324"/>
              <a:ext cx="611981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</a:pPr>
              <a:r>
                <a:rPr lang="en-GB" altLang="zh-CN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Laser-driven protons: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7B5E5C0-3616-4CCE-975D-E3DD41CD3247}"/>
              </a:ext>
            </a:extLst>
          </p:cNvPr>
          <p:cNvSpPr txBox="1"/>
          <p:nvPr/>
        </p:nvSpPr>
        <p:spPr>
          <a:xfrm>
            <a:off x="374569" y="736635"/>
            <a:ext cx="11025027" cy="114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 order to design the laser accelerated beam transmission system, we analyze the initial particle distribution of the laser accelerated beam.</a:t>
            </a:r>
            <a:endParaRPr lang="zh-CN" altLang="en-US" sz="2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2912978-E889-4AFA-8321-1733B79CC705}"/>
              </a:ext>
            </a:extLst>
          </p:cNvPr>
          <p:cNvGrpSpPr/>
          <p:nvPr/>
        </p:nvGrpSpPr>
        <p:grpSpPr>
          <a:xfrm>
            <a:off x="374568" y="2185581"/>
            <a:ext cx="5945425" cy="3308537"/>
            <a:chOff x="374569" y="2086420"/>
            <a:chExt cx="5945425" cy="3308537"/>
          </a:xfrm>
        </p:grpSpPr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4CB24AE6-2047-4275-88F6-5178B2224942}"/>
                </a:ext>
              </a:extLst>
            </p:cNvPr>
            <p:cNvSpPr txBox="1">
              <a:spLocks/>
            </p:cNvSpPr>
            <p:nvPr/>
          </p:nvSpPr>
          <p:spPr>
            <a:xfrm>
              <a:off x="374569" y="2725557"/>
              <a:ext cx="5945425" cy="2669400"/>
            </a:xfrm>
            <a:prstGeom prst="rect">
              <a:avLst/>
            </a:prstGeom>
          </p:spPr>
          <p:txBody>
            <a:bodyPr/>
            <a:lstStyle>
              <a:lvl1pPr marL="192881" indent="-19288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1800" b="1">
                  <a:solidFill>
                    <a:srgbClr val="00478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defRPr>
              </a:lvl1pPr>
              <a:lvl2pPr marL="417910" indent="-160735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1575" b="1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defRPr>
              </a:lvl2pPr>
              <a:lvl3pPr marL="642938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1125" b="1">
                  <a:solidFill>
                    <a:srgbClr val="00478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900113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1125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1157288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1125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1414463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125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671638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125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928813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125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185988" indent="-12858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125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GB" sz="2800" kern="0" dirty="0"/>
                <a:t>Narrow energy band</a:t>
              </a:r>
            </a:p>
            <a:p>
              <a:r>
                <a:rPr lang="en-GB" sz="2800" kern="0" dirty="0"/>
                <a:t>Gaussian energy spectrum</a:t>
              </a:r>
            </a:p>
            <a:p>
              <a:r>
                <a:rPr lang="en-GB" sz="2800" kern="0" dirty="0"/>
                <a:t>Small acceptance angle</a:t>
              </a:r>
            </a:p>
            <a:p>
              <a:r>
                <a:rPr lang="en-GB" sz="2800" kern="0" dirty="0"/>
                <a:t>Continuous or relatively long pulse</a:t>
              </a:r>
            </a:p>
            <a:p>
              <a:r>
                <a:rPr lang="en-GB" sz="2800" kern="0" dirty="0"/>
                <a:t>High reproducibility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F238D4F-539A-4FC6-9696-89F2FA69970E}"/>
                </a:ext>
              </a:extLst>
            </p:cNvPr>
            <p:cNvSpPr txBox="1"/>
            <p:nvPr/>
          </p:nvSpPr>
          <p:spPr>
            <a:xfrm>
              <a:off x="374569" y="2086420"/>
              <a:ext cx="45185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</a:pPr>
              <a:r>
                <a:rPr lang="en-GB" altLang="zh-CN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Conventional accelerators: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B73EE245-C13F-403B-A5A9-A90248828E22}"/>
              </a:ext>
            </a:extLst>
          </p:cNvPr>
          <p:cNvSpPr txBox="1"/>
          <p:nvPr/>
        </p:nvSpPr>
        <p:spPr>
          <a:xfrm>
            <a:off x="374568" y="5802368"/>
            <a:ext cx="11025027" cy="50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 initial macro-particle library for simulating laser accelerated beam transmission is established</a:t>
            </a:r>
            <a:endParaRPr lang="zh-CN" altLang="en-US" sz="2000" dirty="0"/>
          </a:p>
        </p:txBody>
      </p:sp>
      <p:sp>
        <p:nvSpPr>
          <p:cNvPr id="17" name="Proton Therapy at UCLH | Detector Simulation Models | Dr M J Easton 董昊">
            <a:extLst>
              <a:ext uri="{FF2B5EF4-FFF2-40B4-BE49-F238E27FC236}">
                <a16:creationId xmlns:a16="http://schemas.microsoft.com/office/drawing/2014/main" id="{F6E3E9FE-E340-4BD9-BF58-FC4C582AC83C}"/>
              </a:ext>
            </a:extLst>
          </p:cNvPr>
          <p:cNvSpPr/>
          <p:nvPr/>
        </p:nvSpPr>
        <p:spPr>
          <a:xfrm>
            <a:off x="1819572" y="6552163"/>
            <a:ext cx="1037242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800">
                <a:solidFill>
                  <a:srgbClr val="747474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r"/>
            <a:r>
              <a:rPr lang="en-GB" sz="1600" dirty="0">
                <a:solidFill>
                  <a:schemeClr val="bg1"/>
                </a:solidFill>
              </a:rPr>
              <a:t>Initial proton collection simulations for </a:t>
            </a:r>
            <a:r>
              <a:rPr lang="en-GB" sz="1600" i="1" dirty="0">
                <a:solidFill>
                  <a:schemeClr val="bg1"/>
                </a:solidFill>
              </a:rPr>
              <a:t>CLAPA-T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sz="16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| Dr </a:t>
            </a:r>
            <a:r>
              <a:rPr lang="en-GB" sz="16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Matt Easton</a:t>
            </a:r>
            <a:endParaRPr sz="1600" dirty="0">
              <a:solidFill>
                <a:schemeClr val="bg1"/>
              </a:solidFill>
              <a:latin typeface="+mn-ea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34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68005-0082-41B2-9960-82D8D0153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EC7E0EEE-A9A4-4E6C-9700-42B67D28C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68" y="1698506"/>
            <a:ext cx="11341768" cy="474094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FB90BD4-1420-48CA-B2AA-C3DB821E81F2}"/>
              </a:ext>
            </a:extLst>
          </p:cNvPr>
          <p:cNvSpPr txBox="1"/>
          <p:nvPr/>
        </p:nvSpPr>
        <p:spPr>
          <a:xfrm>
            <a:off x="227811" y="1097990"/>
            <a:ext cx="2736725" cy="958660"/>
          </a:xfrm>
          <a:prstGeom prst="rect">
            <a:avLst/>
          </a:prstGeom>
          <a:solidFill>
            <a:srgbClr val="88885A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Laser Plasma Researchers provided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ADBF5939-40A1-45B2-90B4-02230B05062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96173" y="2089701"/>
            <a:ext cx="1" cy="4782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557E8A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688DD881-9D27-4835-B8AA-ACFCD73F7AA7}"/>
              </a:ext>
            </a:extLst>
          </p:cNvPr>
          <p:cNvSpPr txBox="1"/>
          <p:nvPr/>
        </p:nvSpPr>
        <p:spPr>
          <a:xfrm>
            <a:off x="3617886" y="848839"/>
            <a:ext cx="6729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0" i="0" dirty="0">
                <a:effectLst/>
                <a:latin typeface="Arial" panose="020B0604020202020204" pitchFamily="34" charset="0"/>
              </a:rPr>
              <a:t>Initial macro library generation program</a:t>
            </a:r>
          </a:p>
        </p:txBody>
      </p:sp>
    </p:spTree>
    <p:extLst>
      <p:ext uri="{BB962C8B-B14F-4D97-AF65-F5344CB8AC3E}">
        <p14:creationId xmlns:p14="http://schemas.microsoft.com/office/powerpoint/2010/main" val="3312750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BD07D-9F86-496D-9ED5-E48243A75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11805F3-C4A1-4AD1-B67C-B65DAE77D69D}"/>
              </a:ext>
            </a:extLst>
          </p:cNvPr>
          <p:cNvGrpSpPr/>
          <p:nvPr/>
        </p:nvGrpSpPr>
        <p:grpSpPr>
          <a:xfrm>
            <a:off x="120563" y="620718"/>
            <a:ext cx="12660874" cy="4745034"/>
            <a:chOff x="120563" y="726852"/>
            <a:chExt cx="12660874" cy="4745034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BC8A25B-0176-4925-A65B-F0494BE5E4B7}"/>
                </a:ext>
              </a:extLst>
            </p:cNvPr>
            <p:cNvGrpSpPr/>
            <p:nvPr/>
          </p:nvGrpSpPr>
          <p:grpSpPr>
            <a:xfrm>
              <a:off x="120563" y="726852"/>
              <a:ext cx="12660874" cy="4745034"/>
              <a:chOff x="1032389" y="3067660"/>
              <a:chExt cx="24173988" cy="8872279"/>
            </a:xfrm>
          </p:grpSpPr>
          <p:grpSp>
            <p:nvGrpSpPr>
              <p:cNvPr id="14" name="Group 22">
                <a:extLst>
                  <a:ext uri="{FF2B5EF4-FFF2-40B4-BE49-F238E27FC236}">
                    <a16:creationId xmlns:a16="http://schemas.microsoft.com/office/drawing/2014/main" id="{B9BC53A9-FAD3-407D-813A-43D13DF83575}"/>
                  </a:ext>
                </a:extLst>
              </p:cNvPr>
              <p:cNvGrpSpPr/>
              <p:nvPr/>
            </p:nvGrpSpPr>
            <p:grpSpPr>
              <a:xfrm>
                <a:off x="15848008" y="5598604"/>
                <a:ext cx="9358369" cy="3840761"/>
                <a:chOff x="12691886" y="4237861"/>
                <a:chExt cx="9358369" cy="3840761"/>
              </a:xfrm>
            </p:grpSpPr>
            <p:grpSp>
              <p:nvGrpSpPr>
                <p:cNvPr id="15" name="Group 16">
                  <a:extLst>
                    <a:ext uri="{FF2B5EF4-FFF2-40B4-BE49-F238E27FC236}">
                      <a16:creationId xmlns:a16="http://schemas.microsoft.com/office/drawing/2014/main" id="{02814D5D-6C8B-4822-A9D7-84769B3126EE}"/>
                    </a:ext>
                  </a:extLst>
                </p:cNvPr>
                <p:cNvGrpSpPr/>
                <p:nvPr/>
              </p:nvGrpSpPr>
              <p:grpSpPr>
                <a:xfrm>
                  <a:off x="12691886" y="4237861"/>
                  <a:ext cx="9358369" cy="3840761"/>
                  <a:chOff x="16669922" y="5435495"/>
                  <a:chExt cx="9358369" cy="3840761"/>
                </a:xfrm>
              </p:grpSpPr>
              <p:sp>
                <p:nvSpPr>
                  <p:cNvPr id="17" name="Rectangle 18">
                    <a:extLst>
                      <a:ext uri="{FF2B5EF4-FFF2-40B4-BE49-F238E27FC236}">
                        <a16:creationId xmlns:a16="http://schemas.microsoft.com/office/drawing/2014/main" id="{3CF920BE-FE20-4E5A-8438-916AC6F12C95}"/>
                      </a:ext>
                    </a:extLst>
                  </p:cNvPr>
                  <p:cNvSpPr/>
                  <p:nvPr/>
                </p:nvSpPr>
                <p:spPr>
                  <a:xfrm>
                    <a:off x="17136208" y="5845059"/>
                    <a:ext cx="6995161" cy="2906045"/>
                  </a:xfrm>
                  <a:prstGeom prst="rect">
                    <a:avLst/>
                  </a:prstGeom>
                  <a:gradFill rotWithShape="1">
                    <a:gsLst>
                      <a:gs pos="50000">
                        <a:srgbClr val="B29E85">
                          <a:tint val="50000"/>
                          <a:satMod val="300000"/>
                        </a:srgbClr>
                      </a:gs>
                      <a:gs pos="0">
                        <a:srgbClr val="FAF4EE"/>
                      </a:gs>
                      <a:gs pos="32000">
                        <a:srgbClr val="F1E2D4"/>
                      </a:gs>
                      <a:gs pos="67000">
                        <a:srgbClr val="F1E2D3"/>
                      </a:gs>
                      <a:gs pos="100000">
                        <a:srgbClr val="B29E85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B29E85">
                        <a:shade val="95000"/>
                        <a:satMod val="104999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 Light"/>
                      <a:ea typeface="DengXian Light"/>
                      <a:cs typeface="+mn-cs"/>
                      <a:sym typeface="Calibri Light"/>
                    </a:endParaRPr>
                  </a:p>
                </p:txBody>
              </p:sp>
              <p:sp>
                <p:nvSpPr>
                  <p:cNvPr id="18" name="Block Arc 17">
                    <a:extLst>
                      <a:ext uri="{FF2B5EF4-FFF2-40B4-BE49-F238E27FC236}">
                        <a16:creationId xmlns:a16="http://schemas.microsoft.com/office/drawing/2014/main" id="{BEDD0271-492D-4CD2-BBD3-897E5F3A11D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2997497" y="6239283"/>
                    <a:ext cx="3834581" cy="2227006"/>
                  </a:xfrm>
                  <a:prstGeom prst="blockArc">
                    <a:avLst>
                      <a:gd name="adj1" fmla="val 12564431"/>
                      <a:gd name="adj2" fmla="val 19843638"/>
                      <a:gd name="adj3" fmla="val 18794"/>
                    </a:avLst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 Light"/>
                      <a:ea typeface="DengXian Light"/>
                      <a:cs typeface="+mn-cs"/>
                      <a:sym typeface="Calibri Light"/>
                    </a:endParaRPr>
                  </a:p>
                </p:txBody>
              </p:sp>
              <p:sp>
                <p:nvSpPr>
                  <p:cNvPr id="19" name="Block Arc 13">
                    <a:extLst>
                      <a:ext uri="{FF2B5EF4-FFF2-40B4-BE49-F238E27FC236}">
                        <a16:creationId xmlns:a16="http://schemas.microsoft.com/office/drawing/2014/main" id="{B7F82086-32D0-46C9-8B0D-FC64186B0A6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5866134" y="6245462"/>
                    <a:ext cx="3834581" cy="2227006"/>
                  </a:xfrm>
                  <a:prstGeom prst="blockArc">
                    <a:avLst>
                      <a:gd name="adj1" fmla="val 10800000"/>
                      <a:gd name="adj2" fmla="val 21588255"/>
                      <a:gd name="adj3" fmla="val 23674"/>
                    </a:avLst>
                  </a:prstGeom>
                  <a:gradFill flip="none" rotWithShape="1">
                    <a:gsLst>
                      <a:gs pos="0">
                        <a:srgbClr val="B29E85">
                          <a:shade val="30000"/>
                          <a:satMod val="115000"/>
                        </a:srgbClr>
                      </a:gs>
                      <a:gs pos="50000">
                        <a:srgbClr val="B29E85">
                          <a:shade val="67500"/>
                          <a:satMod val="115000"/>
                        </a:srgbClr>
                      </a:gs>
                      <a:gs pos="100000">
                        <a:srgbClr val="B29E85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n w="25400" cap="flat" cmpd="sng" algn="ctr">
                    <a:solidFill>
                      <a:srgbClr val="B29E85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 Light"/>
                      <a:ea typeface="DengXian Light"/>
                      <a:cs typeface="+mn-cs"/>
                      <a:sym typeface="Calibri Light"/>
                    </a:endParaRPr>
                  </a:p>
                </p:txBody>
              </p:sp>
              <p:sp>
                <p:nvSpPr>
                  <p:cNvPr id="20" name="Rectangle 14">
                    <a:extLst>
                      <a:ext uri="{FF2B5EF4-FFF2-40B4-BE49-F238E27FC236}">
                        <a16:creationId xmlns:a16="http://schemas.microsoft.com/office/drawing/2014/main" id="{6B36ED42-2023-48E7-90F4-217C1463A3C9}"/>
                      </a:ext>
                    </a:extLst>
                  </p:cNvPr>
                  <p:cNvSpPr/>
                  <p:nvPr/>
                </p:nvSpPr>
                <p:spPr>
                  <a:xfrm>
                    <a:off x="17765839" y="5441674"/>
                    <a:ext cx="6365529" cy="525150"/>
                  </a:xfrm>
                  <a:prstGeom prst="rect">
                    <a:avLst/>
                  </a:prstGeom>
                  <a:solidFill>
                    <a:srgbClr val="B29E85"/>
                  </a:solidFill>
                  <a:ln w="25400" cap="flat" cmpd="sng" algn="ctr">
                    <a:solidFill>
                      <a:srgbClr val="B29E85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 Light"/>
                      <a:ea typeface="DengXian Light"/>
                      <a:cs typeface="+mn-cs"/>
                      <a:sym typeface="Calibri Light"/>
                    </a:endParaRPr>
                  </a:p>
                </p:txBody>
              </p:sp>
              <p:sp>
                <p:nvSpPr>
                  <p:cNvPr id="21" name="Rectangle 15">
                    <a:extLst>
                      <a:ext uri="{FF2B5EF4-FFF2-40B4-BE49-F238E27FC236}">
                        <a16:creationId xmlns:a16="http://schemas.microsoft.com/office/drawing/2014/main" id="{460BF010-03D2-498F-AF0F-A3FA6C8C2830}"/>
                      </a:ext>
                    </a:extLst>
                  </p:cNvPr>
                  <p:cNvSpPr/>
                  <p:nvPr/>
                </p:nvSpPr>
                <p:spPr>
                  <a:xfrm>
                    <a:off x="17779682" y="8751106"/>
                    <a:ext cx="6351686" cy="525150"/>
                  </a:xfrm>
                  <a:prstGeom prst="rect">
                    <a:avLst/>
                  </a:prstGeom>
                  <a:solidFill>
                    <a:srgbClr val="B29E85"/>
                  </a:solidFill>
                  <a:ln w="25400" cap="flat" cmpd="sng" algn="ctr">
                    <a:solidFill>
                      <a:srgbClr val="B29E85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 Light"/>
                      <a:ea typeface="DengXian Light"/>
                      <a:cs typeface="+mn-cs"/>
                      <a:sym typeface="Calibri Light"/>
                    </a:endParaRPr>
                  </a:p>
                </p:txBody>
              </p:sp>
            </p:grpSp>
            <p:sp>
              <p:nvSpPr>
                <p:cNvPr id="16" name="Arc 21">
                  <a:extLst>
                    <a:ext uri="{FF2B5EF4-FFF2-40B4-BE49-F238E27FC236}">
                      <a16:creationId xmlns:a16="http://schemas.microsoft.com/office/drawing/2014/main" id="{CC6E9F15-8F89-4ADA-9F4A-85757D51856D}"/>
                    </a:ext>
                  </a:extLst>
                </p:cNvPr>
                <p:cNvSpPr/>
                <p:nvPr/>
              </p:nvSpPr>
              <p:spPr>
                <a:xfrm rot="16200000">
                  <a:off x="18928083" y="5291467"/>
                  <a:ext cx="3517022" cy="1733521"/>
                </a:xfrm>
                <a:prstGeom prst="arc">
                  <a:avLst>
                    <a:gd name="adj1" fmla="val 12041449"/>
                    <a:gd name="adj2" fmla="val 20313299"/>
                  </a:avLst>
                </a:prstGeom>
                <a:noFill/>
                <a:ln w="25400" cap="flat" cmpd="sng" algn="ctr">
                  <a:solidFill>
                    <a:srgbClr val="827360"/>
                  </a:solidFill>
                  <a:prstDash val="solid"/>
                </a:ln>
                <a:effectLst/>
              </p:spPr>
              <p:txBody>
                <a:bodyPr rot="0" spcFirstLastPara="1" vertOverflow="overflow" horzOverflow="overflow" vert="horz" wrap="square" lIns="91439" tIns="45719" rIns="91439" bIns="45719" numCol="1" spcCol="38100" rtlCol="0" anchor="t">
                  <a:noAutofit/>
                </a:bodyPr>
                <a:lstStyle/>
                <a:p>
                  <a:pPr marL="0" marR="0" lvl="0" indent="0" defTabSz="914400" eaLnBrk="1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DengXian Light"/>
                    <a:cs typeface="+mn-cs"/>
                    <a:sym typeface="Calibri Light"/>
                  </a:endParaRPr>
                </a:p>
              </p:txBody>
            </p:sp>
          </p:grpSp>
          <p:sp>
            <p:nvSpPr>
              <p:cNvPr id="22" name="Triangle 32">
                <a:extLst>
                  <a:ext uri="{FF2B5EF4-FFF2-40B4-BE49-F238E27FC236}">
                    <a16:creationId xmlns:a16="http://schemas.microsoft.com/office/drawing/2014/main" id="{B780BC94-DF7B-45CD-B1C7-607C8C4283B2}"/>
                  </a:ext>
                </a:extLst>
              </p:cNvPr>
              <p:cNvSpPr/>
              <p:nvPr/>
            </p:nvSpPr>
            <p:spPr>
              <a:xfrm rot="16200000">
                <a:off x="6851543" y="1889827"/>
                <a:ext cx="8872279" cy="11227945"/>
              </a:xfrm>
              <a:prstGeom prst="triangle">
                <a:avLst/>
              </a:prstGeom>
              <a:gradFill rotWithShape="1">
                <a:gsLst>
                  <a:gs pos="0">
                    <a:srgbClr val="557E8A">
                      <a:tint val="50000"/>
                      <a:satMod val="300000"/>
                    </a:srgbClr>
                  </a:gs>
                  <a:gs pos="35000">
                    <a:srgbClr val="557E8A">
                      <a:tint val="37000"/>
                      <a:satMod val="300000"/>
                    </a:srgbClr>
                  </a:gs>
                  <a:gs pos="100000">
                    <a:srgbClr val="557E8A">
                      <a:tint val="15000"/>
                      <a:satMod val="350000"/>
                    </a:srgb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DengXian Light"/>
                  <a:cs typeface="+mn-cs"/>
                  <a:sym typeface="Calibri Light"/>
                </a:endParaRPr>
              </a:p>
            </p:txBody>
          </p:sp>
          <p:sp>
            <p:nvSpPr>
              <p:cNvPr id="23" name="Triangle 10">
                <a:extLst>
                  <a:ext uri="{FF2B5EF4-FFF2-40B4-BE49-F238E27FC236}">
                    <a16:creationId xmlns:a16="http://schemas.microsoft.com/office/drawing/2014/main" id="{7FB1DE3D-DFB7-4B04-8EB0-6AF27BE831C7}"/>
                  </a:ext>
                </a:extLst>
              </p:cNvPr>
              <p:cNvSpPr/>
              <p:nvPr/>
            </p:nvSpPr>
            <p:spPr>
              <a:xfrm rot="7554940">
                <a:off x="3097163" y="3626563"/>
                <a:ext cx="766916" cy="4896464"/>
              </a:xfrm>
              <a:prstGeom prst="triangle">
                <a:avLst/>
              </a:prstGeom>
              <a:solidFill>
                <a:srgbClr val="CF7F66"/>
              </a:solidFill>
              <a:ln w="25400" cap="flat" cmpd="sng" algn="ctr">
                <a:solidFill>
                  <a:srgbClr val="CF7F66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DengXian Light"/>
                  <a:cs typeface="+mn-cs"/>
                  <a:sym typeface="Calibri Light"/>
                </a:endParaRPr>
              </a:p>
            </p:txBody>
          </p:sp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166BD169-3096-4C21-B8B0-12BE1D025CA7}"/>
                  </a:ext>
                </a:extLst>
              </p:cNvPr>
              <p:cNvSpPr/>
              <p:nvPr/>
            </p:nvSpPr>
            <p:spPr>
              <a:xfrm>
                <a:off x="5487073" y="4244039"/>
                <a:ext cx="201259" cy="6229853"/>
              </a:xfrm>
              <a:prstGeom prst="rect">
                <a:avLst/>
              </a:prstGeom>
              <a:solidFill>
                <a:srgbClr val="62647B"/>
              </a:solidFill>
              <a:ln w="25400" cap="flat" cmpd="sng" algn="ctr">
                <a:solidFill>
                  <a:srgbClr val="62647B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DengXian Light"/>
                  <a:cs typeface="+mn-cs"/>
                  <a:sym typeface="Calibri Light"/>
                </a:endParaRPr>
              </a:p>
            </p:txBody>
          </p:sp>
          <p:grpSp>
            <p:nvGrpSpPr>
              <p:cNvPr id="25" name="Group 31">
                <a:extLst>
                  <a:ext uri="{FF2B5EF4-FFF2-40B4-BE49-F238E27FC236}">
                    <a16:creationId xmlns:a16="http://schemas.microsoft.com/office/drawing/2014/main" id="{0BB3058D-E481-4D7B-A5DA-798F53397670}"/>
                  </a:ext>
                </a:extLst>
              </p:cNvPr>
              <p:cNvGrpSpPr/>
              <p:nvPr/>
            </p:nvGrpSpPr>
            <p:grpSpPr>
              <a:xfrm>
                <a:off x="5701584" y="6323283"/>
                <a:ext cx="17626767" cy="2340801"/>
                <a:chOff x="5701584" y="6323283"/>
                <a:chExt cx="17626767" cy="2340801"/>
              </a:xfrm>
            </p:grpSpPr>
            <p:sp>
              <p:nvSpPr>
                <p:cNvPr id="26" name="Rectangle 27">
                  <a:extLst>
                    <a:ext uri="{FF2B5EF4-FFF2-40B4-BE49-F238E27FC236}">
                      <a16:creationId xmlns:a16="http://schemas.microsoft.com/office/drawing/2014/main" id="{EF720339-9343-4D75-90D0-3E858F0BC5A9}"/>
                    </a:ext>
                  </a:extLst>
                </p:cNvPr>
                <p:cNvSpPr/>
                <p:nvPr/>
              </p:nvSpPr>
              <p:spPr>
                <a:xfrm>
                  <a:off x="20072195" y="6324084"/>
                  <a:ext cx="3256156" cy="2340000"/>
                </a:xfrm>
                <a:prstGeom prst="rect">
                  <a:avLst/>
                </a:prstGeom>
                <a:solidFill>
                  <a:srgbClr val="FFE9E5"/>
                </a:solidFill>
                <a:ln w="9525" cap="flat" cmpd="sng" algn="ctr">
                  <a:solidFill>
                    <a:srgbClr val="CF7F66">
                      <a:shade val="95000"/>
                      <a:satMod val="104999"/>
                    </a:srgbClr>
                  </a:solidFill>
                  <a:prstDash val="solid"/>
                </a:ln>
                <a:effectLst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DengXian Light"/>
                    <a:cs typeface="+mn-cs"/>
                    <a:sym typeface="Calibri Light"/>
                  </a:endParaRPr>
                </a:p>
              </p:txBody>
            </p:sp>
            <p:sp>
              <p:nvSpPr>
                <p:cNvPr id="27" name="Triangle 26">
                  <a:extLst>
                    <a:ext uri="{FF2B5EF4-FFF2-40B4-BE49-F238E27FC236}">
                      <a16:creationId xmlns:a16="http://schemas.microsoft.com/office/drawing/2014/main" id="{1F5FDAD5-1EA1-4A69-91BC-4D8E0C7102E3}"/>
                    </a:ext>
                  </a:extLst>
                </p:cNvPr>
                <p:cNvSpPr/>
                <p:nvPr/>
              </p:nvSpPr>
              <p:spPr>
                <a:xfrm rot="16200000">
                  <a:off x="11716005" y="308862"/>
                  <a:ext cx="2340657" cy="14369500"/>
                </a:xfrm>
                <a:prstGeom prst="triangle">
                  <a:avLst/>
                </a:prstGeom>
                <a:gradFill rotWithShape="1">
                  <a:gsLst>
                    <a:gs pos="0">
                      <a:srgbClr val="CF7F66">
                        <a:tint val="50000"/>
                        <a:satMod val="300000"/>
                      </a:srgbClr>
                    </a:gs>
                    <a:gs pos="35000">
                      <a:srgbClr val="CF7F66">
                        <a:tint val="37000"/>
                        <a:satMod val="300000"/>
                      </a:srgbClr>
                    </a:gs>
                    <a:gs pos="100000">
                      <a:srgbClr val="CF7F66">
                        <a:tint val="15000"/>
                        <a:satMod val="350000"/>
                      </a:srgbClr>
                    </a:gs>
                  </a:gsLst>
                  <a:lin ang="5400000" scaled="0"/>
                </a:gradFill>
                <a:ln w="9525" cap="flat" cmpd="sng" algn="ctr">
                  <a:solidFill>
                    <a:srgbClr val="CF7F66">
                      <a:shade val="95000"/>
                      <a:satMod val="104999"/>
                    </a:srgbClr>
                  </a:solidFill>
                  <a:prstDash val="solid"/>
                </a:ln>
                <a:effectLst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DengXian Light"/>
                    <a:cs typeface="+mn-cs"/>
                    <a:sym typeface="Calibri Light"/>
                  </a:endParaRPr>
                </a:p>
              </p:txBody>
            </p:sp>
            <p:sp>
              <p:nvSpPr>
                <p:cNvPr id="28" name="Rectangle 30">
                  <a:extLst>
                    <a:ext uri="{FF2B5EF4-FFF2-40B4-BE49-F238E27FC236}">
                      <a16:creationId xmlns:a16="http://schemas.microsoft.com/office/drawing/2014/main" id="{EC3B0ADD-F790-4AE2-B1F1-91B29530741E}"/>
                    </a:ext>
                  </a:extLst>
                </p:cNvPr>
                <p:cNvSpPr/>
                <p:nvPr/>
              </p:nvSpPr>
              <p:spPr>
                <a:xfrm>
                  <a:off x="20064231" y="6330058"/>
                  <a:ext cx="108841" cy="2329200"/>
                </a:xfrm>
                <a:prstGeom prst="rect">
                  <a:avLst/>
                </a:prstGeom>
                <a:solidFill>
                  <a:srgbClr val="FFE9E5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DengXian Light"/>
                    <a:cs typeface="+mn-cs"/>
                    <a:sym typeface="Calibri Light"/>
                  </a:endParaRPr>
                </a:p>
              </p:txBody>
            </p:sp>
          </p:grpSp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7D19418-F7E8-4AF6-B891-22592C180714}"/>
                </a:ext>
              </a:extLst>
            </p:cNvPr>
            <p:cNvSpPr txBox="1"/>
            <p:nvPr/>
          </p:nvSpPr>
          <p:spPr>
            <a:xfrm>
              <a:off x="495759" y="2996588"/>
              <a:ext cx="843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Laser</a:t>
              </a:r>
              <a:endParaRPr lang="zh-CN" altLang="en-US" sz="2400" dirty="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7B17F5F-D413-4FA6-A6B9-A322AA280FA6}"/>
                </a:ext>
              </a:extLst>
            </p:cNvPr>
            <p:cNvSpPr txBox="1"/>
            <p:nvPr/>
          </p:nvSpPr>
          <p:spPr>
            <a:xfrm>
              <a:off x="1974423" y="4779427"/>
              <a:ext cx="958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Target</a:t>
              </a:r>
              <a:endParaRPr lang="zh-CN" altLang="en-US" sz="2400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C1041E81-B134-4F3F-8C36-365B65258E1A}"/>
                </a:ext>
              </a:extLst>
            </p:cNvPr>
            <p:cNvSpPr txBox="1"/>
            <p:nvPr/>
          </p:nvSpPr>
          <p:spPr>
            <a:xfrm>
              <a:off x="9666061" y="4295606"/>
              <a:ext cx="12682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Solenoid</a:t>
              </a:r>
              <a:endParaRPr lang="zh-CN" altLang="en-US" sz="2400" dirty="0"/>
            </a:p>
          </p:txBody>
        </p:sp>
      </p:grpSp>
      <p:pic>
        <p:nvPicPr>
          <p:cNvPr id="35" name="Content Placeholder 9">
            <a:extLst>
              <a:ext uri="{FF2B5EF4-FFF2-40B4-BE49-F238E27FC236}">
                <a16:creationId xmlns:a16="http://schemas.microsoft.com/office/drawing/2014/main" id="{55B1018D-6EF3-4C24-A3C6-3D00804D6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8018"/>
          <a:stretch/>
        </p:blipFill>
        <p:spPr>
          <a:xfrm>
            <a:off x="89908" y="657664"/>
            <a:ext cx="4222005" cy="35118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05C1B6-C82D-4D16-94C7-002E682406D1}"/>
              </a:ext>
            </a:extLst>
          </p:cNvPr>
          <p:cNvGrpSpPr/>
          <p:nvPr/>
        </p:nvGrpSpPr>
        <p:grpSpPr>
          <a:xfrm>
            <a:off x="7937136" y="773475"/>
            <a:ext cx="3909157" cy="3251627"/>
            <a:chOff x="12888084" y="3124802"/>
            <a:chExt cx="11190514" cy="9308244"/>
          </a:xfrm>
        </p:grpSpPr>
        <p:pic>
          <p:nvPicPr>
            <p:cNvPr id="39" name="Content Placeholder 14">
              <a:extLst>
                <a:ext uri="{FF2B5EF4-FFF2-40B4-BE49-F238E27FC236}">
                  <a16:creationId xmlns:a16="http://schemas.microsoft.com/office/drawing/2014/main" id="{45AFCBA6-B4A7-48F7-8C69-8C2DBBC5A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9" r="5894"/>
            <a:stretch/>
          </p:blipFill>
          <p:spPr>
            <a:xfrm>
              <a:off x="12888084" y="3124802"/>
              <a:ext cx="11190514" cy="9308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</p:pic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D5BD39D1-E6E1-4642-A3F3-C9340012CD39}"/>
                </a:ext>
              </a:extLst>
            </p:cNvPr>
            <p:cNvSpPr/>
            <p:nvPr/>
          </p:nvSpPr>
          <p:spPr>
            <a:xfrm>
              <a:off x="20277405" y="8969328"/>
              <a:ext cx="2192215" cy="1629507"/>
            </a:xfrm>
            <a:prstGeom prst="ellipse">
              <a:avLst/>
            </a:prstGeom>
            <a:noFill/>
            <a:ln w="38100" cap="flat" cmpd="sng" algn="ctr">
              <a:solidFill>
                <a:srgbClr val="CF7F66"/>
              </a:solidFill>
              <a:prstDash val="solid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DengXian Light"/>
                <a:cs typeface="+mn-cs"/>
                <a:sym typeface="Calibri Light"/>
              </a:endParaRPr>
            </a:p>
          </p:txBody>
        </p:sp>
      </p:grpSp>
      <p:sp>
        <p:nvSpPr>
          <p:cNvPr id="6" name="箭头: 右 5">
            <a:extLst>
              <a:ext uri="{FF2B5EF4-FFF2-40B4-BE49-F238E27FC236}">
                <a16:creationId xmlns:a16="http://schemas.microsoft.com/office/drawing/2014/main" id="{9B43CBE8-6AF7-4B9F-A954-09EC82D2C14B}"/>
              </a:ext>
            </a:extLst>
          </p:cNvPr>
          <p:cNvSpPr/>
          <p:nvPr/>
        </p:nvSpPr>
        <p:spPr bwMode="auto">
          <a:xfrm>
            <a:off x="4693186" y="2060870"/>
            <a:ext cx="3057979" cy="539111"/>
          </a:xfrm>
          <a:prstGeom prst="rightArrow">
            <a:avLst/>
          </a:prstGeom>
          <a:solidFill>
            <a:srgbClr val="00478E"/>
          </a:solidFill>
          <a:ln w="9525" cap="flat" cmpd="sng" algn="ctr">
            <a:solidFill>
              <a:srgbClr val="00478E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4AFF381-0204-4892-A1E1-FC1DBE3E1110}"/>
              </a:ext>
            </a:extLst>
          </p:cNvPr>
          <p:cNvSpPr txBox="1"/>
          <p:nvPr/>
        </p:nvSpPr>
        <p:spPr>
          <a:xfrm>
            <a:off x="2015288" y="5215429"/>
            <a:ext cx="92689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400" dirty="0"/>
              <a:t>Multi</a:t>
            </a:r>
            <a:r>
              <a:rPr lang="en-US" altLang="zh-CN" sz="2400" dirty="0"/>
              <a:t>bunches</a:t>
            </a:r>
            <a:r>
              <a:rPr lang="en-GB" altLang="zh-CN" sz="2400" dirty="0"/>
              <a:t> tracking in IMPACT-T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2000" dirty="0"/>
              <a:t>Multi-bunch simulation for wide energy spread with exponential energy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2000" dirty="0"/>
              <a:t>Full cross-bunch space-charge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2000" dirty="0"/>
              <a:t>Proton beam tracking from target to solenoid entrance</a:t>
            </a:r>
          </a:p>
        </p:txBody>
      </p:sp>
    </p:spTree>
    <p:extLst>
      <p:ext uri="{BB962C8B-B14F-4D97-AF65-F5344CB8AC3E}">
        <p14:creationId xmlns:p14="http://schemas.microsoft.com/office/powerpoint/2010/main" val="35797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lapa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lapa" id="{D4C32806-7102-4DEA-950D-502A36EBF5AB}" vid="{68EE18DA-2B44-4551-9B40-E8B83815E31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clapa</Template>
  <TotalTime>9566</TotalTime>
  <Words>1079</Words>
  <Application>Microsoft Office PowerPoint</Application>
  <PresentationFormat>宽屏</PresentationFormat>
  <Paragraphs>223</Paragraphs>
  <Slides>25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AdvOT19ee2aa8.B</vt:lpstr>
      <vt:lpstr>AdvOT483a8203</vt:lpstr>
      <vt:lpstr>等线</vt:lpstr>
      <vt:lpstr>黑体</vt:lpstr>
      <vt:lpstr>微软雅黑</vt:lpstr>
      <vt:lpstr>Arial</vt:lpstr>
      <vt:lpstr>Calibri</vt:lpstr>
      <vt:lpstr>Calibri Light</vt:lpstr>
      <vt:lpstr>Cambria Math</vt:lpstr>
      <vt:lpstr>Times New Roman</vt:lpstr>
      <vt:lpstr>Wingdings</vt:lpstr>
      <vt:lpstr>clapa</vt:lpstr>
      <vt:lpstr>The introduction of the compact laser-driven proton therapy system at Peking University</vt:lpstr>
      <vt:lpstr>Background information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Beam line structure</vt:lpstr>
      <vt:lpstr>Collection section</vt:lpstr>
      <vt:lpstr>Deflection and Energy Selection (DES) section</vt:lpstr>
      <vt:lpstr>Deflection and Energy Selection (DES) section</vt:lpstr>
      <vt:lpstr>Deflection and Energy Selection (DES) section</vt:lpstr>
      <vt:lpstr>Application section-horizontal</vt:lpstr>
      <vt:lpstr>Application section-vertical</vt:lpstr>
      <vt:lpstr>PowerPoint 演示文稿</vt:lpstr>
      <vt:lpstr>动力学误差分析</vt:lpstr>
      <vt:lpstr>动力学误差分析</vt:lpstr>
      <vt:lpstr>动力学误差分析</vt:lpstr>
      <vt:lpstr>动力学误差分析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Achromatic beamline design for the Petawatt LAser Particle Accelerator (PLAPA)</dc:title>
  <dc:creator>Kedong</dc:creator>
  <cp:lastModifiedBy>朱 昆</cp:lastModifiedBy>
  <cp:revision>132</cp:revision>
  <dcterms:created xsi:type="dcterms:W3CDTF">2020-06-28T10:20:54Z</dcterms:created>
  <dcterms:modified xsi:type="dcterms:W3CDTF">2021-03-17T15:05:03Z</dcterms:modified>
</cp:coreProperties>
</file>