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70" r:id="rId9"/>
    <p:sldId id="261" r:id="rId10"/>
    <p:sldId id="271" r:id="rId11"/>
    <p:sldId id="262" r:id="rId12"/>
    <p:sldId id="263" r:id="rId13"/>
    <p:sldId id="264" r:id="rId14"/>
    <p:sldId id="27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87" d="100"/>
          <a:sy n="87" d="100"/>
        </p:scale>
        <p:origin x="159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86941-377E-4090-935B-761AB4BA7D0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7453-6C40-4312-94D2-2C7A4BAC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4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7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9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8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7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8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2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6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3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8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18.02.2021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6952-B9CC-4170-9899-105C5E04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6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C899A-9F4A-42CF-B9E1-BCC369CC7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6FCC0D-2DF6-45B2-89E2-7F1364CEB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29748"/>
            <a:ext cx="4388340" cy="698684"/>
          </a:xfrm>
          <a:prstGeom prst="rect">
            <a:avLst/>
          </a:prstGeom>
        </p:spPr>
      </p:pic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3C53E04E-5CAE-426D-B426-610E96887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1EC644-F42A-41CF-8A28-7B40B9099603}"/>
              </a:ext>
            </a:extLst>
          </p:cNvPr>
          <p:cNvSpPr txBox="1"/>
          <p:nvPr/>
        </p:nvSpPr>
        <p:spPr>
          <a:xfrm>
            <a:off x="459934" y="1541798"/>
            <a:ext cx="8587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 simulations and prototype design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5224F-12F4-43AA-B34F-E16AB68DB45A}"/>
              </a:ext>
            </a:extLst>
          </p:cNvPr>
          <p:cNvSpPr txBox="1"/>
          <p:nvPr/>
        </p:nvSpPr>
        <p:spPr>
          <a:xfrm>
            <a:off x="1834167" y="2905780"/>
            <a:ext cx="52822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 Shekhtman</a:t>
            </a:r>
          </a:p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Budker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of Nuclear Physics</a:t>
            </a: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 RAS, Novosibirsk, Russia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11243776-3F01-4D17-8227-47C8B793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1180D896-8266-43AA-858A-6D35479C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C4A8AD3-EB49-43C6-9C21-F79C8E07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1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C50E85-C84C-4DDF-9A40-7E363FE9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D83BB5-99C4-4E40-A77E-0D758339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81B9D9-BA80-42DE-868B-ADF4D9DD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A1DECE-F67D-4D05-9D01-9196AF4F9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E0678B6F-A80E-46E8-9519-0CEE31B0E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чашка, сидит, внутренний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4685601E-93F1-44AA-99B5-D13CD5F6DE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1991" r="14215" b="4132"/>
          <a:stretch/>
        </p:blipFill>
        <p:spPr>
          <a:xfrm>
            <a:off x="628650" y="1009029"/>
            <a:ext cx="3086101" cy="297752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утренний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29CD99F4-1B7E-448F-A4D9-EC4A7772D2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8998" r="8127" b="31901"/>
          <a:stretch/>
        </p:blipFill>
        <p:spPr>
          <a:xfrm>
            <a:off x="5678299" y="751382"/>
            <a:ext cx="3086101" cy="289373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494E9F73-2511-40EC-8F3A-8EF0FCB282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15324" r="581" b="10091"/>
          <a:stretch/>
        </p:blipFill>
        <p:spPr>
          <a:xfrm>
            <a:off x="3153475" y="3210676"/>
            <a:ext cx="3086100" cy="32386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C06069-7B29-41BD-AE36-344DA610F82E}"/>
              </a:ext>
            </a:extLst>
          </p:cNvPr>
          <p:cNvSpPr txBox="1"/>
          <p:nvPr/>
        </p:nvSpPr>
        <p:spPr>
          <a:xfrm>
            <a:off x="1914730" y="432396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 field cage construction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5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E7FE469-4AEF-4246-8885-9BF15CD63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FAC68092-7727-4820-9972-0946433D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4FD150-5D15-4900-8BEB-E7CA9D26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6F5516-436D-492F-BF6A-8DE9FBC3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94C825-F21C-4347-919E-356E37BC3BDA}"/>
              </a:ext>
            </a:extLst>
          </p:cNvPr>
          <p:cNvSpPr/>
          <p:nvPr/>
        </p:nvSpPr>
        <p:spPr>
          <a:xfrm>
            <a:off x="345023" y="961130"/>
            <a:ext cx="2664296" cy="72008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F950E4-9772-47A2-BB34-7ACB2E045A83}"/>
              </a:ext>
            </a:extLst>
          </p:cNvPr>
          <p:cNvSpPr/>
          <p:nvPr/>
        </p:nvSpPr>
        <p:spPr>
          <a:xfrm>
            <a:off x="3028950" y="961130"/>
            <a:ext cx="2664296" cy="72008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8C6846-E256-4470-8691-A9538CEE3E84}"/>
              </a:ext>
            </a:extLst>
          </p:cNvPr>
          <p:cNvSpPr/>
          <p:nvPr/>
        </p:nvSpPr>
        <p:spPr>
          <a:xfrm>
            <a:off x="2865303" y="889122"/>
            <a:ext cx="288032" cy="72008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5">
            <a:extLst>
              <a:ext uri="{FF2B5EF4-FFF2-40B4-BE49-F238E27FC236}">
                <a16:creationId xmlns:a16="http://schemas.microsoft.com/office/drawing/2014/main" id="{10C20CB6-C65E-42CA-A225-DF92932F8DC3}"/>
              </a:ext>
            </a:extLst>
          </p:cNvPr>
          <p:cNvSpPr/>
          <p:nvPr/>
        </p:nvSpPr>
        <p:spPr>
          <a:xfrm>
            <a:off x="2692747" y="722525"/>
            <a:ext cx="606118" cy="234778"/>
          </a:xfrm>
          <a:custGeom>
            <a:avLst/>
            <a:gdLst>
              <a:gd name="connsiteX0" fmla="*/ 0 w 606118"/>
              <a:gd name="connsiteY0" fmla="*/ 222422 h 234778"/>
              <a:gd name="connsiteX1" fmla="*/ 12357 w 606118"/>
              <a:gd name="connsiteY1" fmla="*/ 191530 h 234778"/>
              <a:gd name="connsiteX2" fmla="*/ 37070 w 606118"/>
              <a:gd name="connsiteY2" fmla="*/ 154459 h 234778"/>
              <a:gd name="connsiteX3" fmla="*/ 55605 w 606118"/>
              <a:gd name="connsiteY3" fmla="*/ 117389 h 234778"/>
              <a:gd name="connsiteX4" fmla="*/ 61784 w 606118"/>
              <a:gd name="connsiteY4" fmla="*/ 98854 h 234778"/>
              <a:gd name="connsiteX5" fmla="*/ 98854 w 606118"/>
              <a:gd name="connsiteY5" fmla="*/ 74141 h 234778"/>
              <a:gd name="connsiteX6" fmla="*/ 148281 w 606118"/>
              <a:gd name="connsiteY6" fmla="*/ 30892 h 234778"/>
              <a:gd name="connsiteX7" fmla="*/ 185351 w 606118"/>
              <a:gd name="connsiteY7" fmla="*/ 18535 h 234778"/>
              <a:gd name="connsiteX8" fmla="*/ 234778 w 606118"/>
              <a:gd name="connsiteY8" fmla="*/ 0 h 234778"/>
              <a:gd name="connsiteX9" fmla="*/ 389238 w 606118"/>
              <a:gd name="connsiteY9" fmla="*/ 6178 h 234778"/>
              <a:gd name="connsiteX10" fmla="*/ 426308 w 606118"/>
              <a:gd name="connsiteY10" fmla="*/ 18535 h 234778"/>
              <a:gd name="connsiteX11" fmla="*/ 469557 w 606118"/>
              <a:gd name="connsiteY11" fmla="*/ 30892 h 234778"/>
              <a:gd name="connsiteX12" fmla="*/ 494270 w 606118"/>
              <a:gd name="connsiteY12" fmla="*/ 43249 h 234778"/>
              <a:gd name="connsiteX13" fmla="*/ 512805 w 606118"/>
              <a:gd name="connsiteY13" fmla="*/ 49427 h 234778"/>
              <a:gd name="connsiteX14" fmla="*/ 549876 w 606118"/>
              <a:gd name="connsiteY14" fmla="*/ 74141 h 234778"/>
              <a:gd name="connsiteX15" fmla="*/ 562232 w 606118"/>
              <a:gd name="connsiteY15" fmla="*/ 92676 h 234778"/>
              <a:gd name="connsiteX16" fmla="*/ 580767 w 606118"/>
              <a:gd name="connsiteY16" fmla="*/ 111211 h 234778"/>
              <a:gd name="connsiteX17" fmla="*/ 599303 w 606118"/>
              <a:gd name="connsiteY17" fmla="*/ 172995 h 234778"/>
              <a:gd name="connsiteX18" fmla="*/ 605481 w 606118"/>
              <a:gd name="connsiteY18" fmla="*/ 191530 h 234778"/>
              <a:gd name="connsiteX19" fmla="*/ 605481 w 606118"/>
              <a:gd name="connsiteY19" fmla="*/ 234778 h 23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6118" h="234778">
                <a:moveTo>
                  <a:pt x="0" y="222422"/>
                </a:moveTo>
                <a:cubicBezTo>
                  <a:pt x="4119" y="212125"/>
                  <a:pt x="7046" y="201266"/>
                  <a:pt x="12357" y="191530"/>
                </a:cubicBezTo>
                <a:cubicBezTo>
                  <a:pt x="19468" y="178492"/>
                  <a:pt x="32373" y="168548"/>
                  <a:pt x="37070" y="154459"/>
                </a:cubicBezTo>
                <a:cubicBezTo>
                  <a:pt x="52601" y="107870"/>
                  <a:pt x="31651" y="165297"/>
                  <a:pt x="55605" y="117389"/>
                </a:cubicBezTo>
                <a:cubicBezTo>
                  <a:pt x="58518" y="111564"/>
                  <a:pt x="57179" y="103459"/>
                  <a:pt x="61784" y="98854"/>
                </a:cubicBezTo>
                <a:cubicBezTo>
                  <a:pt x="72285" y="88353"/>
                  <a:pt x="98854" y="74141"/>
                  <a:pt x="98854" y="74141"/>
                </a:cubicBezTo>
                <a:cubicBezTo>
                  <a:pt x="113270" y="52516"/>
                  <a:pt x="117388" y="41190"/>
                  <a:pt x="148281" y="30892"/>
                </a:cubicBezTo>
                <a:cubicBezTo>
                  <a:pt x="160638" y="26773"/>
                  <a:pt x="174514" y="25760"/>
                  <a:pt x="185351" y="18535"/>
                </a:cubicBezTo>
                <a:cubicBezTo>
                  <a:pt x="212623" y="353"/>
                  <a:pt x="196605" y="7634"/>
                  <a:pt x="234778" y="0"/>
                </a:cubicBezTo>
                <a:cubicBezTo>
                  <a:pt x="286265" y="2059"/>
                  <a:pt x="337950" y="1215"/>
                  <a:pt x="389238" y="6178"/>
                </a:cubicBezTo>
                <a:cubicBezTo>
                  <a:pt x="402203" y="7433"/>
                  <a:pt x="413951" y="14416"/>
                  <a:pt x="426308" y="18535"/>
                </a:cubicBezTo>
                <a:cubicBezTo>
                  <a:pt x="452904" y="27401"/>
                  <a:pt x="438517" y="23133"/>
                  <a:pt x="469557" y="30892"/>
                </a:cubicBezTo>
                <a:cubicBezTo>
                  <a:pt x="477795" y="35011"/>
                  <a:pt x="485805" y="39621"/>
                  <a:pt x="494270" y="43249"/>
                </a:cubicBezTo>
                <a:cubicBezTo>
                  <a:pt x="500256" y="45814"/>
                  <a:pt x="507112" y="46264"/>
                  <a:pt x="512805" y="49427"/>
                </a:cubicBezTo>
                <a:cubicBezTo>
                  <a:pt x="525787" y="56639"/>
                  <a:pt x="549876" y="74141"/>
                  <a:pt x="549876" y="74141"/>
                </a:cubicBezTo>
                <a:cubicBezTo>
                  <a:pt x="553995" y="80319"/>
                  <a:pt x="557478" y="86972"/>
                  <a:pt x="562232" y="92676"/>
                </a:cubicBezTo>
                <a:cubicBezTo>
                  <a:pt x="567826" y="99388"/>
                  <a:pt x="576524" y="103573"/>
                  <a:pt x="580767" y="111211"/>
                </a:cubicBezTo>
                <a:cubicBezTo>
                  <a:pt x="589402" y="126754"/>
                  <a:pt x="594142" y="154931"/>
                  <a:pt x="599303" y="172995"/>
                </a:cubicBezTo>
                <a:cubicBezTo>
                  <a:pt x="601092" y="179257"/>
                  <a:pt x="604833" y="185050"/>
                  <a:pt x="605481" y="191530"/>
                </a:cubicBezTo>
                <a:cubicBezTo>
                  <a:pt x="606915" y="205874"/>
                  <a:pt x="605481" y="220362"/>
                  <a:pt x="605481" y="2347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4CB80-C751-4247-8CF1-93E86F1E9A98}"/>
              </a:ext>
            </a:extLst>
          </p:cNvPr>
          <p:cNvSpPr txBox="1"/>
          <p:nvPr/>
        </p:nvSpPr>
        <p:spPr>
          <a:xfrm>
            <a:off x="1960888" y="104938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Glueing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2D3E3E7-DE5D-471A-93DD-C37D0C933B89}"/>
              </a:ext>
            </a:extLst>
          </p:cNvPr>
          <p:cNvSpPr/>
          <p:nvPr/>
        </p:nvSpPr>
        <p:spPr>
          <a:xfrm>
            <a:off x="4820684" y="1892418"/>
            <a:ext cx="2668300" cy="2808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1D3EEDA-1355-42BC-BFAA-8960869C8859}"/>
              </a:ext>
            </a:extLst>
          </p:cNvPr>
          <p:cNvSpPr/>
          <p:nvPr/>
        </p:nvSpPr>
        <p:spPr>
          <a:xfrm>
            <a:off x="4903078" y="1995678"/>
            <a:ext cx="2503512" cy="26017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BD51E-D458-4A26-86E4-2E3E8D82534E}"/>
              </a:ext>
            </a:extLst>
          </p:cNvPr>
          <p:cNvSpPr txBox="1"/>
          <p:nvPr/>
        </p:nvSpPr>
        <p:spPr>
          <a:xfrm>
            <a:off x="3794943" y="1419720"/>
            <a:ext cx="412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End-cap plate with HV electrode and rings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108C87-DD74-4F9E-906E-BBE859A17B61}"/>
              </a:ext>
            </a:extLst>
          </p:cNvPr>
          <p:cNvSpPr/>
          <p:nvPr/>
        </p:nvSpPr>
        <p:spPr>
          <a:xfrm>
            <a:off x="1699344" y="5099788"/>
            <a:ext cx="3547497" cy="131547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DAA8139-62B1-4652-937A-12039E353B1C}"/>
              </a:ext>
            </a:extLst>
          </p:cNvPr>
          <p:cNvSpPr/>
          <p:nvPr/>
        </p:nvSpPr>
        <p:spPr>
          <a:xfrm>
            <a:off x="1707848" y="5233701"/>
            <a:ext cx="339066" cy="288976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13E6B77-6719-4555-A323-B82F56F4F4F8}"/>
              </a:ext>
            </a:extLst>
          </p:cNvPr>
          <p:cNvCxnSpPr>
            <a:cxnSpLocks/>
          </p:cNvCxnSpPr>
          <p:nvPr/>
        </p:nvCxnSpPr>
        <p:spPr>
          <a:xfrm>
            <a:off x="1791015" y="5074851"/>
            <a:ext cx="3455827" cy="1246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C5CD7A0-9EFD-4564-8AEE-DBB3F6AAEE9C}"/>
              </a:ext>
            </a:extLst>
          </p:cNvPr>
          <p:cNvSpPr/>
          <p:nvPr/>
        </p:nvSpPr>
        <p:spPr>
          <a:xfrm>
            <a:off x="1631648" y="4089674"/>
            <a:ext cx="75699" cy="1433003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8C77034-DA1C-4C7F-8643-EC81A1DB1DBE}"/>
              </a:ext>
            </a:extLst>
          </p:cNvPr>
          <p:cNvSpPr/>
          <p:nvPr/>
        </p:nvSpPr>
        <p:spPr>
          <a:xfrm>
            <a:off x="2366522" y="5074851"/>
            <a:ext cx="72008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8">
            <a:extLst>
              <a:ext uri="{FF2B5EF4-FFF2-40B4-BE49-F238E27FC236}">
                <a16:creationId xmlns:a16="http://schemas.microsoft.com/office/drawing/2014/main" id="{6980D6B9-1081-4F1D-8960-6B31D186571D}"/>
              </a:ext>
            </a:extLst>
          </p:cNvPr>
          <p:cNvSpPr/>
          <p:nvPr/>
        </p:nvSpPr>
        <p:spPr>
          <a:xfrm rot="21038995">
            <a:off x="1067710" y="4830470"/>
            <a:ext cx="1316648" cy="751619"/>
          </a:xfrm>
          <a:custGeom>
            <a:avLst/>
            <a:gdLst>
              <a:gd name="connsiteX0" fmla="*/ 1477926 w 1477926"/>
              <a:gd name="connsiteY0" fmla="*/ 988827 h 1318437"/>
              <a:gd name="connsiteX1" fmla="*/ 1403498 w 1477926"/>
              <a:gd name="connsiteY1" fmla="*/ 1127051 h 1318437"/>
              <a:gd name="connsiteX2" fmla="*/ 1382233 w 1477926"/>
              <a:gd name="connsiteY2" fmla="*/ 1158948 h 1318437"/>
              <a:gd name="connsiteX3" fmla="*/ 1360968 w 1477926"/>
              <a:gd name="connsiteY3" fmla="*/ 1180214 h 1318437"/>
              <a:gd name="connsiteX4" fmla="*/ 1307805 w 1477926"/>
              <a:gd name="connsiteY4" fmla="*/ 1244009 h 1318437"/>
              <a:gd name="connsiteX5" fmla="*/ 1275907 w 1477926"/>
              <a:gd name="connsiteY5" fmla="*/ 1254641 h 1318437"/>
              <a:gd name="connsiteX6" fmla="*/ 1254642 w 1477926"/>
              <a:gd name="connsiteY6" fmla="*/ 1275907 h 1318437"/>
              <a:gd name="connsiteX7" fmla="*/ 1190847 w 1477926"/>
              <a:gd name="connsiteY7" fmla="*/ 1297172 h 1318437"/>
              <a:gd name="connsiteX8" fmla="*/ 1073889 w 1477926"/>
              <a:gd name="connsiteY8" fmla="*/ 1318437 h 1318437"/>
              <a:gd name="connsiteX9" fmla="*/ 595424 w 1477926"/>
              <a:gd name="connsiteY9" fmla="*/ 1307804 h 1318437"/>
              <a:gd name="connsiteX10" fmla="*/ 542261 w 1477926"/>
              <a:gd name="connsiteY10" fmla="*/ 1297172 h 1318437"/>
              <a:gd name="connsiteX11" fmla="*/ 425303 w 1477926"/>
              <a:gd name="connsiteY11" fmla="*/ 1275907 h 1318437"/>
              <a:gd name="connsiteX12" fmla="*/ 361507 w 1477926"/>
              <a:gd name="connsiteY12" fmla="*/ 1254641 h 1318437"/>
              <a:gd name="connsiteX13" fmla="*/ 318977 w 1477926"/>
              <a:gd name="connsiteY13" fmla="*/ 1244009 h 1318437"/>
              <a:gd name="connsiteX14" fmla="*/ 265814 w 1477926"/>
              <a:gd name="connsiteY14" fmla="*/ 1222744 h 1318437"/>
              <a:gd name="connsiteX15" fmla="*/ 212652 w 1477926"/>
              <a:gd name="connsiteY15" fmla="*/ 1212111 h 1318437"/>
              <a:gd name="connsiteX16" fmla="*/ 148856 w 1477926"/>
              <a:gd name="connsiteY16" fmla="*/ 1190846 h 1318437"/>
              <a:gd name="connsiteX17" fmla="*/ 116959 w 1477926"/>
              <a:gd name="connsiteY17" fmla="*/ 1180214 h 1318437"/>
              <a:gd name="connsiteX18" fmla="*/ 74428 w 1477926"/>
              <a:gd name="connsiteY18" fmla="*/ 1127051 h 1318437"/>
              <a:gd name="connsiteX19" fmla="*/ 53163 w 1477926"/>
              <a:gd name="connsiteY19" fmla="*/ 1063255 h 1318437"/>
              <a:gd name="connsiteX20" fmla="*/ 42531 w 1477926"/>
              <a:gd name="connsiteY20" fmla="*/ 1031358 h 1318437"/>
              <a:gd name="connsiteX21" fmla="*/ 31898 w 1477926"/>
              <a:gd name="connsiteY21" fmla="*/ 999460 h 1318437"/>
              <a:gd name="connsiteX22" fmla="*/ 21266 w 1477926"/>
              <a:gd name="connsiteY22" fmla="*/ 946297 h 1318437"/>
              <a:gd name="connsiteX23" fmla="*/ 0 w 1477926"/>
              <a:gd name="connsiteY23" fmla="*/ 861237 h 1318437"/>
              <a:gd name="connsiteX24" fmla="*/ 10633 w 1477926"/>
              <a:gd name="connsiteY24" fmla="*/ 489097 h 1318437"/>
              <a:gd name="connsiteX25" fmla="*/ 31898 w 1477926"/>
              <a:gd name="connsiteY25" fmla="*/ 435934 h 1318437"/>
              <a:gd name="connsiteX26" fmla="*/ 42531 w 1477926"/>
              <a:gd name="connsiteY26" fmla="*/ 404037 h 1318437"/>
              <a:gd name="connsiteX27" fmla="*/ 116959 w 1477926"/>
              <a:gd name="connsiteY27" fmla="*/ 308344 h 1318437"/>
              <a:gd name="connsiteX28" fmla="*/ 159489 w 1477926"/>
              <a:gd name="connsiteY28" fmla="*/ 244548 h 1318437"/>
              <a:gd name="connsiteX29" fmla="*/ 170121 w 1477926"/>
              <a:gd name="connsiteY29" fmla="*/ 212651 h 1318437"/>
              <a:gd name="connsiteX30" fmla="*/ 191387 w 1477926"/>
              <a:gd name="connsiteY30" fmla="*/ 191386 h 1318437"/>
              <a:gd name="connsiteX31" fmla="*/ 265814 w 1477926"/>
              <a:gd name="connsiteY31" fmla="*/ 106325 h 1318437"/>
              <a:gd name="connsiteX32" fmla="*/ 287080 w 1477926"/>
              <a:gd name="connsiteY32" fmla="*/ 74427 h 1318437"/>
              <a:gd name="connsiteX33" fmla="*/ 414670 w 1477926"/>
              <a:gd name="connsiteY33" fmla="*/ 10632 h 1318437"/>
              <a:gd name="connsiteX34" fmla="*/ 446568 w 1477926"/>
              <a:gd name="connsiteY34" fmla="*/ 0 h 1318437"/>
              <a:gd name="connsiteX35" fmla="*/ 701749 w 1477926"/>
              <a:gd name="connsiteY35" fmla="*/ 0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7926" h="1318437">
                <a:moveTo>
                  <a:pt x="1477926" y="988827"/>
                </a:moveTo>
                <a:cubicBezTo>
                  <a:pt x="1445355" y="1070255"/>
                  <a:pt x="1464829" y="1030674"/>
                  <a:pt x="1403498" y="1127051"/>
                </a:cubicBezTo>
                <a:cubicBezTo>
                  <a:pt x="1396638" y="1137832"/>
                  <a:pt x="1391269" y="1149912"/>
                  <a:pt x="1382233" y="1158948"/>
                </a:cubicBezTo>
                <a:cubicBezTo>
                  <a:pt x="1375145" y="1166037"/>
                  <a:pt x="1367230" y="1172386"/>
                  <a:pt x="1360968" y="1180214"/>
                </a:cubicBezTo>
                <a:cubicBezTo>
                  <a:pt x="1338554" y="1208232"/>
                  <a:pt x="1340276" y="1222362"/>
                  <a:pt x="1307805" y="1244009"/>
                </a:cubicBezTo>
                <a:cubicBezTo>
                  <a:pt x="1298480" y="1250226"/>
                  <a:pt x="1286540" y="1251097"/>
                  <a:pt x="1275907" y="1254641"/>
                </a:cubicBezTo>
                <a:cubicBezTo>
                  <a:pt x="1268819" y="1261730"/>
                  <a:pt x="1263608" y="1271424"/>
                  <a:pt x="1254642" y="1275907"/>
                </a:cubicBezTo>
                <a:cubicBezTo>
                  <a:pt x="1234593" y="1285932"/>
                  <a:pt x="1212112" y="1290084"/>
                  <a:pt x="1190847" y="1297172"/>
                </a:cubicBezTo>
                <a:cubicBezTo>
                  <a:pt x="1131845" y="1316839"/>
                  <a:pt x="1170060" y="1306415"/>
                  <a:pt x="1073889" y="1318437"/>
                </a:cubicBezTo>
                <a:lnTo>
                  <a:pt x="595424" y="1307804"/>
                </a:lnTo>
                <a:cubicBezTo>
                  <a:pt x="577367" y="1307082"/>
                  <a:pt x="560087" y="1300143"/>
                  <a:pt x="542261" y="1297172"/>
                </a:cubicBezTo>
                <a:cubicBezTo>
                  <a:pt x="480497" y="1286878"/>
                  <a:pt x="476327" y="1291214"/>
                  <a:pt x="425303" y="1275907"/>
                </a:cubicBezTo>
                <a:cubicBezTo>
                  <a:pt x="403833" y="1269466"/>
                  <a:pt x="383253" y="1260077"/>
                  <a:pt x="361507" y="1254641"/>
                </a:cubicBezTo>
                <a:cubicBezTo>
                  <a:pt x="347330" y="1251097"/>
                  <a:pt x="332840" y="1248630"/>
                  <a:pt x="318977" y="1244009"/>
                </a:cubicBezTo>
                <a:cubicBezTo>
                  <a:pt x="300870" y="1237974"/>
                  <a:pt x="284095" y="1228228"/>
                  <a:pt x="265814" y="1222744"/>
                </a:cubicBezTo>
                <a:cubicBezTo>
                  <a:pt x="248505" y="1217551"/>
                  <a:pt x="230087" y="1216866"/>
                  <a:pt x="212652" y="1212111"/>
                </a:cubicBezTo>
                <a:cubicBezTo>
                  <a:pt x="191026" y="1206213"/>
                  <a:pt x="170121" y="1197934"/>
                  <a:pt x="148856" y="1190846"/>
                </a:cubicBezTo>
                <a:lnTo>
                  <a:pt x="116959" y="1180214"/>
                </a:lnTo>
                <a:cubicBezTo>
                  <a:pt x="99285" y="1162540"/>
                  <a:pt x="85158" y="1151193"/>
                  <a:pt x="74428" y="1127051"/>
                </a:cubicBezTo>
                <a:cubicBezTo>
                  <a:pt x="65324" y="1106567"/>
                  <a:pt x="60251" y="1084520"/>
                  <a:pt x="53163" y="1063255"/>
                </a:cubicBezTo>
                <a:lnTo>
                  <a:pt x="42531" y="1031358"/>
                </a:lnTo>
                <a:cubicBezTo>
                  <a:pt x="38987" y="1020725"/>
                  <a:pt x="34096" y="1010450"/>
                  <a:pt x="31898" y="999460"/>
                </a:cubicBezTo>
                <a:cubicBezTo>
                  <a:pt x="28354" y="981739"/>
                  <a:pt x="25330" y="963906"/>
                  <a:pt x="21266" y="946297"/>
                </a:cubicBezTo>
                <a:cubicBezTo>
                  <a:pt x="14694" y="917819"/>
                  <a:pt x="0" y="861237"/>
                  <a:pt x="0" y="861237"/>
                </a:cubicBezTo>
                <a:cubicBezTo>
                  <a:pt x="3544" y="737190"/>
                  <a:pt x="1352" y="612847"/>
                  <a:pt x="10633" y="489097"/>
                </a:cubicBezTo>
                <a:cubicBezTo>
                  <a:pt x="12060" y="470064"/>
                  <a:pt x="25196" y="453805"/>
                  <a:pt x="31898" y="435934"/>
                </a:cubicBezTo>
                <a:cubicBezTo>
                  <a:pt x="35833" y="425440"/>
                  <a:pt x="37088" y="413834"/>
                  <a:pt x="42531" y="404037"/>
                </a:cubicBezTo>
                <a:cubicBezTo>
                  <a:pt x="74328" y="346803"/>
                  <a:pt x="78211" y="347091"/>
                  <a:pt x="116959" y="308344"/>
                </a:cubicBezTo>
                <a:cubicBezTo>
                  <a:pt x="142239" y="232500"/>
                  <a:pt x="106393" y="324192"/>
                  <a:pt x="159489" y="244548"/>
                </a:cubicBezTo>
                <a:cubicBezTo>
                  <a:pt x="165706" y="235223"/>
                  <a:pt x="164355" y="222261"/>
                  <a:pt x="170121" y="212651"/>
                </a:cubicBezTo>
                <a:cubicBezTo>
                  <a:pt x="175279" y="204055"/>
                  <a:pt x="185372" y="199406"/>
                  <a:pt x="191387" y="191386"/>
                </a:cubicBezTo>
                <a:cubicBezTo>
                  <a:pt x="253412" y="108686"/>
                  <a:pt x="206449" y="145903"/>
                  <a:pt x="265814" y="106325"/>
                </a:cubicBezTo>
                <a:cubicBezTo>
                  <a:pt x="272903" y="95692"/>
                  <a:pt x="277463" y="82842"/>
                  <a:pt x="287080" y="74427"/>
                </a:cubicBezTo>
                <a:cubicBezTo>
                  <a:pt x="337815" y="30034"/>
                  <a:pt x="354441" y="30708"/>
                  <a:pt x="414670" y="10632"/>
                </a:cubicBezTo>
                <a:cubicBezTo>
                  <a:pt x="425303" y="7088"/>
                  <a:pt x="435360" y="0"/>
                  <a:pt x="446568" y="0"/>
                </a:cubicBezTo>
                <a:lnTo>
                  <a:pt x="70174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19859C-C709-4CE4-8AB5-2ED6CCE7FB63}"/>
              </a:ext>
            </a:extLst>
          </p:cNvPr>
          <p:cNvSpPr txBox="1"/>
          <p:nvPr/>
        </p:nvSpPr>
        <p:spPr>
          <a:xfrm>
            <a:off x="934146" y="5695677"/>
            <a:ext cx="450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Cross-section of the edge of the end-cap plate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9E2C16-DFF9-4011-862E-BD6347823E87}"/>
              </a:ext>
            </a:extLst>
          </p:cNvPr>
          <p:cNvSpPr txBox="1"/>
          <p:nvPr/>
        </p:nvSpPr>
        <p:spPr>
          <a:xfrm>
            <a:off x="98174" y="3429000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 with HV divider</a:t>
            </a:r>
            <a:endParaRPr lang="ru-RU" dirty="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170C5A3-BF22-4F52-8651-9996BE30FD93}"/>
              </a:ext>
            </a:extLst>
          </p:cNvPr>
          <p:cNvCxnSpPr>
            <a:cxnSpLocks/>
          </p:cNvCxnSpPr>
          <p:nvPr/>
        </p:nvCxnSpPr>
        <p:spPr>
          <a:xfrm>
            <a:off x="1013538" y="3757919"/>
            <a:ext cx="632584" cy="942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8C58018-9D78-4DBA-A980-7E70CC466127}"/>
              </a:ext>
            </a:extLst>
          </p:cNvPr>
          <p:cNvCxnSpPr>
            <a:cxnSpLocks/>
            <a:stCxn id="10" idx="2"/>
            <a:endCxn id="10" idx="6"/>
          </p:cNvCxnSpPr>
          <p:nvPr/>
        </p:nvCxnSpPr>
        <p:spPr>
          <a:xfrm>
            <a:off x="4820684" y="3296574"/>
            <a:ext cx="26683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396931-6BC1-43C5-A99E-95D3057D5EDC}"/>
              </a:ext>
            </a:extLst>
          </p:cNvPr>
          <p:cNvSpPr txBox="1"/>
          <p:nvPr/>
        </p:nvSpPr>
        <p:spPr>
          <a:xfrm>
            <a:off x="5979675" y="29272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r>
              <a:rPr lang="en-US" dirty="0"/>
              <a:t>0</a:t>
            </a:r>
            <a:r>
              <a:rPr lang="ru-RU" dirty="0"/>
              <a:t>0</a:t>
            </a:r>
          </a:p>
        </p:txBody>
      </p:sp>
      <p:pic>
        <p:nvPicPr>
          <p:cNvPr id="28" name="Picture 2" descr="Logo">
            <a:extLst>
              <a:ext uri="{FF2B5EF4-FFF2-40B4-BE49-F238E27FC236}">
                <a16:creationId xmlns:a16="http://schemas.microsoft.com/office/drawing/2014/main" id="{183C0663-44BE-4C42-BB15-2E69CA42E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3CAF34A-A7C4-40F7-B961-AAD4EE117430}"/>
              </a:ext>
            </a:extLst>
          </p:cNvPr>
          <p:cNvCxnSpPr>
            <a:stCxn id="18" idx="3"/>
            <a:endCxn id="18" idx="3"/>
          </p:cNvCxnSpPr>
          <p:nvPr/>
        </p:nvCxnSpPr>
        <p:spPr>
          <a:xfrm>
            <a:off x="1707347" y="4806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3033B8B-B0FE-4B55-9616-620DD015428B}"/>
              </a:ext>
            </a:extLst>
          </p:cNvPr>
          <p:cNvCxnSpPr/>
          <p:nvPr/>
        </p:nvCxnSpPr>
        <p:spPr>
          <a:xfrm>
            <a:off x="1711349" y="4815318"/>
            <a:ext cx="0" cy="15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F705AB9-9EAC-42C3-A46E-60084B145BC9}"/>
              </a:ext>
            </a:extLst>
          </p:cNvPr>
          <p:cNvCxnSpPr>
            <a:cxnSpLocks/>
            <a:stCxn id="20" idx="35"/>
          </p:cNvCxnSpPr>
          <p:nvPr/>
        </p:nvCxnSpPr>
        <p:spPr>
          <a:xfrm>
            <a:off x="1632265" y="4840849"/>
            <a:ext cx="75082" cy="172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5DB42A53-4C12-48B9-9B06-92520930DE08}"/>
              </a:ext>
            </a:extLst>
          </p:cNvPr>
          <p:cNvCxnSpPr/>
          <p:nvPr/>
        </p:nvCxnSpPr>
        <p:spPr>
          <a:xfrm>
            <a:off x="1707603" y="4517994"/>
            <a:ext cx="0" cy="15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6BCAE70-5311-485F-BEB0-243AF2F9FD5F}"/>
              </a:ext>
            </a:extLst>
          </p:cNvPr>
          <p:cNvCxnSpPr/>
          <p:nvPr/>
        </p:nvCxnSpPr>
        <p:spPr>
          <a:xfrm>
            <a:off x="1707347" y="4229259"/>
            <a:ext cx="0" cy="15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26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B0BD90-CB64-49CA-B3BA-F11321E6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3DCA8A-931C-46D1-A07D-DC4D0E1B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F4D9B1-42DE-4170-8296-700817F6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12</a:t>
            </a:fld>
            <a:endParaRPr lang="ru-RU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233C3A77-07A3-4158-A2B4-5841C6318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EA9893-3B83-49B7-BF96-CD6F1DE70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52055C-B8E5-47D1-9555-922BD6AB3F34}"/>
              </a:ext>
            </a:extLst>
          </p:cNvPr>
          <p:cNvSpPr txBox="1"/>
          <p:nvPr/>
        </p:nvSpPr>
        <p:spPr>
          <a:xfrm>
            <a:off x="5178593" y="5079959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Fixation ring  with gasket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1C0B85-6B4E-4177-9CC0-AF093764314E}"/>
              </a:ext>
            </a:extLst>
          </p:cNvPr>
          <p:cNvSpPr/>
          <p:nvPr/>
        </p:nvSpPr>
        <p:spPr>
          <a:xfrm rot="5400000">
            <a:off x="2218051" y="2500844"/>
            <a:ext cx="715280" cy="77776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E7D1155-8766-4B40-98F7-D6D97A7C7567}"/>
              </a:ext>
            </a:extLst>
          </p:cNvPr>
          <p:cNvSpPr/>
          <p:nvPr/>
        </p:nvSpPr>
        <p:spPr>
          <a:xfrm rot="5400000">
            <a:off x="3973771" y="697324"/>
            <a:ext cx="45719" cy="3619638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27E0FE1-7BB3-4553-A209-0CC10817D1E4}"/>
              </a:ext>
            </a:extLst>
          </p:cNvPr>
          <p:cNvSpPr/>
          <p:nvPr/>
        </p:nvSpPr>
        <p:spPr>
          <a:xfrm rot="5400000" flipH="1" flipV="1">
            <a:off x="-180800" y="3962298"/>
            <a:ext cx="3024336" cy="124506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AB9895-95C3-4526-8FDF-4E4FE76CA6EE}"/>
              </a:ext>
            </a:extLst>
          </p:cNvPr>
          <p:cNvSpPr txBox="1"/>
          <p:nvPr/>
        </p:nvSpPr>
        <p:spPr>
          <a:xfrm>
            <a:off x="3149175" y="2124562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 wall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2E5F41-D61F-4482-A906-066B7A95A776}"/>
              </a:ext>
            </a:extLst>
          </p:cNvPr>
          <p:cNvSpPr txBox="1"/>
          <p:nvPr/>
        </p:nvSpPr>
        <p:spPr>
          <a:xfrm>
            <a:off x="726240" y="1500761"/>
            <a:ext cx="1573103" cy="94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End-cap plate</a:t>
            </a:r>
          </a:p>
          <a:p>
            <a:r>
              <a:rPr lang="en-US" dirty="0"/>
              <a:t>with readout </a:t>
            </a:r>
          </a:p>
          <a:p>
            <a:r>
              <a:rPr lang="en-US" dirty="0"/>
              <a:t>structure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26458C-96CF-45AD-A225-4E93AC989F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4023" r="6643" b="25755"/>
          <a:stretch/>
        </p:blipFill>
        <p:spPr>
          <a:xfrm>
            <a:off x="5178593" y="940864"/>
            <a:ext cx="3651836" cy="3817508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4DF91C9-FA07-4D58-8EF1-79251F266EEA}"/>
              </a:ext>
            </a:extLst>
          </p:cNvPr>
          <p:cNvSpPr/>
          <p:nvPr/>
        </p:nvSpPr>
        <p:spPr>
          <a:xfrm rot="5400000">
            <a:off x="1218813" y="2702847"/>
            <a:ext cx="1158236" cy="77776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78FA41B-4EB9-4614-A88F-6D36D68C3E94}"/>
              </a:ext>
            </a:extLst>
          </p:cNvPr>
          <p:cNvSpPr/>
          <p:nvPr/>
        </p:nvSpPr>
        <p:spPr>
          <a:xfrm>
            <a:off x="1403376" y="2741606"/>
            <a:ext cx="77776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1EA254A-59BC-45CE-AA67-307C69599882}"/>
              </a:ext>
            </a:extLst>
          </p:cNvPr>
          <p:cNvSpPr/>
          <p:nvPr/>
        </p:nvSpPr>
        <p:spPr>
          <a:xfrm>
            <a:off x="1361400" y="3167152"/>
            <a:ext cx="302782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AA9C20C-569B-47BF-834C-9FFC38BC6218}"/>
              </a:ext>
            </a:extLst>
          </p:cNvPr>
          <p:cNvSpPr/>
          <p:nvPr/>
        </p:nvSpPr>
        <p:spPr>
          <a:xfrm>
            <a:off x="1268470" y="2734128"/>
            <a:ext cx="777760" cy="2112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50D6725-0610-49E7-A15A-3B411C6CED61}"/>
              </a:ext>
            </a:extLst>
          </p:cNvPr>
          <p:cNvSpPr/>
          <p:nvPr/>
        </p:nvSpPr>
        <p:spPr>
          <a:xfrm>
            <a:off x="1127889" y="2624789"/>
            <a:ext cx="140580" cy="4210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506B24F-8486-4DF2-BCB1-803AA6D79D46}"/>
              </a:ext>
            </a:extLst>
          </p:cNvPr>
          <p:cNvCxnSpPr>
            <a:cxnSpLocks/>
          </p:cNvCxnSpPr>
          <p:nvPr/>
        </p:nvCxnSpPr>
        <p:spPr>
          <a:xfrm>
            <a:off x="1268469" y="2763318"/>
            <a:ext cx="777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A0278CA-9413-43DA-9CC2-CC7E20149E49}"/>
              </a:ext>
            </a:extLst>
          </p:cNvPr>
          <p:cNvCxnSpPr>
            <a:cxnSpLocks/>
          </p:cNvCxnSpPr>
          <p:nvPr/>
        </p:nvCxnSpPr>
        <p:spPr>
          <a:xfrm>
            <a:off x="1275301" y="2920480"/>
            <a:ext cx="777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8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3EBEAA-DE9D-4D8F-A3D4-20E17D96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4E9DA1-A20B-4F32-9F20-AADE41F8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AD4EF1-079E-4510-BB5E-6A4D7EAE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13</a:t>
            </a:fld>
            <a:endParaRPr lang="ru-RU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CE0E2ED0-A8F0-4B3F-BA60-029FB124F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EB118C-225C-47E3-BC27-089FA52C8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4E242DA-D8E7-481B-8566-84C52D46C4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5462" r="2022" b="22892"/>
          <a:stretch/>
        </p:blipFill>
        <p:spPr>
          <a:xfrm>
            <a:off x="628650" y="2060152"/>
            <a:ext cx="3304073" cy="334912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устройство, ружье&#10;&#10;Автоматически созданное описание">
            <a:extLst>
              <a:ext uri="{FF2B5EF4-FFF2-40B4-BE49-F238E27FC236}">
                <a16:creationId xmlns:a16="http://schemas.microsoft.com/office/drawing/2014/main" id="{F5CC2A4D-0343-4852-B9E6-491204264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t="20241" r="6092" b="58233"/>
          <a:stretch/>
        </p:blipFill>
        <p:spPr>
          <a:xfrm>
            <a:off x="4065223" y="3139807"/>
            <a:ext cx="4538950" cy="147626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3C0E220-7CDD-4A5C-B851-10479205D641}"/>
              </a:ext>
            </a:extLst>
          </p:cNvPr>
          <p:cNvSpPr txBox="1"/>
          <p:nvPr/>
        </p:nvSpPr>
        <p:spPr>
          <a:xfrm>
            <a:off x="340650" y="1111627"/>
            <a:ext cx="1573103" cy="94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End-cap plate</a:t>
            </a:r>
          </a:p>
          <a:p>
            <a:r>
              <a:rPr lang="en-US" dirty="0"/>
              <a:t>with readout </a:t>
            </a:r>
          </a:p>
          <a:p>
            <a:r>
              <a:rPr lang="en-US" dirty="0"/>
              <a:t>detector</a:t>
            </a:r>
            <a:endParaRPr lang="ru-RU" dirty="0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079467B6-B63A-4A35-8E11-3A079C66236E}"/>
              </a:ext>
            </a:extLst>
          </p:cNvPr>
          <p:cNvCxnSpPr/>
          <p:nvPr/>
        </p:nvCxnSpPr>
        <p:spPr>
          <a:xfrm flipH="1">
            <a:off x="2511846" y="2060152"/>
            <a:ext cx="1266940" cy="1553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870173C-FB60-4972-A02E-1EAD19EFEF17}"/>
              </a:ext>
            </a:extLst>
          </p:cNvPr>
          <p:cNvSpPr txBox="1"/>
          <p:nvPr/>
        </p:nvSpPr>
        <p:spPr>
          <a:xfrm>
            <a:off x="3194892" y="1740665"/>
            <a:ext cx="182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Readout detector</a:t>
            </a:r>
            <a:endParaRPr lang="ru-RU" dirty="0"/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442BACF3-03AD-4309-B1FE-3400D6A08107}"/>
              </a:ext>
            </a:extLst>
          </p:cNvPr>
          <p:cNvCxnSpPr/>
          <p:nvPr/>
        </p:nvCxnSpPr>
        <p:spPr>
          <a:xfrm flipV="1">
            <a:off x="4572000" y="4043190"/>
            <a:ext cx="1443210" cy="870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B4B6D49-DDCA-4616-96D6-EE44E32474D5}"/>
              </a:ext>
            </a:extLst>
          </p:cNvPr>
          <p:cNvSpPr txBox="1"/>
          <p:nvPr/>
        </p:nvSpPr>
        <p:spPr>
          <a:xfrm>
            <a:off x="3693013" y="4902505"/>
            <a:ext cx="264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Connectors for electronics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42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782E1F-EF0D-420F-AAE7-E03AC23B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24E0F1-756D-4FAF-B424-037ECD25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26597C-6D7C-4D2F-9491-184E4040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4B69F452-F39A-4ED8-905F-3EE490B71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5BEB1C-8C36-4BC6-872B-7247BC95F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A92845-B382-45F6-BB31-36ECDEE8334A}"/>
              </a:ext>
            </a:extLst>
          </p:cNvPr>
          <p:cNvSpPr txBox="1"/>
          <p:nvPr/>
        </p:nvSpPr>
        <p:spPr>
          <a:xfrm>
            <a:off x="628650" y="1035586"/>
            <a:ext cx="330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Readout detector and electronics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BDA9D-4E66-46C1-A516-EF6241C5BB7D}"/>
              </a:ext>
            </a:extLst>
          </p:cNvPr>
          <p:cNvSpPr txBox="1"/>
          <p:nvPr/>
        </p:nvSpPr>
        <p:spPr>
          <a:xfrm>
            <a:off x="1322024" y="1983036"/>
            <a:ext cx="70820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readout detector – quad-GEMs, then 2(3)GEMs-</a:t>
            </a:r>
            <a:r>
              <a:rPr lang="en-US" dirty="0" err="1"/>
              <a:t>muRWELL</a:t>
            </a:r>
            <a:endParaRPr lang="en-US" dirty="0"/>
          </a:p>
          <a:p>
            <a:endParaRPr lang="en-US" dirty="0"/>
          </a:p>
          <a:p>
            <a:r>
              <a:rPr lang="en-US" dirty="0"/>
              <a:t>Readout structure with several groups of pads with different size 1-4 mm</a:t>
            </a:r>
          </a:p>
          <a:p>
            <a:endParaRPr lang="en-US" dirty="0"/>
          </a:p>
          <a:p>
            <a:r>
              <a:rPr lang="en-US" dirty="0"/>
              <a:t>Electronics based on DMXG64B ASIC (CSA+100 cells of analogue memory)</a:t>
            </a:r>
            <a:endParaRPr lang="ru-RU" dirty="0"/>
          </a:p>
        </p:txBody>
      </p:sp>
      <p:pic>
        <p:nvPicPr>
          <p:cNvPr id="10" name="Рисунок 9" descr="Изображение выглядит как текст, электроника, цепь&#10;&#10;Автоматически созданное описание">
            <a:extLst>
              <a:ext uri="{FF2B5EF4-FFF2-40B4-BE49-F238E27FC236}">
                <a16:creationId xmlns:a16="http://schemas.microsoft.com/office/drawing/2014/main" id="{875FEECE-0165-4727-AA4E-48691BB02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8254" r="1170" b="14718"/>
          <a:stretch/>
        </p:blipFill>
        <p:spPr>
          <a:xfrm>
            <a:off x="3935068" y="3501912"/>
            <a:ext cx="2622015" cy="2812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2073E4-E650-44F3-896F-6CB2FBB5C0E2}"/>
              </a:ext>
            </a:extLst>
          </p:cNvPr>
          <p:cNvSpPr txBox="1"/>
          <p:nvPr/>
        </p:nvSpPr>
        <p:spPr>
          <a:xfrm>
            <a:off x="6557083" y="3933022"/>
            <a:ext cx="19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128-channel board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41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77065D-F138-4734-B070-DE9C767E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D49EBE-AF05-4BA4-9890-7C1C0349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AE400E-A1C4-4734-B9B4-51E3099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A6EEF0D6-C97D-4C25-B59A-9B252DBFB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B9D7B3-425A-4A53-AF17-9F4800DD9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4E9741-0E9E-4D89-82C8-3FA4F55FF6F3}"/>
              </a:ext>
            </a:extLst>
          </p:cNvPr>
          <p:cNvSpPr txBox="1"/>
          <p:nvPr/>
        </p:nvSpPr>
        <p:spPr>
          <a:xfrm>
            <a:off x="1840829" y="245772"/>
            <a:ext cx="61991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status: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cage is almost ready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drawings of readout end-cap and its parts are prepared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the readout board is ready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TDR of the prototype is on the way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6C178-437D-4D91-8DE7-50E9D570C4FA}"/>
              </a:ext>
            </a:extLst>
          </p:cNvPr>
          <p:cNvSpPr txBox="1"/>
          <p:nvPr/>
        </p:nvSpPr>
        <p:spPr>
          <a:xfrm>
            <a:off x="1840829" y="2184960"/>
            <a:ext cx="652197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 for 2021: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parts of the readout end-cap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the readout board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 TDR for the prototype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Assemble the prototype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spatial resolution (hit and track)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space charge fluctuations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of TPC track reconstruction software with CERN group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1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12CD2E-CEE9-45D6-82CB-EEFC0475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2DBAF4-18E1-4DB0-BA2C-9FC90123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079ACC-422F-4CB5-A965-16E7A524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E0F1D4-C574-4D56-B5F5-00212293E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2" y="2168012"/>
            <a:ext cx="5854054" cy="3292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00EE5-D9F8-4ABA-A1C6-A36E185B8F9E}"/>
              </a:ext>
            </a:extLst>
          </p:cNvPr>
          <p:cNvSpPr txBox="1"/>
          <p:nvPr/>
        </p:nvSpPr>
        <p:spPr>
          <a:xfrm>
            <a:off x="4709603" y="3719485"/>
            <a:ext cx="950901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000" dirty="0"/>
              <a:t>TPC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000" dirty="0" err="1"/>
              <a:t>CmuRWELL</a:t>
            </a:r>
            <a:endParaRPr lang="en-US" sz="10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000" dirty="0"/>
              <a:t>Si-strips</a:t>
            </a:r>
            <a:endParaRPr lang="ru-RU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2B30E-4691-4566-BD95-A9CA6FB6E9FF}"/>
              </a:ext>
            </a:extLst>
          </p:cNvPr>
          <p:cNvSpPr txBox="1"/>
          <p:nvPr/>
        </p:nvSpPr>
        <p:spPr>
          <a:xfrm>
            <a:off x="628650" y="935418"/>
            <a:ext cx="6545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Novosibirsk Super Charm-Tau Factory Detector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4612DD3-12D2-47EF-A7C0-3E1DAEAB9A98}"/>
              </a:ext>
            </a:extLst>
          </p:cNvPr>
          <p:cNvCxnSpPr/>
          <p:nvPr/>
        </p:nvCxnSpPr>
        <p:spPr>
          <a:xfrm flipV="1">
            <a:off x="5250426" y="3569110"/>
            <a:ext cx="1207524" cy="245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2A77D48-279C-4D0E-B0B6-C6A132EFB0E7}"/>
              </a:ext>
            </a:extLst>
          </p:cNvPr>
          <p:cNvSpPr txBox="1"/>
          <p:nvPr/>
        </p:nvSpPr>
        <p:spPr>
          <a:xfrm>
            <a:off x="6356555" y="3278087"/>
            <a:ext cx="2698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100-1000 charge clusters per track</a:t>
            </a:r>
            <a:endParaRPr lang="ru-RU" sz="1400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5E4A416-6D2F-48A7-B24B-16684F424009}"/>
              </a:ext>
            </a:extLst>
          </p:cNvPr>
          <p:cNvCxnSpPr/>
          <p:nvPr/>
        </p:nvCxnSpPr>
        <p:spPr>
          <a:xfrm>
            <a:off x="7558548" y="3585864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F424AD-021A-40E6-81C7-B1A7411A9E2F}"/>
              </a:ext>
            </a:extLst>
          </p:cNvPr>
          <p:cNvSpPr txBox="1"/>
          <p:nvPr/>
        </p:nvSpPr>
        <p:spPr>
          <a:xfrm>
            <a:off x="5886916" y="3844404"/>
            <a:ext cx="31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Allows precise stand-alone soft tracks reconstruction and soft hadrons identification following </a:t>
            </a:r>
            <a:r>
              <a:rPr lang="en-US" sz="1200" dirty="0" err="1"/>
              <a:t>dE</a:t>
            </a:r>
            <a:r>
              <a:rPr lang="en-US" sz="1200" dirty="0"/>
              <a:t>/dx measurements </a:t>
            </a:r>
            <a:endParaRPr lang="ru-RU" sz="1200" dirty="0"/>
          </a:p>
        </p:txBody>
      </p:sp>
      <p:pic>
        <p:nvPicPr>
          <p:cNvPr id="14" name="Picture 2" descr="Logo">
            <a:extLst>
              <a:ext uri="{FF2B5EF4-FFF2-40B4-BE49-F238E27FC236}">
                <a16:creationId xmlns:a16="http://schemas.microsoft.com/office/drawing/2014/main" id="{3557822A-6778-4378-A873-1E763B6C6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07B4C0-26C9-4FF7-9438-FA750AC8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0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90398-0E70-4DD0-8AA5-BA55392C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C292AF-DAC9-4D3D-9364-7B338049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B98CB2-28AC-4D78-9EA0-3920CB05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FED303-6894-404D-B368-C88CB57B3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5FAF9F7E-4129-4038-B9B1-640CB1AEF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3ED186-1E1C-4BEF-B521-F6E1A1CFC729}"/>
              </a:ext>
            </a:extLst>
          </p:cNvPr>
          <p:cNvSpPr txBox="1"/>
          <p:nvPr/>
        </p:nvSpPr>
        <p:spPr>
          <a:xfrm>
            <a:off x="761709" y="2382908"/>
            <a:ext cx="384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issues with TPC as Inner Tracker: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A38E7-6F68-4F38-BB17-377A806BB2BB}"/>
              </a:ext>
            </a:extLst>
          </p:cNvPr>
          <p:cNvSpPr txBox="1"/>
          <p:nvPr/>
        </p:nvSpPr>
        <p:spPr>
          <a:xfrm>
            <a:off x="1756981" y="3094526"/>
            <a:ext cx="6585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Tracks from many bunch crossings are overlapping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electron drift time is </a:t>
            </a:r>
            <a:r>
              <a:rPr lang="en-US" dirty="0"/>
              <a:t>~6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(Ar-10%CH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1200 bunch-crossings,   ~ 50 tracks in TPC acceptance (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q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0.1 rad). Specific reconstruction       algorithm is needed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Ions from end-cap detectors drift back into the TPC volume and build-up a space charge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4FBD70-7838-43DF-8A14-6457D6E1BCA4}"/>
              </a:ext>
            </a:extLst>
          </p:cNvPr>
          <p:cNvSpPr txBox="1"/>
          <p:nvPr/>
        </p:nvSpPr>
        <p:spPr>
          <a:xfrm>
            <a:off x="840658" y="1349477"/>
            <a:ext cx="7501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TPC dimensions: 40 cm in diameter, 60 cm long (two halves of 30 cm)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485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858FEB-73CD-448F-A3FD-2856BE5FF7D9}"/>
              </a:ext>
            </a:extLst>
          </p:cNvPr>
          <p:cNvSpPr/>
          <p:nvPr/>
        </p:nvSpPr>
        <p:spPr>
          <a:xfrm>
            <a:off x="491206" y="1312346"/>
            <a:ext cx="81615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processes:</a:t>
            </a:r>
          </a:p>
          <a:p>
            <a:pPr marL="514350" indent="-514350" algn="just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Two-photon processes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e+e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&gt;2MeV) -  2.9mb   (at 3 GeV per beam), DIAG36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However at 1.5 T field radius of electron trajectory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 MeV/c will be ~</a:t>
            </a:r>
            <a:r>
              <a:rPr lang="en-US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 mm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15 MeV/c trajectory radius will be ~</a:t>
            </a:r>
            <a:r>
              <a:rPr lang="en-US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 cm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(inner radius of TPC)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e+e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&gt;30 MeV cross-section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is  equal to 5.5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 (3 GeV per beam), that gives 2.8x10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particles/bunch crossing (L=10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cm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)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2. Radiative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Bha-Bha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(n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(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&gt;5mrad),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&gt;1MeV)  - 1.2mb (at 3 GeV per beam), BHWIDE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Particles with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=5mrad will interact with vacuum pipe wall at Z=3m (VP radius is equal to 15 mm). Acceptance of TPC is 0.1 rad &lt;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 &lt; p/2.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For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&gt;100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mrad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&gt;1MeV cross-section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(n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process is equal to ~2.8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 (3 GeV per beam), that gives ~1.4x10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particles/bunch crossing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EED8B-769B-4540-95E6-DEF356247A9E}"/>
              </a:ext>
            </a:extLst>
          </p:cNvPr>
          <p:cNvSpPr txBox="1"/>
          <p:nvPr/>
        </p:nvSpPr>
        <p:spPr>
          <a:xfrm>
            <a:off x="919868" y="777916"/>
            <a:ext cx="6242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background tracks will be detected in TPC?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85BFB4-BAB5-425A-B995-8170DCF2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E592A-EC88-4083-B566-EBFC4918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34E0-7966-40FC-B35F-0D06877F05E1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AD8415-E22D-43CD-B19C-D47469CE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54BA83C9-47D5-4D0D-9CBB-28AC71994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772B98-0C1B-4958-B30E-DF2B5EA5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9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71FFFB-E9FE-43DE-91F8-A9B8BBDC4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25" y="1072752"/>
            <a:ext cx="4878927" cy="3763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4E98AF-2577-4EC5-9B7A-15E5B55450FC}"/>
              </a:ext>
            </a:extLst>
          </p:cNvPr>
          <p:cNvSpPr txBox="1"/>
          <p:nvPr/>
        </p:nvSpPr>
        <p:spPr>
          <a:xfrm>
            <a:off x="1005708" y="707192"/>
            <a:ext cx="6242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background tracks will be detected in TPC?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82904-11B7-4D4C-B108-21351DEF30D8}"/>
              </a:ext>
            </a:extLst>
          </p:cNvPr>
          <p:cNvSpPr txBox="1"/>
          <p:nvPr/>
        </p:nvSpPr>
        <p:spPr>
          <a:xfrm>
            <a:off x="5045273" y="2113438"/>
            <a:ext cx="36869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 velocity in 1.5 T B-field for one of the most popular TPC mixtures Ar+10%CH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5 cm/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 of 100-200 V/cm.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drift time is 6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1200 bunch crossings -&gt; ~</a:t>
            </a:r>
            <a:r>
              <a:rPr lang="en-US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 primary background tracks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1EE28-7977-4B94-8FAA-3B8C3E37E708}"/>
              </a:ext>
            </a:extLst>
          </p:cNvPr>
          <p:cNvSpPr txBox="1"/>
          <p:nvPr/>
        </p:nvSpPr>
        <p:spPr>
          <a:xfrm>
            <a:off x="770817" y="5506529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secondaries?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CE3849F-07EB-45E3-968C-1F460AADEB6B}"/>
              </a:ext>
            </a:extLst>
          </p:cNvPr>
          <p:cNvSpPr/>
          <p:nvPr/>
        </p:nvSpPr>
        <p:spPr>
          <a:xfrm>
            <a:off x="702804" y="5506529"/>
            <a:ext cx="2441694" cy="408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ата 15">
            <a:extLst>
              <a:ext uri="{FF2B5EF4-FFF2-40B4-BE49-F238E27FC236}">
                <a16:creationId xmlns:a16="http://schemas.microsoft.com/office/drawing/2014/main" id="{45FE0103-F16D-4D9C-AD7C-6F751B5B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9B7E4C5F-224B-4B39-A9AD-B19EC9A4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34E0-7966-40FC-B35F-0D06877F05E1}" type="slidenum">
              <a:rPr lang="ru-RU" smtClean="0"/>
              <a:t>5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AC66F1-82CC-4099-BC63-E9BAD7632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pic>
        <p:nvPicPr>
          <p:cNvPr id="10" name="Picture 2" descr="Logo">
            <a:extLst>
              <a:ext uri="{FF2B5EF4-FFF2-40B4-BE49-F238E27FC236}">
                <a16:creationId xmlns:a16="http://schemas.microsoft.com/office/drawing/2014/main" id="{F17D91B2-934A-4456-8038-E8A63CC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30127C-7EF3-4447-B13F-7BFEB0B2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0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легкий, ночь, темный, освещенный&#10;&#10;Автоматически созданное описание">
            <a:extLst>
              <a:ext uri="{FF2B5EF4-FFF2-40B4-BE49-F238E27FC236}">
                <a16:creationId xmlns:a16="http://schemas.microsoft.com/office/drawing/2014/main" id="{1427684B-1D8E-4FF0-92B6-05EDE7E9C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11" y="661233"/>
            <a:ext cx="3048000" cy="3005919"/>
          </a:xfrm>
          <a:prstGeom prst="rect">
            <a:avLst/>
          </a:prstGeom>
        </p:spPr>
      </p:pic>
      <p:pic>
        <p:nvPicPr>
          <p:cNvPr id="5" name="Рисунок 4" descr="Изображение выглядит как цветной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8C6D6369-878A-420B-ACB2-D47C3424F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56" y="2964294"/>
            <a:ext cx="3068910" cy="31901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2E06CC-FD53-4C08-9D13-36621B7EF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26" y="627464"/>
            <a:ext cx="2856933" cy="309156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мный, монитор, компьютер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CD9B5540-EFDD-40C8-AB1C-A59CC8090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26" y="3114417"/>
            <a:ext cx="2856933" cy="30400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E792B2-6620-484E-B510-71972267656A}"/>
              </a:ext>
            </a:extLst>
          </p:cNvPr>
          <p:cNvSpPr txBox="1"/>
          <p:nvPr/>
        </p:nvSpPr>
        <p:spPr>
          <a:xfrm>
            <a:off x="1760918" y="1017768"/>
            <a:ext cx="66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Y, cm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40FBB-9E14-4D61-88CD-E1FA9F5C9437}"/>
              </a:ext>
            </a:extLst>
          </p:cNvPr>
          <p:cNvSpPr txBox="1"/>
          <p:nvPr/>
        </p:nvSpPr>
        <p:spPr>
          <a:xfrm>
            <a:off x="4353216" y="318052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X, cm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CE1807-FB5D-457D-8CEE-1FED0F1811AC}"/>
              </a:ext>
            </a:extLst>
          </p:cNvPr>
          <p:cNvSpPr txBox="1"/>
          <p:nvPr/>
        </p:nvSpPr>
        <p:spPr>
          <a:xfrm>
            <a:off x="1694851" y="33497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R, cm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5BEFE1-EFA6-4615-9467-E6E0FDAD9804}"/>
              </a:ext>
            </a:extLst>
          </p:cNvPr>
          <p:cNvSpPr txBox="1"/>
          <p:nvPr/>
        </p:nvSpPr>
        <p:spPr>
          <a:xfrm>
            <a:off x="4396963" y="582743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Z, cm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7CE6B-8470-4CA9-B2F9-CF9947BFFAC3}"/>
              </a:ext>
            </a:extLst>
          </p:cNvPr>
          <p:cNvSpPr txBox="1"/>
          <p:nvPr/>
        </p:nvSpPr>
        <p:spPr>
          <a:xfrm>
            <a:off x="5082942" y="1017768"/>
            <a:ext cx="66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Y, cm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26344-C386-468A-8886-0699C701E8D7}"/>
              </a:ext>
            </a:extLst>
          </p:cNvPr>
          <p:cNvSpPr txBox="1"/>
          <p:nvPr/>
        </p:nvSpPr>
        <p:spPr>
          <a:xfrm>
            <a:off x="7572918" y="32443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X, cm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ADAD26-4025-47A0-91D2-099C58119063}"/>
              </a:ext>
            </a:extLst>
          </p:cNvPr>
          <p:cNvSpPr txBox="1"/>
          <p:nvPr/>
        </p:nvSpPr>
        <p:spPr>
          <a:xfrm>
            <a:off x="5071311" y="337085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R, cm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806952-1308-4D1E-888D-EA9C68515BAA}"/>
              </a:ext>
            </a:extLst>
          </p:cNvPr>
          <p:cNvSpPr txBox="1"/>
          <p:nvPr/>
        </p:nvSpPr>
        <p:spPr>
          <a:xfrm>
            <a:off x="7585164" y="573128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Z, cm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48BB14-48B7-49B0-8935-F903F9AF1B5C}"/>
              </a:ext>
            </a:extLst>
          </p:cNvPr>
          <p:cNvSpPr txBox="1"/>
          <p:nvPr/>
        </p:nvSpPr>
        <p:spPr>
          <a:xfrm>
            <a:off x="969701" y="533944"/>
            <a:ext cx="583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 of TPC occupancy (energy depositions) within 6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7E046F-4F3B-4395-9BB4-E5BF0FAC479E}"/>
              </a:ext>
            </a:extLst>
          </p:cNvPr>
          <p:cNvSpPr txBox="1"/>
          <p:nvPr/>
        </p:nvSpPr>
        <p:spPr>
          <a:xfrm>
            <a:off x="3010874" y="804011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1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10CA50-BE19-4E7E-A88B-5A517844CD13}"/>
              </a:ext>
            </a:extLst>
          </p:cNvPr>
          <p:cNvSpPr txBox="1"/>
          <p:nvPr/>
        </p:nvSpPr>
        <p:spPr>
          <a:xfrm>
            <a:off x="6357617" y="797075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2</a:t>
            </a:r>
            <a:endParaRPr lang="ru-RU" dirty="0"/>
          </a:p>
        </p:txBody>
      </p:sp>
      <p:sp>
        <p:nvSpPr>
          <p:cNvPr id="21" name="Дата 20">
            <a:extLst>
              <a:ext uri="{FF2B5EF4-FFF2-40B4-BE49-F238E27FC236}">
                <a16:creationId xmlns:a16="http://schemas.microsoft.com/office/drawing/2014/main" id="{C6DCC8D1-0AF5-4E8A-9948-3C1ABC67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F20D8482-44D0-4FE6-AE7F-21C4C2DE6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34E0-7966-40FC-B35F-0D06877F05E1}" type="slidenum">
              <a:rPr lang="ru-RU" smtClean="0"/>
              <a:t>6</a:t>
            </a:fld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0AA5A4-E12A-471F-8DE5-5BE2DE02F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pic>
        <p:nvPicPr>
          <p:cNvPr id="24" name="Picture 2" descr="Logo">
            <a:extLst>
              <a:ext uri="{FF2B5EF4-FFF2-40B4-BE49-F238E27FC236}">
                <a16:creationId xmlns:a16="http://schemas.microsoft.com/office/drawing/2014/main" id="{0370375D-7558-429D-A483-92B3AC5DD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A82ED1A-1564-4232-B87D-8946B789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0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CF78CA-DCE0-43D8-9AC7-EEEF48D7F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86" y="719852"/>
            <a:ext cx="5522457" cy="4964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1F2401-FC95-477D-B127-1092B0011621}"/>
              </a:ext>
            </a:extLst>
          </p:cNvPr>
          <p:cNvSpPr txBox="1"/>
          <p:nvPr/>
        </p:nvSpPr>
        <p:spPr>
          <a:xfrm>
            <a:off x="2782955" y="847775"/>
            <a:ext cx="445273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r>
              <a:rPr lang="en-US" sz="1000" b="1" dirty="0"/>
              <a:t>84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72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60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48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36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24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12</a:t>
            </a:r>
          </a:p>
          <a:p>
            <a:endParaRPr lang="en-US" sz="1000" b="1" dirty="0"/>
          </a:p>
          <a:p>
            <a:r>
              <a:rPr lang="en-US" sz="1000" b="1" dirty="0"/>
              <a:t> </a:t>
            </a:r>
          </a:p>
          <a:p>
            <a:endParaRPr lang="en-US" sz="1000" b="1" dirty="0"/>
          </a:p>
          <a:p>
            <a:r>
              <a:rPr lang="en-US" sz="1000" b="1" dirty="0"/>
              <a:t>0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25776E-1B55-4425-A6E7-9B64041A6801}"/>
              </a:ext>
            </a:extLst>
          </p:cNvPr>
          <p:cNvSpPr/>
          <p:nvPr/>
        </p:nvSpPr>
        <p:spPr>
          <a:xfrm>
            <a:off x="5152445" y="719852"/>
            <a:ext cx="1025718" cy="3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AE6FA-056B-4A9B-9937-D6CC6DFA62C0}"/>
              </a:ext>
            </a:extLst>
          </p:cNvPr>
          <p:cNvSpPr txBox="1"/>
          <p:nvPr/>
        </p:nvSpPr>
        <p:spPr>
          <a:xfrm rot="16200000">
            <a:off x="1699076" y="3017599"/>
            <a:ext cx="193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Particles/TPC</a:t>
            </a:r>
            <a:r>
              <a:rPr lang="en-US" baseline="30000" dirty="0"/>
              <a:t> </a:t>
            </a:r>
            <a:r>
              <a:rPr lang="en-US" dirty="0"/>
              <a:t>/6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2661B-0031-44FE-98FE-E1C33558CBE5}"/>
              </a:ext>
            </a:extLst>
          </p:cNvPr>
          <p:cNvSpPr txBox="1"/>
          <p:nvPr/>
        </p:nvSpPr>
        <p:spPr>
          <a:xfrm>
            <a:off x="7402664" y="568468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Z, cm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C3885-4863-483F-ABCD-F895A4D54A8C}"/>
              </a:ext>
            </a:extLst>
          </p:cNvPr>
          <p:cNvSpPr txBox="1"/>
          <p:nvPr/>
        </p:nvSpPr>
        <p:spPr>
          <a:xfrm>
            <a:off x="954157" y="607104"/>
            <a:ext cx="6242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background tracks will be detected in TPC?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BFA1C-EDAA-428E-9966-8160DC45FAC0}"/>
              </a:ext>
            </a:extLst>
          </p:cNvPr>
          <p:cNvSpPr txBox="1"/>
          <p:nvPr/>
        </p:nvSpPr>
        <p:spPr>
          <a:xfrm>
            <a:off x="402102" y="1168842"/>
            <a:ext cx="1988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charge particle tracks per TPC cross-section within 6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E11F1C48-9B3E-46C1-A165-4053E829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5455ACE3-4857-4E45-A1B1-86F6826C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34E0-7966-40FC-B35F-0D06877F05E1}" type="slidenum">
              <a:rPr lang="ru-RU" smtClean="0"/>
              <a:t>7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7BF50E-E5A7-4C10-944B-CE0CC5566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066DF412-873C-435B-9DB0-7BDBBBB61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CB61D9C-F219-4118-8B2A-16988103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4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EF1D32-F764-4A73-BE37-434AF19B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A5DA7A-9306-4D7B-AC87-F200CEB1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96B0CE-F802-40B7-8966-AC006202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DAB729-C681-47FE-B5BF-36331EF4F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558FB83B-69DE-4296-9C19-B16799743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2084A-15AF-4721-AD31-A3A657D0A563}"/>
              </a:ext>
            </a:extLst>
          </p:cNvPr>
          <p:cNvSpPr txBox="1"/>
          <p:nvPr/>
        </p:nvSpPr>
        <p:spPr>
          <a:xfrm>
            <a:off x="2229323" y="816159"/>
            <a:ext cx="346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for the TPC prototype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684B6-86C1-4184-8597-CCCFCC1B5D44}"/>
              </a:ext>
            </a:extLst>
          </p:cNvPr>
          <p:cNvSpPr txBox="1"/>
          <p:nvPr/>
        </p:nvSpPr>
        <p:spPr>
          <a:xfrm>
            <a:off x="919868" y="1501547"/>
            <a:ext cx="7383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spatial resolution (on tracks) as a function of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readout pad size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gas mixture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reconstruction algorithm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readout electronics and its parameters (clock frequency,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shaping time, amplification, noise)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track angle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and validation of simulation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solving of all technological issues during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several detector technologies for the readout detector: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GEM,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muRWELL+GEM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thick RWELL+GEM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existing ASICs for TPC readout (DMXG64, VMM3a…) and input for the development of specialized ASIC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1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054238-667A-492E-AC13-2428DD89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18.02.2021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05B2D2-8749-419C-AED9-557C19C8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L.Shekhtman General Cremlin+ WP5 meeting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9174AB-DF5A-41B5-B2B1-3E927593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952-B9CC-4170-9899-105C5E046CF4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8C937EA1-750D-43E8-851A-17F7F7928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0" y="0"/>
            <a:ext cx="919868" cy="7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E7A22C-8D59-4079-A93B-F17C22689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611" y="54601"/>
            <a:ext cx="2927769" cy="562461"/>
          </a:xfrm>
          <a:prstGeom prst="rect">
            <a:avLst/>
          </a:prstGeom>
        </p:spPr>
      </p:pic>
      <p:sp>
        <p:nvSpPr>
          <p:cNvPr id="7" name="Нижний колонтитул 2">
            <a:extLst>
              <a:ext uri="{FF2B5EF4-FFF2-40B4-BE49-F238E27FC236}">
                <a16:creationId xmlns:a16="http://schemas.microsoft.com/office/drawing/2014/main" id="{A58A2D1B-C349-4188-8784-2BAD3D62F731}"/>
              </a:ext>
            </a:extLst>
          </p:cNvPr>
          <p:cNvSpPr txBox="1">
            <a:spLocks/>
          </p:cNvSpPr>
          <p:nvPr/>
        </p:nvSpPr>
        <p:spPr>
          <a:xfrm>
            <a:off x="3860702" y="576879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Cremlin+ Internal BINP WP5 meeting</a:t>
            </a: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EBA5018-D275-4B42-89C3-78B8A2D8DA59}"/>
              </a:ext>
            </a:extLst>
          </p:cNvPr>
          <p:cNvSpPr/>
          <p:nvPr/>
        </p:nvSpPr>
        <p:spPr>
          <a:xfrm>
            <a:off x="655319" y="4919435"/>
            <a:ext cx="804798" cy="4453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498CB0-AF22-4881-B8E8-52D77821DED4}"/>
              </a:ext>
            </a:extLst>
          </p:cNvPr>
          <p:cNvSpPr/>
          <p:nvPr/>
        </p:nvSpPr>
        <p:spPr>
          <a:xfrm>
            <a:off x="4323417" y="741707"/>
            <a:ext cx="4032448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B66F18E-86BE-4A62-8893-6F222CEAA830}"/>
              </a:ext>
            </a:extLst>
          </p:cNvPr>
          <p:cNvCxnSpPr/>
          <p:nvPr/>
        </p:nvCxnSpPr>
        <p:spPr>
          <a:xfrm flipH="1">
            <a:off x="3745468" y="741707"/>
            <a:ext cx="728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A2C13AF-852E-4B55-AF74-A63440D226D7}"/>
              </a:ext>
            </a:extLst>
          </p:cNvPr>
          <p:cNvCxnSpPr/>
          <p:nvPr/>
        </p:nvCxnSpPr>
        <p:spPr>
          <a:xfrm flipH="1">
            <a:off x="3745468" y="4630139"/>
            <a:ext cx="728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9150937-AA6B-4B82-8D72-BFF38A812370}"/>
              </a:ext>
            </a:extLst>
          </p:cNvPr>
          <p:cNvCxnSpPr/>
          <p:nvPr/>
        </p:nvCxnSpPr>
        <p:spPr>
          <a:xfrm>
            <a:off x="8346365" y="4270099"/>
            <a:ext cx="0" cy="855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5B0209C-D994-4193-8C53-C8BD71221149}"/>
              </a:ext>
            </a:extLst>
          </p:cNvPr>
          <p:cNvCxnSpPr/>
          <p:nvPr/>
        </p:nvCxnSpPr>
        <p:spPr>
          <a:xfrm>
            <a:off x="4323417" y="4342107"/>
            <a:ext cx="0" cy="783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932073F-5DF8-45B3-B5B4-72354CBAA28F}"/>
              </a:ext>
            </a:extLst>
          </p:cNvPr>
          <p:cNvCxnSpPr/>
          <p:nvPr/>
        </p:nvCxnSpPr>
        <p:spPr>
          <a:xfrm flipH="1">
            <a:off x="4323417" y="4918171"/>
            <a:ext cx="402294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C5641E6-43D0-434A-A424-E436F6ABC584}"/>
              </a:ext>
            </a:extLst>
          </p:cNvPr>
          <p:cNvCxnSpPr/>
          <p:nvPr/>
        </p:nvCxnSpPr>
        <p:spPr>
          <a:xfrm>
            <a:off x="3961492" y="741707"/>
            <a:ext cx="0" cy="38884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CEF9EC9-EC27-4A2C-88B6-2A2B55765829}"/>
              </a:ext>
            </a:extLst>
          </p:cNvPr>
          <p:cNvSpPr txBox="1"/>
          <p:nvPr/>
        </p:nvSpPr>
        <p:spPr>
          <a:xfrm rot="16200000">
            <a:off x="3528958" y="232370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C89F1A-790A-4DED-B3A8-50619CE23486}"/>
              </a:ext>
            </a:extLst>
          </p:cNvPr>
          <p:cNvSpPr txBox="1"/>
          <p:nvPr/>
        </p:nvSpPr>
        <p:spPr>
          <a:xfrm>
            <a:off x="5979665" y="495420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314.2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7BC839-EBDD-423F-A4CE-498602878B64}"/>
              </a:ext>
            </a:extLst>
          </p:cNvPr>
          <p:cNvSpPr/>
          <p:nvPr/>
        </p:nvSpPr>
        <p:spPr>
          <a:xfrm>
            <a:off x="4364219" y="4035048"/>
            <a:ext cx="3952825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68823BA-03A8-4D2F-9CDF-4AC143D2F777}"/>
              </a:ext>
            </a:extLst>
          </p:cNvPr>
          <p:cNvSpPr/>
          <p:nvPr/>
        </p:nvSpPr>
        <p:spPr>
          <a:xfrm>
            <a:off x="4429204" y="4051080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333727F-73AC-4DA4-B5CA-075492CC2DF0}"/>
              </a:ext>
            </a:extLst>
          </p:cNvPr>
          <p:cNvSpPr/>
          <p:nvPr/>
        </p:nvSpPr>
        <p:spPr>
          <a:xfrm>
            <a:off x="6347058" y="4048192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17280BF-36CD-4C66-979B-6A1242B82A03}"/>
              </a:ext>
            </a:extLst>
          </p:cNvPr>
          <p:cNvSpPr/>
          <p:nvPr/>
        </p:nvSpPr>
        <p:spPr>
          <a:xfrm>
            <a:off x="8210955" y="4048192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A93C69B-5718-4229-BB01-39538628D52C}"/>
              </a:ext>
            </a:extLst>
          </p:cNvPr>
          <p:cNvSpPr/>
          <p:nvPr/>
        </p:nvSpPr>
        <p:spPr>
          <a:xfrm>
            <a:off x="4370645" y="4190335"/>
            <a:ext cx="3952825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647C4C7-7769-40CB-9B6F-FE7E184144A6}"/>
              </a:ext>
            </a:extLst>
          </p:cNvPr>
          <p:cNvSpPr/>
          <p:nvPr/>
        </p:nvSpPr>
        <p:spPr>
          <a:xfrm>
            <a:off x="4435630" y="4206367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700250D-0C14-465C-9487-9981B11CF565}"/>
              </a:ext>
            </a:extLst>
          </p:cNvPr>
          <p:cNvSpPr/>
          <p:nvPr/>
        </p:nvSpPr>
        <p:spPr>
          <a:xfrm>
            <a:off x="6353484" y="4203479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D1229F6-99D2-49BD-9953-AC3774825AB1}"/>
              </a:ext>
            </a:extLst>
          </p:cNvPr>
          <p:cNvSpPr/>
          <p:nvPr/>
        </p:nvSpPr>
        <p:spPr>
          <a:xfrm>
            <a:off x="8217381" y="4203479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1B8728E-F988-49B2-8166-0AE5E4EFCD5C}"/>
              </a:ext>
            </a:extLst>
          </p:cNvPr>
          <p:cNvSpPr/>
          <p:nvPr/>
        </p:nvSpPr>
        <p:spPr>
          <a:xfrm>
            <a:off x="4369654" y="4342107"/>
            <a:ext cx="3952825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925E358-CB7F-4330-AAF9-4E73C26BAB36}"/>
              </a:ext>
            </a:extLst>
          </p:cNvPr>
          <p:cNvSpPr/>
          <p:nvPr/>
        </p:nvSpPr>
        <p:spPr>
          <a:xfrm>
            <a:off x="8217381" y="4354574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3B53E84-A9F9-49C4-9EA4-C11EFDD0348A}"/>
              </a:ext>
            </a:extLst>
          </p:cNvPr>
          <p:cNvSpPr/>
          <p:nvPr/>
        </p:nvSpPr>
        <p:spPr>
          <a:xfrm>
            <a:off x="6353484" y="4354575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BCBB2991-03F6-467E-8CC1-DDBA87B83E71}"/>
              </a:ext>
            </a:extLst>
          </p:cNvPr>
          <p:cNvSpPr/>
          <p:nvPr/>
        </p:nvSpPr>
        <p:spPr>
          <a:xfrm>
            <a:off x="4432276" y="4354576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ECE43FA-1235-453A-966A-8238796FCFD6}"/>
              </a:ext>
            </a:extLst>
          </p:cNvPr>
          <p:cNvSpPr/>
          <p:nvPr/>
        </p:nvSpPr>
        <p:spPr>
          <a:xfrm>
            <a:off x="3867128" y="5817913"/>
            <a:ext cx="4110740" cy="28803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533F911-CE66-4010-A106-F7C1D80B8D23}"/>
              </a:ext>
            </a:extLst>
          </p:cNvPr>
          <p:cNvSpPr/>
          <p:nvPr/>
        </p:nvSpPr>
        <p:spPr>
          <a:xfrm>
            <a:off x="3867128" y="5770559"/>
            <a:ext cx="4110740" cy="36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63A742E-855D-4C7D-86E2-67D7FF94334D}"/>
              </a:ext>
            </a:extLst>
          </p:cNvPr>
          <p:cNvSpPr/>
          <p:nvPr/>
        </p:nvSpPr>
        <p:spPr>
          <a:xfrm>
            <a:off x="4089436" y="5762749"/>
            <a:ext cx="45719" cy="3431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226BACA-C6FB-487F-9F5C-1214B2A70B5F}"/>
              </a:ext>
            </a:extLst>
          </p:cNvPr>
          <p:cNvSpPr/>
          <p:nvPr/>
        </p:nvSpPr>
        <p:spPr>
          <a:xfrm>
            <a:off x="5849967" y="5770559"/>
            <a:ext cx="45719" cy="3431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8DBF3DA-093E-4FA8-BE1F-D4C65A06E66E}"/>
              </a:ext>
            </a:extLst>
          </p:cNvPr>
          <p:cNvSpPr/>
          <p:nvPr/>
        </p:nvSpPr>
        <p:spPr>
          <a:xfrm>
            <a:off x="7707438" y="5780501"/>
            <a:ext cx="45719" cy="3431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7F656F5-73AC-473D-AC5E-7F31D587B025}"/>
              </a:ext>
            </a:extLst>
          </p:cNvPr>
          <p:cNvSpPr/>
          <p:nvPr/>
        </p:nvSpPr>
        <p:spPr>
          <a:xfrm>
            <a:off x="4041337" y="6100837"/>
            <a:ext cx="141916" cy="45719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B63A507-38D7-47D0-925F-A4FED63E5332}"/>
              </a:ext>
            </a:extLst>
          </p:cNvPr>
          <p:cNvSpPr/>
          <p:nvPr/>
        </p:nvSpPr>
        <p:spPr>
          <a:xfrm>
            <a:off x="5801868" y="6123696"/>
            <a:ext cx="141916" cy="45719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500A660-B4D5-4B1E-8E17-591183B4EAD0}"/>
              </a:ext>
            </a:extLst>
          </p:cNvPr>
          <p:cNvSpPr/>
          <p:nvPr/>
        </p:nvSpPr>
        <p:spPr>
          <a:xfrm>
            <a:off x="7659339" y="6112701"/>
            <a:ext cx="141916" cy="45719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80E195-DF2E-4A17-AF64-AD8D05A226B9}"/>
              </a:ext>
            </a:extLst>
          </p:cNvPr>
          <p:cNvSpPr txBox="1"/>
          <p:nvPr/>
        </p:nvSpPr>
        <p:spPr>
          <a:xfrm>
            <a:off x="2948676" y="360725"/>
            <a:ext cx="279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of the HV electrodes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195D9A-7946-46C3-BC97-3D64D5A4258C}"/>
              </a:ext>
            </a:extLst>
          </p:cNvPr>
          <p:cNvSpPr txBox="1"/>
          <p:nvPr/>
        </p:nvSpPr>
        <p:spPr>
          <a:xfrm>
            <a:off x="3607174" y="5313857"/>
            <a:ext cx="141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section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B1A7A8-4D8D-4CD1-8966-A54476730A1B}"/>
              </a:ext>
            </a:extLst>
          </p:cNvPr>
          <p:cNvSpPr txBox="1"/>
          <p:nvPr/>
        </p:nvSpPr>
        <p:spPr>
          <a:xfrm>
            <a:off x="3058812" y="578050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0.5 мм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7C6F92A-970D-4629-8C10-E065DC277780}"/>
              </a:ext>
            </a:extLst>
          </p:cNvPr>
          <p:cNvCxnSpPr>
            <a:cxnSpLocks/>
          </p:cNvCxnSpPr>
          <p:nvPr/>
        </p:nvCxnSpPr>
        <p:spPr>
          <a:xfrm>
            <a:off x="7898551" y="4630139"/>
            <a:ext cx="8104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4EB8730-6295-4383-9DFA-A9B35A9581EC}"/>
              </a:ext>
            </a:extLst>
          </p:cNvPr>
          <p:cNvCxnSpPr>
            <a:cxnSpLocks/>
          </p:cNvCxnSpPr>
          <p:nvPr/>
        </p:nvCxnSpPr>
        <p:spPr>
          <a:xfrm>
            <a:off x="7898551" y="4414115"/>
            <a:ext cx="8104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A9C07CA-BD4B-496E-9F88-8AD1CB1F6EEE}"/>
              </a:ext>
            </a:extLst>
          </p:cNvPr>
          <p:cNvSpPr/>
          <p:nvPr/>
        </p:nvSpPr>
        <p:spPr>
          <a:xfrm>
            <a:off x="4356802" y="3578345"/>
            <a:ext cx="3952825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C518FBC-CE03-450C-A6D8-1CDF6926DEC6}"/>
              </a:ext>
            </a:extLst>
          </p:cNvPr>
          <p:cNvSpPr/>
          <p:nvPr/>
        </p:nvSpPr>
        <p:spPr>
          <a:xfrm>
            <a:off x="4421787" y="3594377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ADD89B65-E8F4-48F0-ADD9-AABD5A33255F}"/>
              </a:ext>
            </a:extLst>
          </p:cNvPr>
          <p:cNvSpPr/>
          <p:nvPr/>
        </p:nvSpPr>
        <p:spPr>
          <a:xfrm>
            <a:off x="6339641" y="3591489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3346EA0B-B9DB-4E61-9397-CA16070A6D14}"/>
              </a:ext>
            </a:extLst>
          </p:cNvPr>
          <p:cNvSpPr/>
          <p:nvPr/>
        </p:nvSpPr>
        <p:spPr>
          <a:xfrm>
            <a:off x="8203538" y="3591489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F476E7B-AD3B-4A12-A82C-E75CB380F23D}"/>
              </a:ext>
            </a:extLst>
          </p:cNvPr>
          <p:cNvSpPr/>
          <p:nvPr/>
        </p:nvSpPr>
        <p:spPr>
          <a:xfrm>
            <a:off x="4363228" y="3733632"/>
            <a:ext cx="3952825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29F07DFB-7D7B-425D-A1B8-97D8B82D51DD}"/>
              </a:ext>
            </a:extLst>
          </p:cNvPr>
          <p:cNvSpPr/>
          <p:nvPr/>
        </p:nvSpPr>
        <p:spPr>
          <a:xfrm>
            <a:off x="4428213" y="3749664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B2BE188C-5B8B-4CB1-BCD5-F0D2C1DB4E30}"/>
              </a:ext>
            </a:extLst>
          </p:cNvPr>
          <p:cNvSpPr/>
          <p:nvPr/>
        </p:nvSpPr>
        <p:spPr>
          <a:xfrm>
            <a:off x="6346067" y="3746776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058294B5-C4EE-4C6D-B61D-9DCE0292DA4D}"/>
              </a:ext>
            </a:extLst>
          </p:cNvPr>
          <p:cNvSpPr/>
          <p:nvPr/>
        </p:nvSpPr>
        <p:spPr>
          <a:xfrm>
            <a:off x="8209964" y="3746776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757E922-04F3-49B5-9D1F-3044116ECFE3}"/>
              </a:ext>
            </a:extLst>
          </p:cNvPr>
          <p:cNvSpPr/>
          <p:nvPr/>
        </p:nvSpPr>
        <p:spPr>
          <a:xfrm>
            <a:off x="4362256" y="3885331"/>
            <a:ext cx="3952825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5A19E7AC-31DB-4573-8708-F9262DAE4CF3}"/>
              </a:ext>
            </a:extLst>
          </p:cNvPr>
          <p:cNvSpPr/>
          <p:nvPr/>
        </p:nvSpPr>
        <p:spPr>
          <a:xfrm>
            <a:off x="8209964" y="3897871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376F8731-DDDA-41E5-9728-C1879738F333}"/>
              </a:ext>
            </a:extLst>
          </p:cNvPr>
          <p:cNvSpPr/>
          <p:nvPr/>
        </p:nvSpPr>
        <p:spPr>
          <a:xfrm>
            <a:off x="6346067" y="3897872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07530802-35E9-4A6C-A7A9-269424C7B3C6}"/>
              </a:ext>
            </a:extLst>
          </p:cNvPr>
          <p:cNvSpPr/>
          <p:nvPr/>
        </p:nvSpPr>
        <p:spPr>
          <a:xfrm>
            <a:off x="4424859" y="3897873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0F405A2-C57D-4A30-B13D-2ACFC0FC1A58}"/>
              </a:ext>
            </a:extLst>
          </p:cNvPr>
          <p:cNvSpPr/>
          <p:nvPr/>
        </p:nvSpPr>
        <p:spPr>
          <a:xfrm>
            <a:off x="4364219" y="1378430"/>
            <a:ext cx="3952825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E12E3A8F-9844-4A62-961B-F0B45F02DCE5}"/>
              </a:ext>
            </a:extLst>
          </p:cNvPr>
          <p:cNvSpPr/>
          <p:nvPr/>
        </p:nvSpPr>
        <p:spPr>
          <a:xfrm>
            <a:off x="4429204" y="1394462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250890C5-FC8A-4C53-ACD6-D1F709092DB2}"/>
              </a:ext>
            </a:extLst>
          </p:cNvPr>
          <p:cNvSpPr/>
          <p:nvPr/>
        </p:nvSpPr>
        <p:spPr>
          <a:xfrm>
            <a:off x="6347058" y="1391574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06D2C94C-7D88-42DD-83FA-CAF50B6BF683}"/>
              </a:ext>
            </a:extLst>
          </p:cNvPr>
          <p:cNvSpPr/>
          <p:nvPr/>
        </p:nvSpPr>
        <p:spPr>
          <a:xfrm>
            <a:off x="8210955" y="1391574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EC2D2A4-4A21-4185-9DC4-707FC2C15AEA}"/>
              </a:ext>
            </a:extLst>
          </p:cNvPr>
          <p:cNvSpPr/>
          <p:nvPr/>
        </p:nvSpPr>
        <p:spPr>
          <a:xfrm>
            <a:off x="4370645" y="1533717"/>
            <a:ext cx="3952825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04A9CD17-7702-4E90-8BAA-0F5D3A40D85B}"/>
              </a:ext>
            </a:extLst>
          </p:cNvPr>
          <p:cNvSpPr/>
          <p:nvPr/>
        </p:nvSpPr>
        <p:spPr>
          <a:xfrm>
            <a:off x="4435630" y="1549749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C5CC6BC6-20CF-4365-B083-BECDBA604045}"/>
              </a:ext>
            </a:extLst>
          </p:cNvPr>
          <p:cNvSpPr/>
          <p:nvPr/>
        </p:nvSpPr>
        <p:spPr>
          <a:xfrm>
            <a:off x="6353484" y="1546861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110551FA-890E-4D28-AFF0-F7F1E75B511A}"/>
              </a:ext>
            </a:extLst>
          </p:cNvPr>
          <p:cNvSpPr/>
          <p:nvPr/>
        </p:nvSpPr>
        <p:spPr>
          <a:xfrm>
            <a:off x="8217381" y="1546861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A4CCE35-BBBB-4C1B-A2F7-31DDAFD957FB}"/>
              </a:ext>
            </a:extLst>
          </p:cNvPr>
          <p:cNvSpPr/>
          <p:nvPr/>
        </p:nvSpPr>
        <p:spPr>
          <a:xfrm>
            <a:off x="4369654" y="1685489"/>
            <a:ext cx="3952825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CB0B014D-41B9-4E2F-AD1A-CA43F10C2F9C}"/>
              </a:ext>
            </a:extLst>
          </p:cNvPr>
          <p:cNvSpPr/>
          <p:nvPr/>
        </p:nvSpPr>
        <p:spPr>
          <a:xfrm>
            <a:off x="8217381" y="1697956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72001C17-FD2D-41EC-9A58-AA844D49C8AC}"/>
              </a:ext>
            </a:extLst>
          </p:cNvPr>
          <p:cNvSpPr/>
          <p:nvPr/>
        </p:nvSpPr>
        <p:spPr>
          <a:xfrm>
            <a:off x="6353484" y="1697957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4649F225-82BE-47C0-AE7A-1BC1D4A35519}"/>
              </a:ext>
            </a:extLst>
          </p:cNvPr>
          <p:cNvSpPr/>
          <p:nvPr/>
        </p:nvSpPr>
        <p:spPr>
          <a:xfrm>
            <a:off x="4432276" y="1697958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C76A40C1-10B9-4A21-90CD-49F6173A00D1}"/>
              </a:ext>
            </a:extLst>
          </p:cNvPr>
          <p:cNvCxnSpPr>
            <a:cxnSpLocks/>
          </p:cNvCxnSpPr>
          <p:nvPr/>
        </p:nvCxnSpPr>
        <p:spPr>
          <a:xfrm>
            <a:off x="7850453" y="745615"/>
            <a:ext cx="8104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A7E26B6-50F8-4664-9D00-3492E8074676}"/>
              </a:ext>
            </a:extLst>
          </p:cNvPr>
          <p:cNvSpPr/>
          <p:nvPr/>
        </p:nvSpPr>
        <p:spPr>
          <a:xfrm>
            <a:off x="4356802" y="921727"/>
            <a:ext cx="3952825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14756BCF-CF9E-418D-9911-A2D87CFC2C8F}"/>
              </a:ext>
            </a:extLst>
          </p:cNvPr>
          <p:cNvSpPr/>
          <p:nvPr/>
        </p:nvSpPr>
        <p:spPr>
          <a:xfrm>
            <a:off x="4421787" y="937759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BCA75B87-5F81-475E-BC7D-DA5F086C0BD1}"/>
              </a:ext>
            </a:extLst>
          </p:cNvPr>
          <p:cNvSpPr/>
          <p:nvPr/>
        </p:nvSpPr>
        <p:spPr>
          <a:xfrm>
            <a:off x="6339641" y="934871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8B84E80C-5A7D-45DE-A78B-AF87CDCE6299}"/>
              </a:ext>
            </a:extLst>
          </p:cNvPr>
          <p:cNvSpPr/>
          <p:nvPr/>
        </p:nvSpPr>
        <p:spPr>
          <a:xfrm>
            <a:off x="8203538" y="934871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2D2499A0-C0C8-4EE8-A9C6-8399651B87C6}"/>
              </a:ext>
            </a:extLst>
          </p:cNvPr>
          <p:cNvSpPr/>
          <p:nvPr/>
        </p:nvSpPr>
        <p:spPr>
          <a:xfrm>
            <a:off x="4363228" y="1077014"/>
            <a:ext cx="3952825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FBAECDB9-CF39-4929-A616-394063B11592}"/>
              </a:ext>
            </a:extLst>
          </p:cNvPr>
          <p:cNvSpPr/>
          <p:nvPr/>
        </p:nvSpPr>
        <p:spPr>
          <a:xfrm>
            <a:off x="4428213" y="1093046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2EBF1958-8617-401E-8AEF-1EB9590C314B}"/>
              </a:ext>
            </a:extLst>
          </p:cNvPr>
          <p:cNvSpPr/>
          <p:nvPr/>
        </p:nvSpPr>
        <p:spPr>
          <a:xfrm>
            <a:off x="6346067" y="1090158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5D302D6-6CCF-4CD3-95EB-7AD0D4B2E146}"/>
              </a:ext>
            </a:extLst>
          </p:cNvPr>
          <p:cNvSpPr/>
          <p:nvPr/>
        </p:nvSpPr>
        <p:spPr>
          <a:xfrm>
            <a:off x="8209964" y="1090158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E081DFB7-A3EC-4B8A-8CDE-678395EFBFB3}"/>
              </a:ext>
            </a:extLst>
          </p:cNvPr>
          <p:cNvSpPr/>
          <p:nvPr/>
        </p:nvSpPr>
        <p:spPr>
          <a:xfrm>
            <a:off x="4362256" y="1228713"/>
            <a:ext cx="3952825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98BFDDEC-10E3-4AAA-B8A6-885C64F66269}"/>
              </a:ext>
            </a:extLst>
          </p:cNvPr>
          <p:cNvSpPr/>
          <p:nvPr/>
        </p:nvSpPr>
        <p:spPr>
          <a:xfrm>
            <a:off x="8209964" y="1241253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D05620F4-C5DA-4E5F-A402-2CE8C2BD291F}"/>
              </a:ext>
            </a:extLst>
          </p:cNvPr>
          <p:cNvSpPr/>
          <p:nvPr/>
        </p:nvSpPr>
        <p:spPr>
          <a:xfrm>
            <a:off x="6346067" y="1241254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EBB70CAE-6466-4B0E-AE84-A1D649C27255}"/>
              </a:ext>
            </a:extLst>
          </p:cNvPr>
          <p:cNvSpPr/>
          <p:nvPr/>
        </p:nvSpPr>
        <p:spPr>
          <a:xfrm>
            <a:off x="4424859" y="1241255"/>
            <a:ext cx="45719" cy="4571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853FFD32-EA25-427C-BD88-4C2E66EBC5CB}"/>
              </a:ext>
            </a:extLst>
          </p:cNvPr>
          <p:cNvCxnSpPr>
            <a:cxnSpLocks/>
          </p:cNvCxnSpPr>
          <p:nvPr/>
        </p:nvCxnSpPr>
        <p:spPr>
          <a:xfrm>
            <a:off x="7857870" y="923403"/>
            <a:ext cx="8104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B31237BD-3FD0-4A38-B48A-E5A7CE7A7A7D}"/>
              </a:ext>
            </a:extLst>
          </p:cNvPr>
          <p:cNvCxnSpPr>
            <a:cxnSpLocks/>
          </p:cNvCxnSpPr>
          <p:nvPr/>
        </p:nvCxnSpPr>
        <p:spPr>
          <a:xfrm>
            <a:off x="8552402" y="4400293"/>
            <a:ext cx="0" cy="2298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23B153B7-C46B-49CC-A037-8B3DB0636243}"/>
              </a:ext>
            </a:extLst>
          </p:cNvPr>
          <p:cNvCxnSpPr>
            <a:cxnSpLocks/>
          </p:cNvCxnSpPr>
          <p:nvPr/>
        </p:nvCxnSpPr>
        <p:spPr>
          <a:xfrm>
            <a:off x="8552402" y="705025"/>
            <a:ext cx="0" cy="2298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AFCA1BC8-9684-4435-BCF4-4F01BC04C5E0}"/>
              </a:ext>
            </a:extLst>
          </p:cNvPr>
          <p:cNvSpPr txBox="1"/>
          <p:nvPr/>
        </p:nvSpPr>
        <p:spPr>
          <a:xfrm>
            <a:off x="8570991" y="435457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</a:t>
            </a:r>
            <a:endParaRPr lang="ru-RU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814151-7769-47A5-AEF4-91B28E97B0DB}"/>
              </a:ext>
            </a:extLst>
          </p:cNvPr>
          <p:cNvSpPr txBox="1"/>
          <p:nvPr/>
        </p:nvSpPr>
        <p:spPr>
          <a:xfrm>
            <a:off x="8541783" y="6660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</a:t>
            </a:r>
            <a:endParaRPr lang="ru-RU" sz="1400" dirty="0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336B64EE-C221-49C0-83AC-E9F19E89E1AB}"/>
              </a:ext>
            </a:extLst>
          </p:cNvPr>
          <p:cNvCxnSpPr>
            <a:cxnSpLocks/>
          </p:cNvCxnSpPr>
          <p:nvPr/>
        </p:nvCxnSpPr>
        <p:spPr>
          <a:xfrm>
            <a:off x="8309416" y="3326240"/>
            <a:ext cx="0" cy="252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D1F6597C-CCDB-4824-9479-F12EBF141B14}"/>
              </a:ext>
            </a:extLst>
          </p:cNvPr>
          <p:cNvCxnSpPr>
            <a:cxnSpLocks/>
          </p:cNvCxnSpPr>
          <p:nvPr/>
        </p:nvCxnSpPr>
        <p:spPr>
          <a:xfrm flipH="1">
            <a:off x="8358991" y="3452292"/>
            <a:ext cx="193411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960A5BED-4333-4401-B93F-2D2273503C4F}"/>
              </a:ext>
            </a:extLst>
          </p:cNvPr>
          <p:cNvCxnSpPr>
            <a:cxnSpLocks/>
          </p:cNvCxnSpPr>
          <p:nvPr/>
        </p:nvCxnSpPr>
        <p:spPr>
          <a:xfrm>
            <a:off x="8109902" y="3452292"/>
            <a:ext cx="198833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0C94299-09C9-41E0-BD20-C56F75C074C4}"/>
              </a:ext>
            </a:extLst>
          </p:cNvPr>
          <p:cNvSpPr txBox="1"/>
          <p:nvPr/>
        </p:nvSpPr>
        <p:spPr>
          <a:xfrm>
            <a:off x="8346365" y="319255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endParaRPr lang="ru-RU" sz="1400" dirty="0"/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6F1F94DC-715A-4BBE-B61C-DC597089D9CB}"/>
              </a:ext>
            </a:extLst>
          </p:cNvPr>
          <p:cNvCxnSpPr>
            <a:cxnSpLocks/>
          </p:cNvCxnSpPr>
          <p:nvPr/>
        </p:nvCxnSpPr>
        <p:spPr>
          <a:xfrm>
            <a:off x="8240240" y="4301934"/>
            <a:ext cx="0" cy="252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8F9CFCFB-B7D9-4CFB-A54C-638EEA6D7FD7}"/>
              </a:ext>
            </a:extLst>
          </p:cNvPr>
          <p:cNvCxnSpPr>
            <a:cxnSpLocks/>
          </p:cNvCxnSpPr>
          <p:nvPr/>
        </p:nvCxnSpPr>
        <p:spPr>
          <a:xfrm>
            <a:off x="8041407" y="4486123"/>
            <a:ext cx="198833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563C846-4C2E-4D5D-8103-29AB2462BDD7}"/>
              </a:ext>
            </a:extLst>
          </p:cNvPr>
          <p:cNvSpPr txBox="1"/>
          <p:nvPr/>
        </p:nvSpPr>
        <p:spPr>
          <a:xfrm>
            <a:off x="7932346" y="43964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</a:t>
            </a:r>
            <a:endParaRPr lang="ru-RU" sz="1400" dirty="0"/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43552FC9-A58D-4DBC-B1F7-72D98AF2819A}"/>
              </a:ext>
            </a:extLst>
          </p:cNvPr>
          <p:cNvCxnSpPr>
            <a:cxnSpLocks/>
          </p:cNvCxnSpPr>
          <p:nvPr/>
        </p:nvCxnSpPr>
        <p:spPr>
          <a:xfrm flipH="1">
            <a:off x="8355865" y="4486123"/>
            <a:ext cx="161207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B3854FF6-8739-4AA5-A59B-A71B8FD26F87}"/>
              </a:ext>
            </a:extLst>
          </p:cNvPr>
          <p:cNvCxnSpPr/>
          <p:nvPr/>
        </p:nvCxnSpPr>
        <p:spPr>
          <a:xfrm flipH="1" flipV="1">
            <a:off x="6368926" y="362347"/>
            <a:ext cx="6426" cy="520389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130679B3-50D2-4770-B90E-AE0054B4BA47}"/>
              </a:ext>
            </a:extLst>
          </p:cNvPr>
          <p:cNvCxnSpPr>
            <a:cxnSpLocks/>
          </p:cNvCxnSpPr>
          <p:nvPr/>
        </p:nvCxnSpPr>
        <p:spPr>
          <a:xfrm>
            <a:off x="7977868" y="3957339"/>
            <a:ext cx="8104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42F079BE-A1F6-475F-8365-558330D750DA}"/>
              </a:ext>
            </a:extLst>
          </p:cNvPr>
          <p:cNvCxnSpPr>
            <a:cxnSpLocks/>
          </p:cNvCxnSpPr>
          <p:nvPr/>
        </p:nvCxnSpPr>
        <p:spPr>
          <a:xfrm>
            <a:off x="7982407" y="4038523"/>
            <a:ext cx="8104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B5052C52-DC80-4D47-B002-F2210EF5F814}"/>
              </a:ext>
            </a:extLst>
          </p:cNvPr>
          <p:cNvCxnSpPr>
            <a:cxnSpLocks/>
          </p:cNvCxnSpPr>
          <p:nvPr/>
        </p:nvCxnSpPr>
        <p:spPr>
          <a:xfrm>
            <a:off x="8668329" y="3782635"/>
            <a:ext cx="0" cy="1747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9A6CF196-BAF0-484C-991F-D93AE42074FE}"/>
              </a:ext>
            </a:extLst>
          </p:cNvPr>
          <p:cNvCxnSpPr>
            <a:cxnSpLocks/>
          </p:cNvCxnSpPr>
          <p:nvPr/>
        </p:nvCxnSpPr>
        <p:spPr>
          <a:xfrm flipV="1">
            <a:off x="8668329" y="4035012"/>
            <a:ext cx="0" cy="16846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7D46D45-CFBB-4AAA-8407-11AC74A80D47}"/>
              </a:ext>
            </a:extLst>
          </p:cNvPr>
          <p:cNvSpPr txBox="1"/>
          <p:nvPr/>
        </p:nvSpPr>
        <p:spPr>
          <a:xfrm>
            <a:off x="8619846" y="39812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ru-RU" sz="1400" dirty="0"/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1CC95E90-D6B8-4E63-B213-B12389C132B3}"/>
              </a:ext>
            </a:extLst>
          </p:cNvPr>
          <p:cNvCxnSpPr>
            <a:cxnSpLocks/>
          </p:cNvCxnSpPr>
          <p:nvPr/>
        </p:nvCxnSpPr>
        <p:spPr>
          <a:xfrm>
            <a:off x="8048346" y="3805641"/>
            <a:ext cx="580171" cy="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26CBC1C3-E249-4EA7-A471-25D543566B56}"/>
              </a:ext>
            </a:extLst>
          </p:cNvPr>
          <p:cNvCxnSpPr>
            <a:cxnSpLocks/>
          </p:cNvCxnSpPr>
          <p:nvPr/>
        </p:nvCxnSpPr>
        <p:spPr>
          <a:xfrm>
            <a:off x="8048346" y="3734768"/>
            <a:ext cx="580171" cy="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DAF7DE37-E0C6-4732-8636-12458ED11D1E}"/>
              </a:ext>
            </a:extLst>
          </p:cNvPr>
          <p:cNvCxnSpPr>
            <a:cxnSpLocks/>
          </p:cNvCxnSpPr>
          <p:nvPr/>
        </p:nvCxnSpPr>
        <p:spPr>
          <a:xfrm>
            <a:off x="8529469" y="3563001"/>
            <a:ext cx="0" cy="1747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B554D515-DE93-454B-9816-B2DF46821C46}"/>
              </a:ext>
            </a:extLst>
          </p:cNvPr>
          <p:cNvCxnSpPr>
            <a:cxnSpLocks/>
          </p:cNvCxnSpPr>
          <p:nvPr/>
        </p:nvCxnSpPr>
        <p:spPr>
          <a:xfrm flipV="1">
            <a:off x="8529469" y="3806359"/>
            <a:ext cx="0" cy="11437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30ECFCB-FF34-43CC-B88C-FF4C305490BA}"/>
              </a:ext>
            </a:extLst>
          </p:cNvPr>
          <p:cNvSpPr txBox="1"/>
          <p:nvPr/>
        </p:nvSpPr>
        <p:spPr>
          <a:xfrm>
            <a:off x="8452720" y="34574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ru-RU" sz="1400" dirty="0"/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id="{8EE0EA1A-0280-4DC4-8936-3E5B21B4B4C0}"/>
              </a:ext>
            </a:extLst>
          </p:cNvPr>
          <p:cNvSpPr/>
          <p:nvPr/>
        </p:nvSpPr>
        <p:spPr>
          <a:xfrm>
            <a:off x="977870" y="5063451"/>
            <a:ext cx="141916" cy="13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B2DD20F6-0815-4034-8C5E-6107FCBBAFD9}"/>
              </a:ext>
            </a:extLst>
          </p:cNvPr>
          <p:cNvCxnSpPr>
            <a:cxnSpLocks/>
          </p:cNvCxnSpPr>
          <p:nvPr/>
        </p:nvCxnSpPr>
        <p:spPr>
          <a:xfrm>
            <a:off x="1469221" y="5351483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6A5C65E2-7FB8-4CF9-8FE6-26DDC8DFA6D0}"/>
              </a:ext>
            </a:extLst>
          </p:cNvPr>
          <p:cNvCxnSpPr>
            <a:cxnSpLocks/>
          </p:cNvCxnSpPr>
          <p:nvPr/>
        </p:nvCxnSpPr>
        <p:spPr>
          <a:xfrm>
            <a:off x="648893" y="5351483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E9AB1FAC-5726-432D-B7F1-3AEA13C1F7CE}"/>
              </a:ext>
            </a:extLst>
          </p:cNvPr>
          <p:cNvCxnSpPr>
            <a:cxnSpLocks/>
          </p:cNvCxnSpPr>
          <p:nvPr/>
        </p:nvCxnSpPr>
        <p:spPr>
          <a:xfrm>
            <a:off x="1424500" y="5376355"/>
            <a:ext cx="342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43D6339C-8FBB-4F55-A0B0-B878FDBE67E3}"/>
              </a:ext>
            </a:extLst>
          </p:cNvPr>
          <p:cNvCxnSpPr>
            <a:cxnSpLocks/>
          </p:cNvCxnSpPr>
          <p:nvPr/>
        </p:nvCxnSpPr>
        <p:spPr>
          <a:xfrm>
            <a:off x="1416585" y="4918976"/>
            <a:ext cx="342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ED65E5FB-0FA7-4509-ADA6-075A1FF39DB8}"/>
              </a:ext>
            </a:extLst>
          </p:cNvPr>
          <p:cNvCxnSpPr>
            <a:cxnSpLocks/>
          </p:cNvCxnSpPr>
          <p:nvPr/>
        </p:nvCxnSpPr>
        <p:spPr>
          <a:xfrm>
            <a:off x="1676141" y="4908355"/>
            <a:ext cx="0" cy="468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E88DB395-63DE-43C6-A9B6-BB1F6EA1B372}"/>
              </a:ext>
            </a:extLst>
          </p:cNvPr>
          <p:cNvCxnSpPr>
            <a:cxnSpLocks/>
          </p:cNvCxnSpPr>
          <p:nvPr/>
        </p:nvCxnSpPr>
        <p:spPr>
          <a:xfrm>
            <a:off x="648893" y="5639515"/>
            <a:ext cx="8203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EDF16C9B-5342-4BA4-9A82-D9DE1301113E}"/>
              </a:ext>
            </a:extLst>
          </p:cNvPr>
          <p:cNvSpPr txBox="1"/>
          <p:nvPr/>
        </p:nvSpPr>
        <p:spPr>
          <a:xfrm>
            <a:off x="877963" y="53758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</a:t>
            </a:r>
            <a:endParaRPr lang="ru-RU" sz="14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FFCC034-D987-4662-865E-1D896EED1C70}"/>
              </a:ext>
            </a:extLst>
          </p:cNvPr>
          <p:cNvSpPr txBox="1"/>
          <p:nvPr/>
        </p:nvSpPr>
        <p:spPr>
          <a:xfrm rot="16200000">
            <a:off x="1458207" y="497665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ru-RU" sz="14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D66A018-2696-4872-B679-1E3C95CF916E}"/>
              </a:ext>
            </a:extLst>
          </p:cNvPr>
          <p:cNvSpPr txBox="1"/>
          <p:nvPr/>
        </p:nvSpPr>
        <p:spPr>
          <a:xfrm>
            <a:off x="1819455" y="4997732"/>
            <a:ext cx="287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Contacts from the outer side</a:t>
            </a:r>
            <a:endParaRPr lang="ru-RU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0E8C7AF-6150-490D-9CE7-D2A1CC5B5507}"/>
              </a:ext>
            </a:extLst>
          </p:cNvPr>
          <p:cNvSpPr txBox="1"/>
          <p:nvPr/>
        </p:nvSpPr>
        <p:spPr>
          <a:xfrm>
            <a:off x="391886" y="993735"/>
            <a:ext cx="255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PCBs are produced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6" name="Рисунок 115" descr="Изображение выглядит как внутренний, стол, сидит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8C05CC48-20FF-46E0-8B17-DC9049772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8" y="1424095"/>
            <a:ext cx="2470286" cy="329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5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2863</TotalTime>
  <Words>974</Words>
  <Application>Microsoft Office PowerPoint</Application>
  <PresentationFormat>Экран (4:3)</PresentationFormat>
  <Paragraphs>200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Shekhtman Lev</dc:creator>
  <cp:lastModifiedBy>Shekhtman Lev</cp:lastModifiedBy>
  <cp:revision>31</cp:revision>
  <dcterms:created xsi:type="dcterms:W3CDTF">2020-09-28T09:18:59Z</dcterms:created>
  <dcterms:modified xsi:type="dcterms:W3CDTF">2021-02-18T08:21:54Z</dcterms:modified>
</cp:coreProperties>
</file>