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7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6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48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17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94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5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7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1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0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53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C0DBD-2F9E-4251-BDB3-21FEF901D4BB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E4635-2138-42E6-AE3A-D3068EDE3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3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2858FEB-73CD-448F-A3FD-2856BE5FF7D9}"/>
              </a:ext>
            </a:extLst>
          </p:cNvPr>
          <p:cNvSpPr/>
          <p:nvPr/>
        </p:nvSpPr>
        <p:spPr>
          <a:xfrm>
            <a:off x="491206" y="1312346"/>
            <a:ext cx="816158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processes:</a:t>
            </a:r>
          </a:p>
          <a:p>
            <a:pPr marL="514350" indent="-514350" algn="just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Two-photon processes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en-US" baseline="30000" dirty="0">
                <a:latin typeface="Symbol" panose="05050102010706020507" pitchFamily="18" charset="2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en-US" baseline="30000" dirty="0">
                <a:latin typeface="Symbol" panose="05050102010706020507" pitchFamily="18" charset="2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e+e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&gt;2MeV) -  2.9mb   (at 3 GeV per beam), DIAG36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However at 1.5 T field radius of electron trajectory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1 MeV/c will be ~</a:t>
            </a:r>
            <a:r>
              <a:rPr lang="en-US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 mm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15 MeV/c trajectory radius will be ~</a:t>
            </a:r>
            <a:r>
              <a:rPr lang="en-US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 cm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(inner radius of TPC)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e+e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&gt;30 MeV cross-section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en-US" baseline="30000" dirty="0">
                <a:latin typeface="Symbol" panose="05050102010706020507" pitchFamily="18" charset="2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en-US" baseline="30000" dirty="0">
                <a:latin typeface="Symbol" panose="05050102010706020507" pitchFamily="18" charset="2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 equal to 5.5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 (3 GeV per beam), that gives 2.8x10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particles/bunch crossing (L=10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cm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2. Radiative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Bha-Bha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(n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(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&gt;5mrad),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&gt;1MeV)  - 1.2mb (at 3 GeV per beam), BHWIDE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Particles with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=5mrad will interact with vacuum pipe wall at Z=3m (VP radius is equal to 15 mm). Acceptance of TPC is 0.1 rad &lt;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q &lt; p/2.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For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&gt;100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mrad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&gt;1MeV cross-section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(n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process is equal to ~2.8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 (3 GeV per beam), that gives ~1.4x10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particles/bunch crossing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1EED8B-769B-4540-95E6-DEF356247A9E}"/>
              </a:ext>
            </a:extLst>
          </p:cNvPr>
          <p:cNvSpPr txBox="1"/>
          <p:nvPr/>
        </p:nvSpPr>
        <p:spPr>
          <a:xfrm>
            <a:off x="770817" y="476093"/>
            <a:ext cx="624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background tracks will be detected in TPC?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85BFB4-BAB5-425A-B995-8170DCF2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18.11.2020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8E592A-EC88-4083-B566-EBFC4918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34E0-7966-40FC-B35F-0D06877F05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9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6624514-1435-4B84-BF7B-CD19000A2E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3" t="17961" r="2174" b="12875"/>
          <a:stretch/>
        </p:blipFill>
        <p:spPr>
          <a:xfrm>
            <a:off x="2464905" y="1470531"/>
            <a:ext cx="6130455" cy="40154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41CDA3-34D4-408D-B07A-2FF89E0A242F}"/>
              </a:ext>
            </a:extLst>
          </p:cNvPr>
          <p:cNvSpPr txBox="1"/>
          <p:nvPr/>
        </p:nvSpPr>
        <p:spPr>
          <a:xfrm>
            <a:off x="588396" y="174744"/>
            <a:ext cx="2694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TPC as Inner Tracker</a:t>
            </a:r>
            <a:endParaRPr lang="ru-RU" sz="2400" dirty="0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B99A7530-7784-48CE-902B-67AEFC33580E}"/>
              </a:ext>
            </a:extLst>
          </p:cNvPr>
          <p:cNvCxnSpPr/>
          <p:nvPr/>
        </p:nvCxnSpPr>
        <p:spPr>
          <a:xfrm flipH="1">
            <a:off x="5414838" y="1272209"/>
            <a:ext cx="1987826" cy="215679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7FF8D48-3D93-4D53-9046-38BA2ED1BC2F}"/>
              </a:ext>
            </a:extLst>
          </p:cNvPr>
          <p:cNvSpPr txBox="1"/>
          <p:nvPr/>
        </p:nvSpPr>
        <p:spPr>
          <a:xfrm>
            <a:off x="7180588" y="948799"/>
            <a:ext cx="181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Inner radius 3 cm</a:t>
            </a:r>
            <a:endParaRPr lang="ru-RU" dirty="0"/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18074B49-77FF-460F-A0B4-FB91DBC4E1B1}"/>
              </a:ext>
            </a:extLst>
          </p:cNvPr>
          <p:cNvCxnSpPr>
            <a:cxnSpLocks/>
          </p:cNvCxnSpPr>
          <p:nvPr/>
        </p:nvCxnSpPr>
        <p:spPr>
          <a:xfrm flipH="1">
            <a:off x="5215776" y="948799"/>
            <a:ext cx="1749567" cy="188517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08F275-D425-45DE-839E-57B6FEDCF127}"/>
              </a:ext>
            </a:extLst>
          </p:cNvPr>
          <p:cNvSpPr txBox="1"/>
          <p:nvPr/>
        </p:nvSpPr>
        <p:spPr>
          <a:xfrm>
            <a:off x="6794299" y="652815"/>
            <a:ext cx="1975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Outer radius 20 cm</a:t>
            </a:r>
            <a:endParaRPr lang="ru-RU" dirty="0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41B8B5A2-BDEF-4106-996C-9320A21BC388}"/>
              </a:ext>
            </a:extLst>
          </p:cNvPr>
          <p:cNvCxnSpPr>
            <a:cxnSpLocks/>
          </p:cNvCxnSpPr>
          <p:nvPr/>
        </p:nvCxnSpPr>
        <p:spPr>
          <a:xfrm flipV="1">
            <a:off x="3626074" y="4182386"/>
            <a:ext cx="945926" cy="200324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521F53B-6FB2-4C95-BA5E-C27396FE9C68}"/>
              </a:ext>
            </a:extLst>
          </p:cNvPr>
          <p:cNvCxnSpPr>
            <a:cxnSpLocks/>
          </p:cNvCxnSpPr>
          <p:nvPr/>
        </p:nvCxnSpPr>
        <p:spPr>
          <a:xfrm flipV="1">
            <a:off x="3713259" y="4182386"/>
            <a:ext cx="2838616" cy="200324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C511F7A-AAA8-4D67-8F6C-690E0AB45E82}"/>
              </a:ext>
            </a:extLst>
          </p:cNvPr>
          <p:cNvSpPr txBox="1"/>
          <p:nvPr/>
        </p:nvSpPr>
        <p:spPr>
          <a:xfrm>
            <a:off x="2597967" y="6130859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-30 cm &lt; Z &lt; 30 cm</a:t>
            </a:r>
            <a:endParaRPr lang="ru-RU" dirty="0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F568BF7B-D0DC-4279-BA2F-14678F1EB6DE}"/>
              </a:ext>
            </a:extLst>
          </p:cNvPr>
          <p:cNvCxnSpPr>
            <a:cxnSpLocks/>
          </p:cNvCxnSpPr>
          <p:nvPr/>
        </p:nvCxnSpPr>
        <p:spPr>
          <a:xfrm>
            <a:off x="2806810" y="1272209"/>
            <a:ext cx="2238153" cy="221049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C08B25B-7F4D-49FA-9E33-D608273B0D37}"/>
              </a:ext>
            </a:extLst>
          </p:cNvPr>
          <p:cNvSpPr txBox="1"/>
          <p:nvPr/>
        </p:nvSpPr>
        <p:spPr>
          <a:xfrm>
            <a:off x="1448550" y="945227"/>
            <a:ext cx="309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 pipe, inner radius 1.5 cm</a:t>
            </a:r>
            <a:endParaRPr lang="ru-RU" dirty="0"/>
          </a:p>
        </p:txBody>
      </p:sp>
      <p:sp>
        <p:nvSpPr>
          <p:cNvPr id="23" name="Дата 22">
            <a:extLst>
              <a:ext uri="{FF2B5EF4-FFF2-40B4-BE49-F238E27FC236}">
                <a16:creationId xmlns:a16="http://schemas.microsoft.com/office/drawing/2014/main" id="{113DF41C-B6C3-471F-B5AE-C616B7D7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18.11.2020</a:t>
            </a:r>
          </a:p>
        </p:txBody>
      </p:sp>
      <p:sp>
        <p:nvSpPr>
          <p:cNvPr id="24" name="Номер слайда 23">
            <a:extLst>
              <a:ext uri="{FF2B5EF4-FFF2-40B4-BE49-F238E27FC236}">
                <a16:creationId xmlns:a16="http://schemas.microsoft.com/office/drawing/2014/main" id="{BB3F38C5-0B60-48B3-A28F-EA9EABCB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34E0-7966-40FC-B35F-0D06877F05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63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E71FFFB-E9FE-43DE-91F8-A9B8BBDC4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25" y="1072752"/>
            <a:ext cx="4878927" cy="37637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4E98AF-2577-4EC5-9B7A-15E5B55450FC}"/>
              </a:ext>
            </a:extLst>
          </p:cNvPr>
          <p:cNvSpPr txBox="1"/>
          <p:nvPr/>
        </p:nvSpPr>
        <p:spPr>
          <a:xfrm>
            <a:off x="770817" y="476093"/>
            <a:ext cx="624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background tracks will be detected in TPC?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D82904-11B7-4D4C-B108-21351DEF30D8}"/>
              </a:ext>
            </a:extLst>
          </p:cNvPr>
          <p:cNvSpPr txBox="1"/>
          <p:nvPr/>
        </p:nvSpPr>
        <p:spPr>
          <a:xfrm>
            <a:off x="5045273" y="2113438"/>
            <a:ext cx="36869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Drift velocity in 1.5 T B-field for one of the most popular TPC mixtures Ar+10%CH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5 cm/</a:t>
            </a:r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field of 100-200 V/cm.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Electrons drift time is 6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1200 bunch crossings -&gt; ~</a:t>
            </a:r>
            <a:r>
              <a:rPr lang="en-US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5 primary background tracks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91EE28-7977-4B94-8FAA-3B8C3E37E708}"/>
              </a:ext>
            </a:extLst>
          </p:cNvPr>
          <p:cNvSpPr txBox="1"/>
          <p:nvPr/>
        </p:nvSpPr>
        <p:spPr>
          <a:xfrm>
            <a:off x="770817" y="5506529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secondaries?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CE3849F-07EB-45E3-968C-1F460AADEB6B}"/>
              </a:ext>
            </a:extLst>
          </p:cNvPr>
          <p:cNvSpPr/>
          <p:nvPr/>
        </p:nvSpPr>
        <p:spPr>
          <a:xfrm>
            <a:off x="702804" y="5506529"/>
            <a:ext cx="2441694" cy="408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ата 15">
            <a:extLst>
              <a:ext uri="{FF2B5EF4-FFF2-40B4-BE49-F238E27FC236}">
                <a16:creationId xmlns:a16="http://schemas.microsoft.com/office/drawing/2014/main" id="{45FE0103-F16D-4D9C-AD7C-6F751B5B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18.11.2020</a:t>
            </a:r>
          </a:p>
        </p:txBody>
      </p:sp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id="{9B7E4C5F-224B-4B39-A9AD-B19EC9A4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34E0-7966-40FC-B35F-0D06877F05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0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легкий, ночь, темный, освещенный&#10;&#10;Автоматически созданное описание">
            <a:extLst>
              <a:ext uri="{FF2B5EF4-FFF2-40B4-BE49-F238E27FC236}">
                <a16:creationId xmlns:a16="http://schemas.microsoft.com/office/drawing/2014/main" id="{1427684B-1D8E-4FF0-92B6-05EDE7E9C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11" y="661233"/>
            <a:ext cx="3048000" cy="3005919"/>
          </a:xfrm>
          <a:prstGeom prst="rect">
            <a:avLst/>
          </a:prstGeom>
        </p:spPr>
      </p:pic>
      <p:pic>
        <p:nvPicPr>
          <p:cNvPr id="5" name="Рисунок 4" descr="Изображение выглядит как цветной, звезда&#10;&#10;Автоматически созданное описание">
            <a:extLst>
              <a:ext uri="{FF2B5EF4-FFF2-40B4-BE49-F238E27FC236}">
                <a16:creationId xmlns:a16="http://schemas.microsoft.com/office/drawing/2014/main" id="{8C6D6369-878A-420B-ACB2-D47C3424F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56" y="2964294"/>
            <a:ext cx="3068910" cy="319016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22E06CC-FD53-4C08-9D13-36621B7EFC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26" y="627464"/>
            <a:ext cx="2856933" cy="3091568"/>
          </a:xfrm>
          <a:prstGeom prst="rect">
            <a:avLst/>
          </a:prstGeom>
        </p:spPr>
      </p:pic>
      <p:pic>
        <p:nvPicPr>
          <p:cNvPr id="9" name="Рисунок 8" descr="Изображение выглядит как темный, монитор, компьютер, звезда&#10;&#10;Автоматически созданное описание">
            <a:extLst>
              <a:ext uri="{FF2B5EF4-FFF2-40B4-BE49-F238E27FC236}">
                <a16:creationId xmlns:a16="http://schemas.microsoft.com/office/drawing/2014/main" id="{CD9B5540-EFDD-40C8-AB1C-A59CC80902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26" y="3114417"/>
            <a:ext cx="2856933" cy="30400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E792B2-6620-484E-B510-71972267656A}"/>
              </a:ext>
            </a:extLst>
          </p:cNvPr>
          <p:cNvSpPr txBox="1"/>
          <p:nvPr/>
        </p:nvSpPr>
        <p:spPr>
          <a:xfrm>
            <a:off x="1760918" y="1017768"/>
            <a:ext cx="66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Y, cm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D40FBB-9E14-4D61-88CD-E1FA9F5C9437}"/>
              </a:ext>
            </a:extLst>
          </p:cNvPr>
          <p:cNvSpPr txBox="1"/>
          <p:nvPr/>
        </p:nvSpPr>
        <p:spPr>
          <a:xfrm>
            <a:off x="4353216" y="318052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X, cm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CE1807-FB5D-457D-8CEE-1FED0F1811AC}"/>
              </a:ext>
            </a:extLst>
          </p:cNvPr>
          <p:cNvSpPr txBox="1"/>
          <p:nvPr/>
        </p:nvSpPr>
        <p:spPr>
          <a:xfrm>
            <a:off x="1694851" y="3349700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R, cm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5BEFE1-EFA6-4615-9467-E6E0FDAD9804}"/>
              </a:ext>
            </a:extLst>
          </p:cNvPr>
          <p:cNvSpPr txBox="1"/>
          <p:nvPr/>
        </p:nvSpPr>
        <p:spPr>
          <a:xfrm>
            <a:off x="4396963" y="582743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Z, cm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A7CE6B-8470-4CA9-B2F9-CF9947BFFAC3}"/>
              </a:ext>
            </a:extLst>
          </p:cNvPr>
          <p:cNvSpPr txBox="1"/>
          <p:nvPr/>
        </p:nvSpPr>
        <p:spPr>
          <a:xfrm>
            <a:off x="5082942" y="1017768"/>
            <a:ext cx="66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Y, cm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B26344-C386-468A-8886-0699C701E8D7}"/>
              </a:ext>
            </a:extLst>
          </p:cNvPr>
          <p:cNvSpPr txBox="1"/>
          <p:nvPr/>
        </p:nvSpPr>
        <p:spPr>
          <a:xfrm>
            <a:off x="7572918" y="324433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X, cm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ADAD26-4025-47A0-91D2-099C58119063}"/>
              </a:ext>
            </a:extLst>
          </p:cNvPr>
          <p:cNvSpPr txBox="1"/>
          <p:nvPr/>
        </p:nvSpPr>
        <p:spPr>
          <a:xfrm>
            <a:off x="5071311" y="3370855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R, cm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806952-1308-4D1E-888D-EA9C68515BAA}"/>
              </a:ext>
            </a:extLst>
          </p:cNvPr>
          <p:cNvSpPr txBox="1"/>
          <p:nvPr/>
        </p:nvSpPr>
        <p:spPr>
          <a:xfrm>
            <a:off x="7585164" y="573128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Z, cm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48BB14-48B7-49B0-8935-F903F9AF1B5C}"/>
              </a:ext>
            </a:extLst>
          </p:cNvPr>
          <p:cNvSpPr txBox="1"/>
          <p:nvPr/>
        </p:nvSpPr>
        <p:spPr>
          <a:xfrm>
            <a:off x="755374" y="294198"/>
            <a:ext cx="5834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Examples of TPC occupancy (energy depositions) within 6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7E046F-4F3B-4395-9BB4-E5BF0FAC479E}"/>
              </a:ext>
            </a:extLst>
          </p:cNvPr>
          <p:cNvSpPr txBox="1"/>
          <p:nvPr/>
        </p:nvSpPr>
        <p:spPr>
          <a:xfrm>
            <a:off x="3024571" y="703542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1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10CA50-BE19-4E7E-A88B-5A517844CD13}"/>
              </a:ext>
            </a:extLst>
          </p:cNvPr>
          <p:cNvSpPr txBox="1"/>
          <p:nvPr/>
        </p:nvSpPr>
        <p:spPr>
          <a:xfrm>
            <a:off x="6339248" y="73283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2</a:t>
            </a:r>
            <a:endParaRPr lang="ru-RU" dirty="0"/>
          </a:p>
        </p:txBody>
      </p:sp>
      <p:sp>
        <p:nvSpPr>
          <p:cNvPr id="21" name="Дата 20">
            <a:extLst>
              <a:ext uri="{FF2B5EF4-FFF2-40B4-BE49-F238E27FC236}">
                <a16:creationId xmlns:a16="http://schemas.microsoft.com/office/drawing/2014/main" id="{C6DCC8D1-0AF5-4E8A-9948-3C1ABC67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18.11.2020</a:t>
            </a:r>
          </a:p>
        </p:txBody>
      </p:sp>
      <p:sp>
        <p:nvSpPr>
          <p:cNvPr id="22" name="Номер слайда 21">
            <a:extLst>
              <a:ext uri="{FF2B5EF4-FFF2-40B4-BE49-F238E27FC236}">
                <a16:creationId xmlns:a16="http://schemas.microsoft.com/office/drawing/2014/main" id="{F20D8482-44D0-4FE6-AE7F-21C4C2DE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34E0-7966-40FC-B35F-0D06877F05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0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CF78CA-DCE0-43D8-9AC7-EEEF48D7F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386" y="719852"/>
            <a:ext cx="5522457" cy="49648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1F2401-FC95-477D-B127-1092B0011621}"/>
              </a:ext>
            </a:extLst>
          </p:cNvPr>
          <p:cNvSpPr txBox="1"/>
          <p:nvPr/>
        </p:nvSpPr>
        <p:spPr>
          <a:xfrm>
            <a:off x="2782955" y="847775"/>
            <a:ext cx="445273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US" sz="1000" b="1" dirty="0"/>
              <a:t>84</a:t>
            </a:r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sz="1000" b="1" dirty="0"/>
              <a:t>72</a:t>
            </a:r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sz="1000" b="1" dirty="0"/>
              <a:t>60</a:t>
            </a:r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sz="1000" b="1" dirty="0"/>
              <a:t>48</a:t>
            </a:r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sz="1000" b="1" dirty="0"/>
              <a:t>36</a:t>
            </a:r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sz="1000" b="1" dirty="0"/>
              <a:t>24</a:t>
            </a:r>
          </a:p>
          <a:p>
            <a:endParaRPr lang="en-US" sz="1000" b="1" dirty="0"/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sz="1000" b="1" dirty="0"/>
              <a:t>12</a:t>
            </a:r>
          </a:p>
          <a:p>
            <a:endParaRPr lang="en-US" sz="1000" b="1" dirty="0"/>
          </a:p>
          <a:p>
            <a:r>
              <a:rPr lang="en-US" sz="1000" b="1" dirty="0"/>
              <a:t> </a:t>
            </a:r>
          </a:p>
          <a:p>
            <a:endParaRPr lang="en-US" sz="1000" b="1" dirty="0"/>
          </a:p>
          <a:p>
            <a:r>
              <a:rPr lang="en-US" sz="1000" b="1" dirty="0"/>
              <a:t>0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125776E-1B55-4425-A6E7-9B64041A6801}"/>
              </a:ext>
            </a:extLst>
          </p:cNvPr>
          <p:cNvSpPr/>
          <p:nvPr/>
        </p:nvSpPr>
        <p:spPr>
          <a:xfrm>
            <a:off x="5152445" y="719852"/>
            <a:ext cx="1025718" cy="369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CAE6FA-056B-4A9B-9937-D6CC6DFA62C0}"/>
              </a:ext>
            </a:extLst>
          </p:cNvPr>
          <p:cNvSpPr txBox="1"/>
          <p:nvPr/>
        </p:nvSpPr>
        <p:spPr>
          <a:xfrm rot="16200000">
            <a:off x="1699076" y="3017599"/>
            <a:ext cx="193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Particles/TPC</a:t>
            </a:r>
            <a:r>
              <a:rPr lang="en-US" baseline="30000" dirty="0"/>
              <a:t> </a:t>
            </a:r>
            <a:r>
              <a:rPr lang="en-US" dirty="0"/>
              <a:t>/6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2661B-0031-44FE-98FE-E1C33558CBE5}"/>
              </a:ext>
            </a:extLst>
          </p:cNvPr>
          <p:cNvSpPr txBox="1"/>
          <p:nvPr/>
        </p:nvSpPr>
        <p:spPr>
          <a:xfrm>
            <a:off x="7402664" y="568468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Z, cm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C3885-4863-483F-ABCD-F895A4D54A8C}"/>
              </a:ext>
            </a:extLst>
          </p:cNvPr>
          <p:cNvSpPr txBox="1"/>
          <p:nvPr/>
        </p:nvSpPr>
        <p:spPr>
          <a:xfrm>
            <a:off x="603840" y="308772"/>
            <a:ext cx="624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background tracks will be detected in TPC?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BFA1C-EDAA-428E-9966-8160DC45FAC0}"/>
              </a:ext>
            </a:extLst>
          </p:cNvPr>
          <p:cNvSpPr txBox="1"/>
          <p:nvPr/>
        </p:nvSpPr>
        <p:spPr>
          <a:xfrm>
            <a:off x="402102" y="1168842"/>
            <a:ext cx="1988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charge particle tracks per TPC cross-section within 6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dirty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E11F1C48-9B3E-46C1-A165-4053E8298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18.11.2020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5455ACE3-4857-4E45-A1B1-86F6826C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34E0-7966-40FC-B35F-0D06877F05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48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425</Words>
  <Application>Microsoft Office PowerPoint</Application>
  <PresentationFormat>Экран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BINP User</dc:creator>
  <cp:lastModifiedBy>Shekhtman Lev</cp:lastModifiedBy>
  <cp:revision>3</cp:revision>
  <dcterms:created xsi:type="dcterms:W3CDTF">2021-01-26T08:17:56Z</dcterms:created>
  <dcterms:modified xsi:type="dcterms:W3CDTF">2021-01-26T10:33:32Z</dcterms:modified>
</cp:coreProperties>
</file>