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6" autoAdjust="0"/>
    <p:restoredTop sz="94660"/>
  </p:normalViewPr>
  <p:slideViewPr>
    <p:cSldViewPr snapToGrid="0">
      <p:cViewPr varScale="1">
        <p:scale>
          <a:sx n="88" d="100"/>
          <a:sy n="88" d="100"/>
        </p:scale>
        <p:origin x="4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FC1E6-38B7-42C5-93F3-71DFE201C6EF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DB446-1481-4B16-929B-3C191D7B21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447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CA2A92-BCD1-4858-9754-44058452E0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30CAD8B-C3F8-46C1-8AB7-33517DAA77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AA1A668-6A6C-49C7-A7FB-4967F800B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17.03.2021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5A54F8-FFCE-4BF8-86B2-A08D693B3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7329AB-BD10-4474-BE28-7DD4FE81E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2EC7-87ED-4233-8F0D-7C41D3511D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505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B13997-8D87-41DB-BB89-C11FEBD09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65D625A-D748-496C-8B99-769ABC07E9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B852174-34A4-44FA-B992-8E70A67E3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17.03.2021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FB90B6-7F21-4798-B143-73B9FD0DE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287C995-440E-466F-A3F3-F6A0469B5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2EC7-87ED-4233-8F0D-7C41D3511D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558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C8F726D-BBA2-4C72-9A42-9EC3490368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94D88C4-C1B8-42F8-A7AA-E101409FC7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FC939B5-123A-4094-A152-E0F9C9C66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17.03.2021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F604B6-6C25-4148-8C94-CE40DDBEF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4CECB0-0C1B-43AB-A498-36D341038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2EC7-87ED-4233-8F0D-7C41D3511D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960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2B04EC-757F-4A4F-A91B-7E337D04C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E5A964-F3C4-4136-9CC0-224B6783B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42ED07-3E5D-4DA8-ABF2-897963F5F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17.03.2021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7D9298-313B-4CBB-AC1D-CDE93BD39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8526ADE-A34A-440B-858F-98D18E1B5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2EC7-87ED-4233-8F0D-7C41D3511D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694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A45291-A111-4B81-96A3-D9E492F4C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D9F70A4-2894-4A7E-B2BC-206B1FFB17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68B90E-315B-43B0-9936-B6E679ABB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17.03.2021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BAE349-9512-4F6A-B962-235AA21CF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D39057-378C-4440-A631-141C83C3C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2EC7-87ED-4233-8F0D-7C41D3511D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275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E0DF06-7FCB-45B4-AD31-994833E0F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E39CFE-9687-4552-A8AE-2E356F38D7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2E21CF7-06D1-42B7-917F-6D2A8A3E9A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AFF608E-D156-4120-9DC3-57A40BE67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17.03.2021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6B4DAB5-AF85-4B65-8874-916AAB8DC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7AC1894-76BE-4E01-A887-294F4D445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2EC7-87ED-4233-8F0D-7C41D3511D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884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42E528-B8D7-44EC-AF7E-A9210F392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CAB4B42-2B72-40DD-9EC2-D59F4E0A4B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9ED4385-9FA7-4B7D-A1FA-30AF2A1AC6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806537A-4B62-47F9-9E0E-13AB393030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C19010D-BEA9-4488-B120-45DA265A35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98368A8-EC9D-4E78-A204-E26E58BA2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17.03.2021</a:t>
            </a: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035C8C6-18BE-436E-8079-F189F5979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A6348C1-045D-4371-8DB1-AC1BA0E3B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2EC7-87ED-4233-8F0D-7C41D3511D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583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857487-CB39-41D0-AE0B-3176BD307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E9A9FB2-13BE-43C8-8FC4-C50435493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17.03.2021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0621655-9B7D-4F46-98DB-FEA03D0AF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7357E86-C824-49B5-AC19-F52915311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2EC7-87ED-4233-8F0D-7C41D3511D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511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1AB8E59-8C49-44C4-A58E-F48C83728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17.03.2021</a:t>
            </a: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A304421-3E3C-42F7-B178-7D2D7DB16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B1105AE-E58D-49FB-AEEB-BCEB80373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2EC7-87ED-4233-8F0D-7C41D3511D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713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A32A8B-ABD8-4619-BE7F-B39E2B415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49DA8E-536A-4692-A063-80A22ABD0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15597EA-B6E2-4EA6-8C9C-9A271C3FA6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B52C704-A10D-4234-ACFD-68D880D2C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17.03.2021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07A9E42-FE53-4839-B454-4D4D5CFD1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9565E31-4692-4776-9324-29FE1D528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2EC7-87ED-4233-8F0D-7C41D3511D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16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9E0653-8179-4308-AFCA-022C79628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C19CE68-A9C4-4C0D-9DD2-894E2AD5E4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2EE19AF-B804-4CC8-ACBF-0ACA6F7C7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2EC2ADA-93E4-484D-9437-AB3FDB2CD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17.03.2021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A5B09A5-A2B0-4527-831A-566EB353E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DBE9A9B-56BF-4730-8398-E2EE99E9A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2EC7-87ED-4233-8F0D-7C41D3511D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997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AA5F51-EDA8-421B-83EF-5642206E6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76366A7-91A6-4192-999E-D018402FC1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53E562-7DBE-40C0-A1B2-FF54D2728C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17.03.2021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C72930-D8E1-4996-B929-A0CA1294AE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BC3857-2AA7-421B-8932-C82FC22C43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92EC7-87ED-4233-8F0D-7C41D3511D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370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13E3D3-1F97-4457-B147-AB74D6A505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041400"/>
            <a:ext cx="9715500" cy="2387600"/>
          </a:xfrm>
        </p:spPr>
        <p:txBody>
          <a:bodyPr/>
          <a:lstStyle/>
          <a:p>
            <a:r>
              <a:rPr lang="ru-RU" dirty="0"/>
              <a:t>Физическая программа </a:t>
            </a:r>
            <a:r>
              <a:rPr lang="en-US" dirty="0"/>
              <a:t>SCTF</a:t>
            </a:r>
            <a:r>
              <a:rPr lang="en-US" baseline="30000" dirty="0"/>
              <a:t>*</a:t>
            </a:r>
            <a:r>
              <a:rPr lang="ru-RU" dirty="0"/>
              <a:t> для широкой публики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270F60A-2A61-41E1-A888-162B6176B2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Алексей Дзюба / НИЦ «Курчатовский институт» – ПИЯФ</a:t>
            </a:r>
          </a:p>
          <a:p>
            <a:r>
              <a:rPr lang="ru-RU" dirty="0"/>
              <a:t>17 марта 2021 г.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A00ABC-1B40-4BAF-B88B-38DEBD87F1DE}"/>
              </a:ext>
            </a:extLst>
          </p:cNvPr>
          <p:cNvSpPr txBox="1"/>
          <p:nvPr/>
        </p:nvSpPr>
        <p:spPr>
          <a:xfrm>
            <a:off x="520700" y="6178034"/>
            <a:ext cx="744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SCTF – Super Charm-Tay Factory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74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2620A9-539D-4CD0-8E21-FAC688816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1850"/>
          </a:xfrm>
        </p:spPr>
        <p:txBody>
          <a:bodyPr/>
          <a:lstStyle/>
          <a:p>
            <a:r>
              <a:rPr lang="en-US" dirty="0"/>
              <a:t>Disclaimer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F989D6-9857-4D21-82A7-84B858ADD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700" y="1447800"/>
            <a:ext cx="11569700" cy="490855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Цель собрания (как я её понимаю) – выработать подходы, которые позволят эффективно отвечать на вопросы чиновников и общества: </a:t>
            </a:r>
            <a:r>
              <a:rPr lang="ru-RU" dirty="0">
                <a:solidFill>
                  <a:srgbClr val="FF0000"/>
                </a:solidFill>
              </a:rPr>
              <a:t>«</a:t>
            </a:r>
            <a:r>
              <a:rPr lang="ru-RU" i="1" dirty="0">
                <a:solidFill>
                  <a:srgbClr val="FF0000"/>
                </a:solidFill>
              </a:rPr>
              <a:t>Зачем нужна </a:t>
            </a:r>
            <a:r>
              <a:rPr lang="en-US" i="1" dirty="0">
                <a:solidFill>
                  <a:srgbClr val="FF0000"/>
                </a:solidFill>
              </a:rPr>
              <a:t>SCTF?</a:t>
            </a:r>
            <a:r>
              <a:rPr lang="ru-RU" dirty="0">
                <a:solidFill>
                  <a:srgbClr val="FF0000"/>
                </a:solidFill>
              </a:rPr>
              <a:t>»</a:t>
            </a:r>
          </a:p>
          <a:p>
            <a:r>
              <a:rPr lang="ru-RU" dirty="0"/>
              <a:t>Эта презентация</a:t>
            </a:r>
            <a:r>
              <a:rPr lang="en-US" dirty="0"/>
              <a:t> – </a:t>
            </a:r>
            <a:r>
              <a:rPr lang="ru-RU" dirty="0"/>
              <a:t>предложение концепции ответа на этот вопрос:</a:t>
            </a:r>
          </a:p>
          <a:p>
            <a:pPr marL="457200" lvl="1" indent="0">
              <a:buNone/>
            </a:pPr>
            <a:r>
              <a:rPr lang="ru-RU" i="1" dirty="0">
                <a:solidFill>
                  <a:srgbClr val="0070C0"/>
                </a:solidFill>
              </a:rPr>
              <a:t>На сегодняшний день у нас в руках есть теория Стандартная Модель (СМ), объясняющая как устроен мир. В этой теории есть лакуна, к связанные со сложностью расчетов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ru-RU" i="1" dirty="0">
                <a:solidFill>
                  <a:srgbClr val="0070C0"/>
                </a:solidFill>
              </a:rPr>
              <a:t>теории сильного взаимодействия в режиме </a:t>
            </a:r>
            <a:r>
              <a:rPr lang="ru-RU" i="1" dirty="0" err="1">
                <a:solidFill>
                  <a:srgbClr val="0070C0"/>
                </a:solidFill>
              </a:rPr>
              <a:t>конфаймента</a:t>
            </a:r>
            <a:r>
              <a:rPr lang="ru-RU" i="1" dirty="0">
                <a:solidFill>
                  <a:srgbClr val="0070C0"/>
                </a:solidFill>
              </a:rPr>
              <a:t>.  Для заполнения этой лакуны необходимы новые точные экспериментальные сведенья о системах, которые легче рассчитываются теоретически.  Также есть указания на то, что СМ неполна и нуждается в новых фундаментальных частицах и полях. Поэтому предусмотрен поиск косвенных указаний на Новую физику в прецизионных измерениях процессов СМ.  Наконец, уточнение фундаментальных параметров СМ – дело богоугодное! Все эти задачи могут быть выполнены на </a:t>
            </a:r>
            <a:r>
              <a:rPr lang="en-US" i="1" dirty="0">
                <a:solidFill>
                  <a:srgbClr val="0070C0"/>
                </a:solidFill>
              </a:rPr>
              <a:t>SCTF</a:t>
            </a:r>
            <a:r>
              <a:rPr lang="ru-RU" i="1" dirty="0">
                <a:solidFill>
                  <a:srgbClr val="0070C0"/>
                </a:solidFill>
              </a:rPr>
              <a:t>!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DC4C6FE-C61A-47E6-839B-D213F6D77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17.03.2021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95AE21F-41A5-4ACA-9898-91BA998B3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2EC7-87ED-4233-8F0D-7C41D3511D0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957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140A06-B98A-49CC-9402-124704161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Нет </a:t>
            </a:r>
            <a:r>
              <a:rPr lang="ru-RU" i="1" dirty="0"/>
              <a:t>той самой </a:t>
            </a:r>
            <a:r>
              <a:rPr lang="ru-RU" dirty="0"/>
              <a:t>одной физической задачи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CF50F8-4143-4450-A26D-D391E6E90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50" y="1536700"/>
            <a:ext cx="11315700" cy="49561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К счастью, физических задач для </a:t>
            </a:r>
            <a:r>
              <a:rPr lang="en-US" dirty="0"/>
              <a:t>SCTF</a:t>
            </a:r>
            <a:r>
              <a:rPr lang="ru-RU" dirty="0"/>
              <a:t> так много, что, очевидно, будут выполнены две задачи:</a:t>
            </a:r>
          </a:p>
          <a:p>
            <a:r>
              <a:rPr lang="en-US" b="1" i="1" u="sng" dirty="0"/>
              <a:t>Maximal legacy:</a:t>
            </a:r>
            <a:r>
              <a:rPr lang="en-US" dirty="0"/>
              <a:t> </a:t>
            </a:r>
            <a:r>
              <a:rPr lang="ru-RU" dirty="0"/>
              <a:t>эксперимент будут помнить (будут «переписаны» разделы PDG - Библии физиков, потому что результаты будут самыми точными в своей сфере)</a:t>
            </a:r>
          </a:p>
          <a:p>
            <a:pPr lvl="1"/>
            <a:r>
              <a:rPr lang="ru-RU" dirty="0">
                <a:solidFill>
                  <a:srgbClr val="0070C0"/>
                </a:solidFill>
              </a:rPr>
              <a:t>Как сейчас приговаривают «</a:t>
            </a:r>
            <a:r>
              <a:rPr lang="en-US" i="1" dirty="0">
                <a:solidFill>
                  <a:srgbClr val="0070C0"/>
                </a:solidFill>
              </a:rPr>
              <a:t>CLEO data</a:t>
            </a:r>
            <a:r>
              <a:rPr lang="ru-RU" dirty="0">
                <a:solidFill>
                  <a:srgbClr val="0070C0"/>
                </a:solidFill>
              </a:rPr>
              <a:t>»</a:t>
            </a:r>
          </a:p>
          <a:p>
            <a:r>
              <a:rPr lang="en-US" b="1" i="1" u="sng" dirty="0"/>
              <a:t>Maximal break through potential:</a:t>
            </a:r>
            <a:r>
              <a:rPr lang="en-US" dirty="0"/>
              <a:t> </a:t>
            </a:r>
            <a:r>
              <a:rPr lang="ru-RU" dirty="0"/>
              <a:t>при такой широкой физической программе вероятность «</a:t>
            </a:r>
            <a:r>
              <a:rPr lang="ru-RU" i="1" dirty="0"/>
              <a:t>удачи»</a:t>
            </a:r>
            <a:r>
              <a:rPr lang="ru-RU" dirty="0"/>
              <a:t> – наблюдения эффекта, выходящего за рамки Стандартной Модели – максимальна. </a:t>
            </a:r>
          </a:p>
          <a:p>
            <a:pPr lvl="1"/>
            <a:r>
              <a:rPr lang="ru-RU" i="1" dirty="0">
                <a:solidFill>
                  <a:srgbClr val="0070C0"/>
                </a:solidFill>
              </a:rPr>
              <a:t>Мы покупаем оптом кучу дешёвых лотерейных билетов</a:t>
            </a:r>
            <a:r>
              <a:rPr lang="ru-RU" dirty="0"/>
              <a:t>. </a:t>
            </a:r>
          </a:p>
          <a:p>
            <a:r>
              <a:rPr lang="ru-RU" dirty="0"/>
              <a:t>Более того, фокусироваться на одной задаче опасно – не найдёшь ничего, а твое имя забудут:</a:t>
            </a:r>
          </a:p>
          <a:p>
            <a:pPr lvl="1"/>
            <a:r>
              <a:rPr lang="ru-RU" i="1" dirty="0">
                <a:solidFill>
                  <a:srgbClr val="0070C0"/>
                </a:solidFill>
              </a:rPr>
              <a:t>Кто помнит ускоритель TRISTAN?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E2BE23-D7E3-4878-B77F-3CB5CCE58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17.03.2021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65E6BEA-1899-469A-B164-F9B4DC881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2EC7-87ED-4233-8F0D-7C41D3511D0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881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8BCB90-7F19-4A12-A319-DB0B8AC5C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500" y="146050"/>
            <a:ext cx="10515600" cy="955675"/>
          </a:xfrm>
        </p:spPr>
        <p:txBody>
          <a:bodyPr/>
          <a:lstStyle/>
          <a:p>
            <a:r>
              <a:rPr lang="ru-RU" dirty="0"/>
              <a:t>Домены, в которых будет работать </a:t>
            </a:r>
            <a:r>
              <a:rPr lang="en-US" dirty="0"/>
              <a:t>SCTF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8ECB0E-182B-4642-AE05-8B8611ADE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50" y="1101725"/>
            <a:ext cx="11874500" cy="5254625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Стандартная Модель физики частиц (СМ):</a:t>
            </a:r>
          </a:p>
          <a:p>
            <a:pPr lvl="1"/>
            <a:r>
              <a:rPr lang="ru-RU" dirty="0"/>
              <a:t>уточнение фундаментальных параметров физики (константа сильного взаимодействия, элементы ККМ-матрицы, угол </a:t>
            </a:r>
            <a:r>
              <a:rPr lang="ru-RU" dirty="0" err="1"/>
              <a:t>Вайнберга</a:t>
            </a:r>
            <a:r>
              <a:rPr lang="ru-RU" dirty="0"/>
              <a:t>...). </a:t>
            </a:r>
          </a:p>
          <a:p>
            <a:pPr lvl="1"/>
            <a:r>
              <a:rPr lang="ru-RU" dirty="0"/>
              <a:t>Покрытыми оказываются </a:t>
            </a:r>
            <a:r>
              <a:rPr lang="ru-RU" b="1" dirty="0"/>
              <a:t>ВСЕ</a:t>
            </a:r>
            <a:r>
              <a:rPr lang="ru-RU" dirty="0"/>
              <a:t> сектора СМ, (кроме </a:t>
            </a:r>
            <a:r>
              <a:rPr lang="ru-RU" dirty="0" err="1"/>
              <a:t>хиггсовского</a:t>
            </a:r>
            <a:r>
              <a:rPr lang="ru-RU" dirty="0"/>
              <a:t>): сильное взаимодействие, </a:t>
            </a:r>
            <a:r>
              <a:rPr lang="ru-RU" dirty="0" err="1"/>
              <a:t>электрослабое</a:t>
            </a:r>
            <a:r>
              <a:rPr lang="ru-RU" dirty="0"/>
              <a:t>, </a:t>
            </a:r>
            <a:r>
              <a:rPr lang="ru-RU" dirty="0" err="1"/>
              <a:t>флейворная</a:t>
            </a:r>
            <a:r>
              <a:rPr lang="ru-RU" dirty="0"/>
              <a:t> часть!</a:t>
            </a:r>
          </a:p>
          <a:p>
            <a:r>
              <a:rPr lang="ru-RU" b="1" dirty="0"/>
              <a:t>Новая физика (НФ):</a:t>
            </a:r>
          </a:p>
          <a:p>
            <a:pPr lvl="1"/>
            <a:r>
              <a:rPr lang="ru-RU" dirty="0"/>
              <a:t>Косвенный поиск проявления новых фундаментальных частиц и взаимодействий.</a:t>
            </a:r>
          </a:p>
          <a:p>
            <a:pPr lvl="1"/>
            <a:r>
              <a:rPr lang="ru-RU" dirty="0"/>
              <a:t>Например: ЭДМ τ, запрещённые и редкие распады для </a:t>
            </a:r>
            <a:r>
              <a:rPr lang="ru-RU" dirty="0" err="1"/>
              <a:t>чарма</a:t>
            </a:r>
            <a:r>
              <a:rPr lang="ru-RU" dirty="0"/>
              <a:t> и для лёгких мезонов (η/η' физика). </a:t>
            </a:r>
          </a:p>
          <a:p>
            <a:pPr lvl="1"/>
            <a:r>
              <a:rPr lang="ru-RU" i="1" dirty="0">
                <a:solidFill>
                  <a:srgbClr val="0070C0"/>
                </a:solidFill>
              </a:rPr>
              <a:t>Физики ищут ключи к Новой физике под фонарями, который сами и изготавливают. В этом смысле </a:t>
            </a:r>
            <a:r>
              <a:rPr lang="en-US" i="1" dirty="0">
                <a:solidFill>
                  <a:srgbClr val="0070C0"/>
                </a:solidFill>
              </a:rPr>
              <a:t>SCTF</a:t>
            </a:r>
            <a:r>
              <a:rPr lang="ru-RU" i="1" dirty="0">
                <a:solidFill>
                  <a:srgbClr val="0070C0"/>
                </a:solidFill>
              </a:rPr>
              <a:t> освещает целые улицы, причем в прямом смысле этого слова, потому что рекордно высокая светимость – цель создателей связки ускоритель-детектор</a:t>
            </a:r>
            <a:r>
              <a:rPr lang="ru-RU" i="1" dirty="0"/>
              <a:t>.</a:t>
            </a:r>
          </a:p>
          <a:p>
            <a:r>
              <a:rPr lang="ru-RU" b="1" dirty="0"/>
              <a:t>Проблемы квантовой </a:t>
            </a:r>
            <a:r>
              <a:rPr lang="ru-RU" b="1" dirty="0" err="1"/>
              <a:t>хромодинамики</a:t>
            </a:r>
            <a:r>
              <a:rPr lang="ru-RU" b="1" dirty="0"/>
              <a:t> (КХД):</a:t>
            </a:r>
          </a:p>
          <a:p>
            <a:pPr lvl="1"/>
            <a:r>
              <a:rPr lang="ru-RU" dirty="0"/>
              <a:t>понимание механизма </a:t>
            </a:r>
            <a:r>
              <a:rPr lang="ru-RU" dirty="0" err="1"/>
              <a:t>конфаймента</a:t>
            </a:r>
            <a:r>
              <a:rPr lang="ru-RU" dirty="0"/>
              <a:t>, через понимание систем промежуточной массы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SCTF –</a:t>
            </a:r>
            <a:r>
              <a:rPr lang="ru-RU" dirty="0"/>
              <a:t> экспериментальная основа сложных, но контролируемых теоретических расчетов. </a:t>
            </a:r>
          </a:p>
          <a:p>
            <a:pPr lvl="1"/>
            <a:r>
              <a:rPr lang="ru-RU" dirty="0"/>
              <a:t>Новая информация об экзотических адронах, новая информация о функциях перехода.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5ED353-640B-434B-81B7-B642CFADD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17.03.2021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7BBB510-7964-4D0C-82A3-BD713A8A1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2EC7-87ED-4233-8F0D-7C41D3511D0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910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881443-2D4E-4326-B45A-AD05CE26A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00" y="171449"/>
            <a:ext cx="11353800" cy="1019175"/>
          </a:xfrm>
        </p:spPr>
        <p:txBody>
          <a:bodyPr/>
          <a:lstStyle/>
          <a:p>
            <a:r>
              <a:rPr lang="ru-RU" dirty="0"/>
              <a:t>Ключевые каналы по каждому из направлений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D97233-0405-4312-BE90-941998F3D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950" y="1081314"/>
            <a:ext cx="11722100" cy="538434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Стандартная Модель</a:t>
            </a:r>
            <a:r>
              <a:rPr lang="ru-RU" dirty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ru-RU" dirty="0"/>
              <a:t>Измерение α</a:t>
            </a:r>
            <a:r>
              <a:rPr lang="ru-RU" baseline="-25000" dirty="0" err="1"/>
              <a:t>strong</a:t>
            </a:r>
            <a:r>
              <a:rPr lang="ru-RU" dirty="0"/>
              <a:t> в распадах τ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|</a:t>
            </a:r>
            <a:r>
              <a:rPr lang="ru-RU" dirty="0" err="1"/>
              <a:t>V</a:t>
            </a:r>
            <a:r>
              <a:rPr lang="ru-RU" baseline="-25000" dirty="0" err="1"/>
              <a:t>us</a:t>
            </a:r>
            <a:r>
              <a:rPr lang="en-US" dirty="0"/>
              <a:t>|</a:t>
            </a:r>
            <a:r>
              <a:rPr lang="ru-RU" dirty="0"/>
              <a:t>, </a:t>
            </a:r>
            <a:r>
              <a:rPr lang="en-US" dirty="0"/>
              <a:t>|</a:t>
            </a:r>
            <a:r>
              <a:rPr lang="ru-RU" dirty="0" err="1"/>
              <a:t>V</a:t>
            </a:r>
            <a:r>
              <a:rPr lang="ru-RU" baseline="-25000" dirty="0" err="1"/>
              <a:t>cs</a:t>
            </a:r>
            <a:r>
              <a:rPr lang="en-US" dirty="0"/>
              <a:t>|</a:t>
            </a:r>
            <a:endParaRPr lang="ru-RU" dirty="0"/>
          </a:p>
          <a:p>
            <a:pPr marL="971550" lvl="1" indent="-514350">
              <a:buFont typeface="+mj-lt"/>
              <a:buAutoNum type="arabicPeriod"/>
            </a:pPr>
            <a:r>
              <a:rPr lang="ru-RU" dirty="0" err="1"/>
              <a:t>sin</a:t>
            </a:r>
            <a:r>
              <a:rPr lang="ru-RU" dirty="0"/>
              <a:t>(θ</a:t>
            </a:r>
            <a:r>
              <a:rPr lang="en-US" baseline="-25000" dirty="0"/>
              <a:t>W</a:t>
            </a:r>
            <a:r>
              <a:rPr lang="ru-RU" dirty="0"/>
              <a:t>) </a:t>
            </a:r>
          </a:p>
          <a:p>
            <a:pPr marL="0" indent="0">
              <a:buNone/>
            </a:pPr>
            <a:r>
              <a:rPr lang="ru-RU" b="1" dirty="0"/>
              <a:t>Новая Физика</a:t>
            </a:r>
            <a:r>
              <a:rPr lang="ru-RU" dirty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ru-RU" dirty="0"/>
              <a:t>Лептонная универсальность в </a:t>
            </a:r>
            <a:r>
              <a:rPr lang="ru-RU" dirty="0" err="1"/>
              <a:t>чарм-секиоре</a:t>
            </a:r>
            <a:r>
              <a:rPr lang="ru-RU" dirty="0"/>
              <a:t> как на «петлевом» так и на «древесном» уровне теории</a:t>
            </a:r>
          </a:p>
          <a:p>
            <a:pPr marL="971550" lvl="1" indent="-514350">
              <a:buFont typeface="+mj-lt"/>
              <a:buAutoNum type="arabicPeriod"/>
            </a:pPr>
            <a:r>
              <a:rPr lang="ru-RU" dirty="0"/>
              <a:t>ЭДМ </a:t>
            </a:r>
            <a:r>
              <a:rPr lang="ru-RU" i="1" dirty="0"/>
              <a:t>τ</a:t>
            </a:r>
            <a:r>
              <a:rPr lang="en-US" dirty="0"/>
              <a:t> </a:t>
            </a:r>
            <a:r>
              <a:rPr lang="ru-RU" dirty="0"/>
              <a:t>лептона</a:t>
            </a:r>
          </a:p>
          <a:p>
            <a:pPr marL="971550" lvl="1" indent="-514350">
              <a:buFont typeface="+mj-lt"/>
              <a:buAutoNum type="arabicPeriod"/>
            </a:pPr>
            <a:r>
              <a:rPr lang="ru-RU" dirty="0"/>
              <a:t>Поиск запрещенных и изучение сильно подавленных распадов. </a:t>
            </a:r>
          </a:p>
          <a:p>
            <a:pPr marL="0" indent="0">
              <a:buNone/>
            </a:pPr>
            <a:r>
              <a:rPr lang="ru-RU" b="1" dirty="0"/>
              <a:t>Проблемы КХД</a:t>
            </a:r>
            <a:r>
              <a:rPr lang="ru-RU" dirty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ru-RU" dirty="0"/>
              <a:t>Понимание природы экзотических </a:t>
            </a:r>
            <a:r>
              <a:rPr lang="ru-RU" dirty="0" err="1"/>
              <a:t>чарм</a:t>
            </a:r>
            <a:r>
              <a:rPr lang="ru-RU" dirty="0"/>
              <a:t>-содержащих адронов (</a:t>
            </a:r>
            <a:r>
              <a:rPr lang="ru-RU" dirty="0" err="1"/>
              <a:t>адрочармоний</a:t>
            </a:r>
            <a:r>
              <a:rPr lang="ru-RU" dirty="0"/>
              <a:t> / </a:t>
            </a:r>
            <a:r>
              <a:rPr lang="ru-RU" dirty="0" err="1"/>
              <a:t>молекулоподобные</a:t>
            </a:r>
            <a:r>
              <a:rPr lang="ru-RU" dirty="0"/>
              <a:t> состояния / ...) путем систематического изучения их спектра. Высокая статистика, "чистые" условия.</a:t>
            </a:r>
          </a:p>
          <a:p>
            <a:pPr marL="971550" lvl="1" indent="-514350">
              <a:buFont typeface="+mj-lt"/>
              <a:buAutoNum type="arabicPeriod"/>
            </a:pPr>
            <a:r>
              <a:rPr lang="ru-RU" dirty="0"/>
              <a:t>Изучение очарованных частиц </a:t>
            </a:r>
            <a:r>
              <a:rPr lang="ru-RU" dirty="0" err="1"/>
              <a:t>in</a:t>
            </a:r>
            <a:r>
              <a:rPr lang="ru-RU" dirty="0"/>
              <a:t> a </a:t>
            </a:r>
            <a:r>
              <a:rPr lang="ru-RU" dirty="0" err="1"/>
              <a:t>full</a:t>
            </a:r>
            <a:r>
              <a:rPr lang="ru-RU" dirty="0"/>
              <a:t> </a:t>
            </a:r>
            <a:r>
              <a:rPr lang="ru-RU" dirty="0" err="1"/>
              <a:t>glory</a:t>
            </a:r>
            <a:r>
              <a:rPr lang="ru-RU" dirty="0"/>
              <a:t> -- абсолютные парциальные ширины очарованных барионов, функции фрагментации, т.е. ценная информация, которая будет использоваться по всему миру. Точность на порядок выше, чем у конкурентов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CA168C6-0A7A-450F-BCF2-C9C092769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17.03.2021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273A45A-6F19-469C-870D-70F633F72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2EC7-87ED-4233-8F0D-7C41D3511D0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605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7547F7-68CF-4CFC-A984-560712507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297258"/>
            <a:ext cx="9601200" cy="1438674"/>
          </a:xfrm>
        </p:spPr>
        <p:txBody>
          <a:bodyPr>
            <a:normAutofit/>
          </a:bodyPr>
          <a:lstStyle/>
          <a:p>
            <a:r>
              <a:rPr lang="ru-RU" dirty="0"/>
              <a:t>Глубокая связь с приоритетами сегодняшнего дня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BC5CA2-701B-4060-A362-6620898F7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/>
              <a:t>методы искусственного интеллекта и машинного обучения </a:t>
            </a:r>
            <a:r>
              <a:rPr lang="ru-RU" dirty="0"/>
              <a:t>для извлечения физической информации.</a:t>
            </a:r>
          </a:p>
          <a:p>
            <a:r>
              <a:rPr lang="ru-RU" b="1" dirty="0"/>
              <a:t>подготовка специалистов в области квантовой физики</a:t>
            </a:r>
            <a:r>
              <a:rPr lang="ru-RU" dirty="0"/>
              <a:t> – квантовая запутанность пар </a:t>
            </a:r>
            <a:r>
              <a:rPr lang="ru-RU" i="1" dirty="0">
                <a:solidFill>
                  <a:srgbClr val="FF0000"/>
                </a:solidFill>
              </a:rPr>
              <a:t>D</a:t>
            </a:r>
            <a:r>
              <a:rPr lang="ru-RU" dirty="0"/>
              <a:t>-мезонов.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Приоритетные направления научно-технологического развития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Российской Федерации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: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ru-RU" dirty="0"/>
              <a:t>а) переход к передовым цифровым, интеллектуальным производственным технологиям,</a:t>
            </a:r>
            <a:r>
              <a:rPr lang="en-US" dirty="0"/>
              <a:t> </a:t>
            </a:r>
            <a:r>
              <a:rPr lang="ru-RU" dirty="0"/>
              <a:t>роботизированным системам, новым материалам и способам конструирования, создание</a:t>
            </a:r>
            <a:r>
              <a:rPr lang="en-US" dirty="0"/>
              <a:t> </a:t>
            </a:r>
            <a:r>
              <a:rPr lang="ru-RU" dirty="0"/>
              <a:t>систем обработки больших объемов данных, машинного обучения и искусственного</a:t>
            </a:r>
            <a:r>
              <a:rPr lang="en-US" dirty="0"/>
              <a:t> </a:t>
            </a:r>
            <a:r>
              <a:rPr lang="ru-RU" dirty="0"/>
              <a:t>интеллекта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При должной организации дела </a:t>
            </a:r>
            <a:r>
              <a:rPr lang="en-US" dirty="0"/>
              <a:t>SCTF</a:t>
            </a:r>
            <a:r>
              <a:rPr lang="ru-RU" dirty="0"/>
              <a:t> окажется </a:t>
            </a:r>
            <a:r>
              <a:rPr lang="ru-RU" b="1" dirty="0"/>
              <a:t>кузницей высококвалифицированных кадров</a:t>
            </a:r>
            <a:r>
              <a:rPr lang="ru-RU" dirty="0"/>
              <a:t>: дипломные и диссертационные работы, базирующиеся на том, что многие методики измерения описаны ранее, но точность результатов </a:t>
            </a:r>
            <a:r>
              <a:rPr lang="en-US" dirty="0"/>
              <a:t>SCTF</a:t>
            </a:r>
            <a:r>
              <a:rPr lang="ru-RU" dirty="0"/>
              <a:t> их гарантировано превзойдет.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8D16D3-0FE4-4289-89DB-C16DAF938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17.03.2021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ED9F926-CC9F-4F59-87A1-3447C0502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2EC7-87ED-4233-8F0D-7C41D3511D0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484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3C4DE1-4D97-4EF3-9E45-5F63C6F13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 для команды ключевых физиков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FA4066-2EFC-450D-A7E2-B719B6302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Автоматизация процесса измерений. Контроль качества данных</a:t>
            </a:r>
            <a:r>
              <a:rPr lang="en-US" dirty="0"/>
              <a:t>. </a:t>
            </a:r>
            <a:r>
              <a:rPr lang="ru-RU" dirty="0"/>
              <a:t>Предобработка данных.</a:t>
            </a:r>
          </a:p>
          <a:p>
            <a:pPr marL="457200" lvl="1" indent="0">
              <a:buNone/>
            </a:pPr>
            <a:endParaRPr lang="ru-RU" dirty="0"/>
          </a:p>
          <a:p>
            <a:pPr marL="457200" lvl="1" indent="0">
              <a:buNone/>
            </a:pPr>
            <a:r>
              <a:rPr lang="ru-RU" dirty="0"/>
              <a:t>Основная цель – низкий порог вхождения и отсутствие ловушек для молодых специалистов.</a:t>
            </a:r>
          </a:p>
          <a:p>
            <a:pPr marL="457200" lvl="1" indent="0">
              <a:buNone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Обучение молодежи на начальном этапе, научное руководство и контроль исполнения задач.</a:t>
            </a:r>
          </a:p>
          <a:p>
            <a:pPr marL="457200" lvl="1" indent="0">
              <a:buNone/>
            </a:pPr>
            <a:endParaRPr lang="ru-RU" dirty="0"/>
          </a:p>
          <a:p>
            <a:pPr marL="457200" lvl="1" indent="0">
              <a:buNone/>
            </a:pPr>
            <a:r>
              <a:rPr lang="ru-RU" dirty="0"/>
              <a:t>Основная цель – трансфер знаний и навыков в процессе решения интересной физической задачи.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265023-0134-4CAB-8915-C7C22A79C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17.03.2021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34C35BF-CDB7-41DD-91B2-B8221E061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2EC7-87ED-4233-8F0D-7C41D3511D0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8183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745</Words>
  <Application>Microsoft Office PowerPoint</Application>
  <PresentationFormat>Широкоэкранный</PresentationFormat>
  <Paragraphs>65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Физическая программа SCTF* для широкой публики</vt:lpstr>
      <vt:lpstr>Disclaimer</vt:lpstr>
      <vt:lpstr>Нет той самой одной физической задачи</vt:lpstr>
      <vt:lpstr>Домены, в которых будет работать SCTF</vt:lpstr>
      <vt:lpstr>Ключевые каналы по каждому из направлений</vt:lpstr>
      <vt:lpstr>Глубокая связь с приоритетами сегодняшнего дня</vt:lpstr>
      <vt:lpstr>Задачи для команды ключевых физиков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Физическая программа SCTF для широкой публики</dc:title>
  <dc:creator>Aleksei Dziuba</dc:creator>
  <cp:lastModifiedBy>Aleksei Dziuba</cp:lastModifiedBy>
  <cp:revision>14</cp:revision>
  <dcterms:created xsi:type="dcterms:W3CDTF">2021-03-17T05:56:43Z</dcterms:created>
  <dcterms:modified xsi:type="dcterms:W3CDTF">2021-03-17T08:03:17Z</dcterms:modified>
</cp:coreProperties>
</file>