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3" autoAdjust="0"/>
    <p:restoredTop sz="94660"/>
  </p:normalViewPr>
  <p:slideViewPr>
    <p:cSldViewPr snapToGrid="0">
      <p:cViewPr varScale="1">
        <p:scale>
          <a:sx n="96" d="100"/>
          <a:sy n="96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4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6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8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5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1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1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0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7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D856-5B40-4158-9BC4-CAB9CFD40DE3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D962-2D67-41BD-979E-92E568A94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4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ашка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5DB3C20C-93CE-4ACC-997E-015CD4587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13" y="1961685"/>
            <a:ext cx="4348925" cy="5798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8E3243-EA15-4C43-95CE-9260B64A9803}"/>
              </a:ext>
            </a:extLst>
          </p:cNvPr>
          <p:cNvSpPr txBox="1"/>
          <p:nvPr/>
        </p:nvSpPr>
        <p:spPr>
          <a:xfrm>
            <a:off x="3501136" y="604031"/>
            <a:ext cx="4185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the TPC prototype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25D48D-B661-4764-912E-47420BED8578}"/>
              </a:ext>
            </a:extLst>
          </p:cNvPr>
          <p:cNvSpPr txBox="1"/>
          <p:nvPr/>
        </p:nvSpPr>
        <p:spPr>
          <a:xfrm>
            <a:off x="288235" y="1746241"/>
            <a:ext cx="4185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cage is ready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end-cap detector is going 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2E4678-7499-4B92-A2AC-E0217BBEBC80}"/>
              </a:ext>
            </a:extLst>
          </p:cNvPr>
          <p:cNvSpPr txBox="1"/>
          <p:nvPr/>
        </p:nvSpPr>
        <p:spPr>
          <a:xfrm>
            <a:off x="8596342" y="1404359"/>
            <a:ext cx="314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Flange for the end-cap detector</a:t>
            </a:r>
            <a:endParaRPr lang="ru-RU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B678A60-D3E2-41DD-B558-5F21EE72D562}"/>
              </a:ext>
            </a:extLst>
          </p:cNvPr>
          <p:cNvCxnSpPr/>
          <p:nvPr/>
        </p:nvCxnSpPr>
        <p:spPr>
          <a:xfrm flipH="1">
            <a:off x="8776252" y="1746241"/>
            <a:ext cx="1133061" cy="1056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89392D8-28AB-45E7-9038-EFD24E38C7B4}"/>
              </a:ext>
            </a:extLst>
          </p:cNvPr>
          <p:cNvSpPr txBox="1"/>
          <p:nvPr/>
        </p:nvSpPr>
        <p:spPr>
          <a:xfrm>
            <a:off x="10525539" y="3223569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Resistive divider</a:t>
            </a:r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7AB4AECF-7893-49AD-8B6D-82239272578A}"/>
              </a:ext>
            </a:extLst>
          </p:cNvPr>
          <p:cNvCxnSpPr/>
          <p:nvPr/>
        </p:nvCxnSpPr>
        <p:spPr>
          <a:xfrm flipH="1">
            <a:off x="8309113" y="3697357"/>
            <a:ext cx="2216426" cy="155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EC0C24B-994A-4661-96EA-88A58138A837}"/>
              </a:ext>
            </a:extLst>
          </p:cNvPr>
          <p:cNvCxnSpPr/>
          <p:nvPr/>
        </p:nvCxnSpPr>
        <p:spPr>
          <a:xfrm flipV="1">
            <a:off x="6977270" y="3150704"/>
            <a:ext cx="3200400" cy="5466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66986E-8FD6-46A1-ABAC-856349C17EA2}"/>
              </a:ext>
            </a:extLst>
          </p:cNvPr>
          <p:cNvSpPr txBox="1"/>
          <p:nvPr/>
        </p:nvSpPr>
        <p:spPr>
          <a:xfrm rot="21035503">
            <a:off x="8199783" y="340912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 cm</a:t>
            </a:r>
            <a:endParaRPr lang="ru-RU" dirty="0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A8CC1F3-41EB-4ABC-B158-2B2C953E2D9B}"/>
              </a:ext>
            </a:extLst>
          </p:cNvPr>
          <p:cNvCxnSpPr/>
          <p:nvPr/>
        </p:nvCxnSpPr>
        <p:spPr>
          <a:xfrm>
            <a:off x="7573617" y="3869900"/>
            <a:ext cx="0" cy="25507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15E6703-C015-4989-8EF7-954E494961AE}"/>
              </a:ext>
            </a:extLst>
          </p:cNvPr>
          <p:cNvSpPr txBox="1"/>
          <p:nvPr/>
        </p:nvSpPr>
        <p:spPr>
          <a:xfrm rot="16200000">
            <a:off x="7111274" y="479040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 cm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6A9ACC-4323-4F13-8808-A634E81711AC}"/>
              </a:ext>
            </a:extLst>
          </p:cNvPr>
          <p:cNvSpPr txBox="1"/>
          <p:nvPr/>
        </p:nvSpPr>
        <p:spPr>
          <a:xfrm>
            <a:off x="305763" y="3371671"/>
            <a:ext cx="4641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problem that we are addressing now is high potential at the top electrode of the end-cap detector that has to be equal to the potential at the wall of the field cage.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7AC2EC2-E3D2-49D0-A120-268C711C8ADB}"/>
              </a:ext>
            </a:extLst>
          </p:cNvPr>
          <p:cNvSpPr/>
          <p:nvPr/>
        </p:nvSpPr>
        <p:spPr>
          <a:xfrm>
            <a:off x="1080591" y="5247861"/>
            <a:ext cx="4333526" cy="296586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39E2DC0-0374-41DE-A211-A58B58A766A8}"/>
              </a:ext>
            </a:extLst>
          </p:cNvPr>
          <p:cNvSpPr/>
          <p:nvPr/>
        </p:nvSpPr>
        <p:spPr>
          <a:xfrm>
            <a:off x="5220787" y="5270464"/>
            <a:ext cx="180805" cy="21713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6415E90-A984-48E7-ACC5-C974BE1E3539}"/>
              </a:ext>
            </a:extLst>
          </p:cNvPr>
          <p:cNvSpPr/>
          <p:nvPr/>
        </p:nvSpPr>
        <p:spPr>
          <a:xfrm>
            <a:off x="5186903" y="7999168"/>
            <a:ext cx="180805" cy="217132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8A0D029-483D-4652-818A-14B4D30050F3}"/>
              </a:ext>
            </a:extLst>
          </p:cNvPr>
          <p:cNvSpPr/>
          <p:nvPr/>
        </p:nvSpPr>
        <p:spPr>
          <a:xfrm>
            <a:off x="5436951" y="5247861"/>
            <a:ext cx="45719" cy="1183824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2173EAF-CF07-4066-A706-460BF78AD460}"/>
              </a:ext>
            </a:extLst>
          </p:cNvPr>
          <p:cNvSpPr/>
          <p:nvPr/>
        </p:nvSpPr>
        <p:spPr>
          <a:xfrm>
            <a:off x="5389927" y="7177811"/>
            <a:ext cx="45719" cy="103591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532CE58-5F04-4E88-8AE9-DBA1D53F8C8C}"/>
              </a:ext>
            </a:extLst>
          </p:cNvPr>
          <p:cNvSpPr/>
          <p:nvPr/>
        </p:nvSpPr>
        <p:spPr>
          <a:xfrm>
            <a:off x="5733572" y="6439307"/>
            <a:ext cx="130855" cy="74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5A8B875-2D71-49F5-BD44-8FD1DED8B720}"/>
              </a:ext>
            </a:extLst>
          </p:cNvPr>
          <p:cNvSpPr/>
          <p:nvPr/>
        </p:nvSpPr>
        <p:spPr>
          <a:xfrm>
            <a:off x="5350530" y="6358736"/>
            <a:ext cx="45719" cy="935976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7BDDBA7-3438-4E2D-AA85-8CABD9F2D861}"/>
              </a:ext>
            </a:extLst>
          </p:cNvPr>
          <p:cNvCxnSpPr>
            <a:cxnSpLocks/>
          </p:cNvCxnSpPr>
          <p:nvPr/>
        </p:nvCxnSpPr>
        <p:spPr>
          <a:xfrm flipH="1">
            <a:off x="5282474" y="6368817"/>
            <a:ext cx="5302" cy="92332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36A8FF52-5310-4948-A899-5AB5756320EF}"/>
              </a:ext>
            </a:extLst>
          </p:cNvPr>
          <p:cNvCxnSpPr>
            <a:cxnSpLocks/>
          </p:cNvCxnSpPr>
          <p:nvPr/>
        </p:nvCxnSpPr>
        <p:spPr>
          <a:xfrm>
            <a:off x="5214406" y="6359402"/>
            <a:ext cx="0" cy="93464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9C4C94E-D93F-468A-B00A-90D52403E24E}"/>
              </a:ext>
            </a:extLst>
          </p:cNvPr>
          <p:cNvCxnSpPr>
            <a:cxnSpLocks/>
          </p:cNvCxnSpPr>
          <p:nvPr/>
        </p:nvCxnSpPr>
        <p:spPr>
          <a:xfrm>
            <a:off x="5149052" y="6374233"/>
            <a:ext cx="0" cy="91448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A74018C-F821-495E-B09A-EBE5D12AB9E2}"/>
              </a:ext>
            </a:extLst>
          </p:cNvPr>
          <p:cNvSpPr/>
          <p:nvPr/>
        </p:nvSpPr>
        <p:spPr>
          <a:xfrm>
            <a:off x="5124168" y="6368605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C5DC906-5EA1-47DC-88BD-B67676D78981}"/>
              </a:ext>
            </a:extLst>
          </p:cNvPr>
          <p:cNvSpPr/>
          <p:nvPr/>
        </p:nvSpPr>
        <p:spPr>
          <a:xfrm>
            <a:off x="5124168" y="7203031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C949BFA-3172-4385-95C7-C2C65D7DD766}"/>
              </a:ext>
            </a:extLst>
          </p:cNvPr>
          <p:cNvSpPr/>
          <p:nvPr/>
        </p:nvSpPr>
        <p:spPr>
          <a:xfrm>
            <a:off x="5400399" y="6530872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4ACBCB4-BA3B-4B13-A072-D573FCF07279}"/>
              </a:ext>
            </a:extLst>
          </p:cNvPr>
          <p:cNvSpPr/>
          <p:nvPr/>
        </p:nvSpPr>
        <p:spPr>
          <a:xfrm>
            <a:off x="5398293" y="6691619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BFA92B9-83E5-4FEC-9694-B43CB3857C1E}"/>
              </a:ext>
            </a:extLst>
          </p:cNvPr>
          <p:cNvSpPr/>
          <p:nvPr/>
        </p:nvSpPr>
        <p:spPr>
          <a:xfrm>
            <a:off x="5399269" y="6855820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1F31AA5-5A75-4AD8-91BE-4F9E07796C45}"/>
              </a:ext>
            </a:extLst>
          </p:cNvPr>
          <p:cNvSpPr/>
          <p:nvPr/>
        </p:nvSpPr>
        <p:spPr>
          <a:xfrm>
            <a:off x="5400399" y="7008561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9CEE43F-E52E-4EF4-87D4-EEF5BB6E2CE3}"/>
              </a:ext>
            </a:extLst>
          </p:cNvPr>
          <p:cNvCxnSpPr/>
          <p:nvPr/>
        </p:nvCxnSpPr>
        <p:spPr>
          <a:xfrm>
            <a:off x="1080591" y="5059017"/>
            <a:ext cx="440207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2136FB-5AD0-4740-BA80-170269C1CB18}"/>
              </a:ext>
            </a:extLst>
          </p:cNvPr>
          <p:cNvSpPr txBox="1"/>
          <p:nvPr/>
        </p:nvSpPr>
        <p:spPr>
          <a:xfrm>
            <a:off x="2793891" y="472010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kV</a:t>
            </a:r>
            <a:endParaRPr lang="ru-RU" dirty="0"/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64A775DD-E6CA-4308-B118-5404331D97CB}"/>
              </a:ext>
            </a:extLst>
          </p:cNvPr>
          <p:cNvCxnSpPr/>
          <p:nvPr/>
        </p:nvCxnSpPr>
        <p:spPr>
          <a:xfrm>
            <a:off x="5124168" y="4720102"/>
            <a:ext cx="0" cy="52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6E0B64D-6CB2-4FE2-BF47-F00D27BD9A31}"/>
              </a:ext>
            </a:extLst>
          </p:cNvPr>
          <p:cNvSpPr txBox="1"/>
          <p:nvPr/>
        </p:nvSpPr>
        <p:spPr>
          <a:xfrm>
            <a:off x="4865385" y="44029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 kV</a:t>
            </a:r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A62144-D092-4D24-8C37-55B136E7B439}"/>
              </a:ext>
            </a:extLst>
          </p:cNvPr>
          <p:cNvSpPr txBox="1"/>
          <p:nvPr/>
        </p:nvSpPr>
        <p:spPr>
          <a:xfrm>
            <a:off x="4392419" y="7397759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~3 kV</a:t>
            </a:r>
            <a:endParaRPr lang="ru-RU" dirty="0"/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7A434A6D-1CF5-4E42-B454-FA7C0EC4276B}"/>
              </a:ext>
            </a:extLst>
          </p:cNvPr>
          <p:cNvCxnSpPr>
            <a:stCxn id="40" idx="0"/>
          </p:cNvCxnSpPr>
          <p:nvPr/>
        </p:nvCxnSpPr>
        <p:spPr>
          <a:xfrm flipV="1">
            <a:off x="4745240" y="6826723"/>
            <a:ext cx="403812" cy="571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BA47C08-60BC-4352-9281-6E7C33CD8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231" y="44997"/>
            <a:ext cx="2927769" cy="562461"/>
          </a:xfrm>
          <a:prstGeom prst="rect">
            <a:avLst/>
          </a:prstGeom>
        </p:spPr>
      </p:pic>
      <p:pic>
        <p:nvPicPr>
          <p:cNvPr id="44" name="Picture 2" descr="Logo">
            <a:extLst>
              <a:ext uri="{FF2B5EF4-FFF2-40B4-BE49-F238E27FC236}">
                <a16:creationId xmlns:a16="http://schemas.microsoft.com/office/drawing/2014/main" id="{A754702E-C25E-444D-BB23-3ED196D9D5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25"/>
          <a:stretch/>
        </p:blipFill>
        <p:spPr bwMode="auto">
          <a:xfrm>
            <a:off x="0" y="0"/>
            <a:ext cx="919868" cy="75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A54A291C-C0B2-40EB-9397-DE245F0DC075}"/>
              </a:ext>
            </a:extLst>
          </p:cNvPr>
          <p:cNvCxnSpPr/>
          <p:nvPr/>
        </p:nvCxnSpPr>
        <p:spPr>
          <a:xfrm flipH="1" flipV="1">
            <a:off x="5220787" y="7008561"/>
            <a:ext cx="951413" cy="1638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7049AA2-4234-44DE-AC81-83CE71A21D23}"/>
              </a:ext>
            </a:extLst>
          </p:cNvPr>
          <p:cNvSpPr txBox="1"/>
          <p:nvPr/>
        </p:nvSpPr>
        <p:spPr>
          <a:xfrm>
            <a:off x="5916157" y="8647043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Amplification structure (triple GEM)</a:t>
            </a:r>
            <a:endParaRPr lang="ru-RU" dirty="0"/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41DE5485-B922-447F-9E80-00643820B215}"/>
              </a:ext>
            </a:extLst>
          </p:cNvPr>
          <p:cNvCxnSpPr/>
          <p:nvPr/>
        </p:nvCxnSpPr>
        <p:spPr>
          <a:xfrm flipH="1" flipV="1">
            <a:off x="5733572" y="7008561"/>
            <a:ext cx="1114489" cy="1290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AE30676-1093-4880-BB62-90A1F1A9C60E}"/>
              </a:ext>
            </a:extLst>
          </p:cNvPr>
          <p:cNvSpPr txBox="1"/>
          <p:nvPr/>
        </p:nvSpPr>
        <p:spPr>
          <a:xfrm>
            <a:off x="6730243" y="8213728"/>
            <a:ext cx="204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Readout electronics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02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D9CECC3-AF95-43BB-A347-E9B07EEF0B9B}"/>
              </a:ext>
            </a:extLst>
          </p:cNvPr>
          <p:cNvSpPr/>
          <p:nvPr/>
        </p:nvSpPr>
        <p:spPr>
          <a:xfrm>
            <a:off x="5798160" y="5414416"/>
            <a:ext cx="4333526" cy="296586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51987A5-A769-4220-B2B1-7EE4997D0406}"/>
              </a:ext>
            </a:extLst>
          </p:cNvPr>
          <p:cNvSpPr/>
          <p:nvPr/>
        </p:nvSpPr>
        <p:spPr>
          <a:xfrm>
            <a:off x="9938356" y="5437019"/>
            <a:ext cx="180805" cy="21713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ABDDF52-E2BC-46AE-B062-33456C67059E}"/>
              </a:ext>
            </a:extLst>
          </p:cNvPr>
          <p:cNvSpPr/>
          <p:nvPr/>
        </p:nvSpPr>
        <p:spPr>
          <a:xfrm>
            <a:off x="9904472" y="8165723"/>
            <a:ext cx="180805" cy="217132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AD75D97-274D-4495-8121-EFAF579F6D9E}"/>
              </a:ext>
            </a:extLst>
          </p:cNvPr>
          <p:cNvSpPr/>
          <p:nvPr/>
        </p:nvSpPr>
        <p:spPr>
          <a:xfrm>
            <a:off x="9757322" y="6527538"/>
            <a:ext cx="374364" cy="62464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96940FC-C6B6-4C8F-8ED3-4CB5EC44A94D}"/>
              </a:ext>
            </a:extLst>
          </p:cNvPr>
          <p:cNvSpPr/>
          <p:nvPr/>
        </p:nvSpPr>
        <p:spPr>
          <a:xfrm>
            <a:off x="9757322" y="7357178"/>
            <a:ext cx="341026" cy="9525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21A1760-62D4-4704-AB94-C120F262E808}"/>
              </a:ext>
            </a:extLst>
          </p:cNvPr>
          <p:cNvSpPr/>
          <p:nvPr/>
        </p:nvSpPr>
        <p:spPr>
          <a:xfrm>
            <a:off x="10154520" y="5414416"/>
            <a:ext cx="45719" cy="1183824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E2744EE-2663-482F-8511-04F80C9966CC}"/>
              </a:ext>
            </a:extLst>
          </p:cNvPr>
          <p:cNvSpPr/>
          <p:nvPr/>
        </p:nvSpPr>
        <p:spPr>
          <a:xfrm>
            <a:off x="10107496" y="7344366"/>
            <a:ext cx="45719" cy="103591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5661A36-D32A-4BFA-B8B7-DA180F86707B}"/>
              </a:ext>
            </a:extLst>
          </p:cNvPr>
          <p:cNvSpPr/>
          <p:nvPr/>
        </p:nvSpPr>
        <p:spPr>
          <a:xfrm>
            <a:off x="10085496" y="6598240"/>
            <a:ext cx="130855" cy="74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E6FF51B-3548-4C78-AF14-46349CBDBA89}"/>
              </a:ext>
            </a:extLst>
          </p:cNvPr>
          <p:cNvSpPr/>
          <p:nvPr/>
        </p:nvSpPr>
        <p:spPr>
          <a:xfrm>
            <a:off x="9702454" y="6517669"/>
            <a:ext cx="45719" cy="935976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8448244C-6C5B-4902-B2AC-A80896DCC1E9}"/>
              </a:ext>
            </a:extLst>
          </p:cNvPr>
          <p:cNvCxnSpPr>
            <a:cxnSpLocks/>
          </p:cNvCxnSpPr>
          <p:nvPr/>
        </p:nvCxnSpPr>
        <p:spPr>
          <a:xfrm flipH="1">
            <a:off x="9634398" y="6527750"/>
            <a:ext cx="5302" cy="92332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726B56CA-99FF-45EF-A311-CE825BB95820}"/>
              </a:ext>
            </a:extLst>
          </p:cNvPr>
          <p:cNvCxnSpPr>
            <a:cxnSpLocks/>
          </p:cNvCxnSpPr>
          <p:nvPr/>
        </p:nvCxnSpPr>
        <p:spPr>
          <a:xfrm>
            <a:off x="9566330" y="6518335"/>
            <a:ext cx="0" cy="93464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22A5E8A-4A0C-428B-A075-76B1F67F772B}"/>
              </a:ext>
            </a:extLst>
          </p:cNvPr>
          <p:cNvCxnSpPr>
            <a:cxnSpLocks/>
          </p:cNvCxnSpPr>
          <p:nvPr/>
        </p:nvCxnSpPr>
        <p:spPr>
          <a:xfrm>
            <a:off x="9500976" y="6533166"/>
            <a:ext cx="0" cy="91448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91E2939C-0812-4759-8E90-AD3D97B80C62}"/>
              </a:ext>
            </a:extLst>
          </p:cNvPr>
          <p:cNvCxnSpPr>
            <a:cxnSpLocks/>
          </p:cNvCxnSpPr>
          <p:nvPr/>
        </p:nvCxnSpPr>
        <p:spPr>
          <a:xfrm>
            <a:off x="9516759" y="5507459"/>
            <a:ext cx="0" cy="10102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5313D325-0809-46B8-859A-0DD5DB015D76}"/>
              </a:ext>
            </a:extLst>
          </p:cNvPr>
          <p:cNvCxnSpPr>
            <a:cxnSpLocks/>
          </p:cNvCxnSpPr>
          <p:nvPr/>
        </p:nvCxnSpPr>
        <p:spPr>
          <a:xfrm>
            <a:off x="9510573" y="7447647"/>
            <a:ext cx="0" cy="8759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7F5EA9F9-AD6A-434E-AD7F-96813FA53548}"/>
              </a:ext>
            </a:extLst>
          </p:cNvPr>
          <p:cNvSpPr/>
          <p:nvPr/>
        </p:nvSpPr>
        <p:spPr>
          <a:xfrm>
            <a:off x="9476092" y="6527538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03612C67-A3CB-4698-A980-9344345B6CFE}"/>
              </a:ext>
            </a:extLst>
          </p:cNvPr>
          <p:cNvSpPr/>
          <p:nvPr/>
        </p:nvSpPr>
        <p:spPr>
          <a:xfrm>
            <a:off x="9476092" y="7361964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2958F45-14A0-40C1-A667-DC86B72429A4}"/>
              </a:ext>
            </a:extLst>
          </p:cNvPr>
          <p:cNvSpPr/>
          <p:nvPr/>
        </p:nvSpPr>
        <p:spPr>
          <a:xfrm>
            <a:off x="9752323" y="6689805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4253C912-C162-4C65-9090-47C3A844762B}"/>
              </a:ext>
            </a:extLst>
          </p:cNvPr>
          <p:cNvSpPr/>
          <p:nvPr/>
        </p:nvSpPr>
        <p:spPr>
          <a:xfrm>
            <a:off x="9750217" y="6850552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9E2C8E7-02D3-48E9-B2CC-E50C7BFF8A9F}"/>
              </a:ext>
            </a:extLst>
          </p:cNvPr>
          <p:cNvSpPr/>
          <p:nvPr/>
        </p:nvSpPr>
        <p:spPr>
          <a:xfrm>
            <a:off x="9751193" y="7014753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646A589-0B7A-4036-A28D-FADFF19DDC3A}"/>
              </a:ext>
            </a:extLst>
          </p:cNvPr>
          <p:cNvSpPr/>
          <p:nvPr/>
        </p:nvSpPr>
        <p:spPr>
          <a:xfrm>
            <a:off x="9752323" y="7167494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4595D30C-D37B-485F-87BA-96311295C18F}"/>
              </a:ext>
            </a:extLst>
          </p:cNvPr>
          <p:cNvSpPr/>
          <p:nvPr/>
        </p:nvSpPr>
        <p:spPr>
          <a:xfrm>
            <a:off x="5810011" y="1866859"/>
            <a:ext cx="4333526" cy="296586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AB1F3A-E096-40DB-9276-EAC7E9B2F240}"/>
              </a:ext>
            </a:extLst>
          </p:cNvPr>
          <p:cNvSpPr/>
          <p:nvPr/>
        </p:nvSpPr>
        <p:spPr>
          <a:xfrm>
            <a:off x="9979325" y="1872750"/>
            <a:ext cx="180805" cy="21713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1EB7AAB-E623-4DA2-ACE7-EFEDBE9CBE96}"/>
              </a:ext>
            </a:extLst>
          </p:cNvPr>
          <p:cNvSpPr/>
          <p:nvPr/>
        </p:nvSpPr>
        <p:spPr>
          <a:xfrm>
            <a:off x="9973286" y="4607262"/>
            <a:ext cx="180805" cy="217132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1F78066B-2A38-4EA0-BB88-1656977DB1CF}"/>
              </a:ext>
            </a:extLst>
          </p:cNvPr>
          <p:cNvSpPr/>
          <p:nvPr/>
        </p:nvSpPr>
        <p:spPr>
          <a:xfrm>
            <a:off x="9016697" y="2941096"/>
            <a:ext cx="1114989" cy="9068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3F784CFC-09FE-42DA-8EE3-7E4C30B7ED7F}"/>
              </a:ext>
            </a:extLst>
          </p:cNvPr>
          <p:cNvSpPr/>
          <p:nvPr/>
        </p:nvSpPr>
        <p:spPr>
          <a:xfrm>
            <a:off x="9016698" y="3770736"/>
            <a:ext cx="1114988" cy="7508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A0589359-781E-4FA5-B2D9-5F56743A1D5A}"/>
              </a:ext>
            </a:extLst>
          </p:cNvPr>
          <p:cNvSpPr/>
          <p:nvPr/>
        </p:nvSpPr>
        <p:spPr>
          <a:xfrm>
            <a:off x="10137295" y="1866859"/>
            <a:ext cx="45719" cy="1183824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3F64141-D3DB-4FC3-90B6-C320FDD4EBEF}"/>
              </a:ext>
            </a:extLst>
          </p:cNvPr>
          <p:cNvSpPr/>
          <p:nvPr/>
        </p:nvSpPr>
        <p:spPr>
          <a:xfrm>
            <a:off x="10149145" y="3796809"/>
            <a:ext cx="45719" cy="1035917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B421ACF9-D0EB-418B-8FC1-A69CF7E04EA7}"/>
              </a:ext>
            </a:extLst>
          </p:cNvPr>
          <p:cNvSpPr/>
          <p:nvPr/>
        </p:nvSpPr>
        <p:spPr>
          <a:xfrm>
            <a:off x="10108465" y="3041652"/>
            <a:ext cx="130855" cy="74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88856516-41A9-41F1-B5F8-C33B2204EFEC}"/>
              </a:ext>
            </a:extLst>
          </p:cNvPr>
          <p:cNvSpPr/>
          <p:nvPr/>
        </p:nvSpPr>
        <p:spPr>
          <a:xfrm>
            <a:off x="8961830" y="2931227"/>
            <a:ext cx="45719" cy="935976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5E6B39ED-100B-46A2-8944-8FB55D6DDBB8}"/>
              </a:ext>
            </a:extLst>
          </p:cNvPr>
          <p:cNvCxnSpPr>
            <a:cxnSpLocks/>
          </p:cNvCxnSpPr>
          <p:nvPr/>
        </p:nvCxnSpPr>
        <p:spPr>
          <a:xfrm flipH="1">
            <a:off x="8893774" y="2941308"/>
            <a:ext cx="5302" cy="92332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7E36B155-7633-4031-BC9F-2B9252C05E71}"/>
              </a:ext>
            </a:extLst>
          </p:cNvPr>
          <p:cNvCxnSpPr>
            <a:cxnSpLocks/>
          </p:cNvCxnSpPr>
          <p:nvPr/>
        </p:nvCxnSpPr>
        <p:spPr>
          <a:xfrm>
            <a:off x="8825706" y="2931893"/>
            <a:ext cx="0" cy="93464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C36859B6-4532-434D-B3E3-288DFE7EBA8C}"/>
              </a:ext>
            </a:extLst>
          </p:cNvPr>
          <p:cNvCxnSpPr>
            <a:cxnSpLocks/>
          </p:cNvCxnSpPr>
          <p:nvPr/>
        </p:nvCxnSpPr>
        <p:spPr>
          <a:xfrm>
            <a:off x="8760352" y="2946724"/>
            <a:ext cx="0" cy="91448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84DC0467-3012-4291-A61B-9E6D67850C0F}"/>
              </a:ext>
            </a:extLst>
          </p:cNvPr>
          <p:cNvCxnSpPr>
            <a:cxnSpLocks/>
          </p:cNvCxnSpPr>
          <p:nvPr/>
        </p:nvCxnSpPr>
        <p:spPr>
          <a:xfrm>
            <a:off x="8776135" y="1921017"/>
            <a:ext cx="0" cy="10102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6B34AFD0-3CF7-4208-BA4E-A345B68280EE}"/>
              </a:ext>
            </a:extLst>
          </p:cNvPr>
          <p:cNvCxnSpPr>
            <a:cxnSpLocks/>
          </p:cNvCxnSpPr>
          <p:nvPr/>
        </p:nvCxnSpPr>
        <p:spPr>
          <a:xfrm>
            <a:off x="8769949" y="3861205"/>
            <a:ext cx="0" cy="8759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568D6475-62DF-4C9A-9FDE-69775E18214C}"/>
              </a:ext>
            </a:extLst>
          </p:cNvPr>
          <p:cNvSpPr/>
          <p:nvPr/>
        </p:nvSpPr>
        <p:spPr>
          <a:xfrm>
            <a:off x="8735468" y="2941096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DBA30D9C-FB9A-4E4C-93A6-E00EEAA59459}"/>
              </a:ext>
            </a:extLst>
          </p:cNvPr>
          <p:cNvSpPr/>
          <p:nvPr/>
        </p:nvSpPr>
        <p:spPr>
          <a:xfrm>
            <a:off x="8735468" y="3775522"/>
            <a:ext cx="224318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2A9FC9D7-3867-409B-9AC6-4E1767A94B07}"/>
              </a:ext>
            </a:extLst>
          </p:cNvPr>
          <p:cNvSpPr/>
          <p:nvPr/>
        </p:nvSpPr>
        <p:spPr>
          <a:xfrm>
            <a:off x="9011699" y="3103363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D062F628-8486-46D7-B31C-758A9292F9CE}"/>
              </a:ext>
            </a:extLst>
          </p:cNvPr>
          <p:cNvSpPr/>
          <p:nvPr/>
        </p:nvSpPr>
        <p:spPr>
          <a:xfrm>
            <a:off x="9009593" y="3264110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302B53A8-D072-4CB4-A5A7-DE2321A26FE1}"/>
              </a:ext>
            </a:extLst>
          </p:cNvPr>
          <p:cNvSpPr/>
          <p:nvPr/>
        </p:nvSpPr>
        <p:spPr>
          <a:xfrm>
            <a:off x="9010569" y="3428311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C11D3CCE-FC3E-448C-BCF8-66B70E4354AE}"/>
              </a:ext>
            </a:extLst>
          </p:cNvPr>
          <p:cNvSpPr/>
          <p:nvPr/>
        </p:nvSpPr>
        <p:spPr>
          <a:xfrm>
            <a:off x="9011699" y="3581052"/>
            <a:ext cx="324025" cy="85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BDF43BD-75E9-4ECA-ACEB-07A36BB655BC}"/>
              </a:ext>
            </a:extLst>
          </p:cNvPr>
          <p:cNvSpPr txBox="1"/>
          <p:nvPr/>
        </p:nvSpPr>
        <p:spPr>
          <a:xfrm>
            <a:off x="1398104" y="612562"/>
            <a:ext cx="9945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of the problem: different positions of the readout detector depending on the gas mixture and type of the amplification structure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FAC129C4-AD77-4293-88A9-B769F5C39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231" y="46671"/>
            <a:ext cx="2927769" cy="562461"/>
          </a:xfrm>
          <a:prstGeom prst="rect">
            <a:avLst/>
          </a:prstGeom>
        </p:spPr>
      </p:pic>
      <p:pic>
        <p:nvPicPr>
          <p:cNvPr id="49" name="Picture 2" descr="Logo">
            <a:extLst>
              <a:ext uri="{FF2B5EF4-FFF2-40B4-BE49-F238E27FC236}">
                <a16:creationId xmlns:a16="http://schemas.microsoft.com/office/drawing/2014/main" id="{5DE9E990-A8CF-45A4-A8F4-A277C32112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25"/>
          <a:stretch/>
        </p:blipFill>
        <p:spPr bwMode="auto">
          <a:xfrm>
            <a:off x="0" y="0"/>
            <a:ext cx="919868" cy="75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7D8C95-9827-4E72-8D21-0F8BF2AF421E}"/>
              </a:ext>
            </a:extLst>
          </p:cNvPr>
          <p:cNvSpPr txBox="1"/>
          <p:nvPr/>
        </p:nvSpPr>
        <p:spPr>
          <a:xfrm>
            <a:off x="3098800" y="3189046"/>
            <a:ext cx="259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Ar-CH</a:t>
            </a:r>
            <a:r>
              <a:rPr lang="en-US" baseline="-25000" dirty="0"/>
              <a:t>4</a:t>
            </a:r>
            <a:r>
              <a:rPr lang="en-US" dirty="0"/>
              <a:t>(90-10),  0.2 kV/cm</a:t>
            </a:r>
            <a:endParaRPr lang="ru-RU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78C93C9A-BA66-4C7B-855C-69FC5E9A2163}"/>
              </a:ext>
            </a:extLst>
          </p:cNvPr>
          <p:cNvCxnSpPr/>
          <p:nvPr/>
        </p:nvCxnSpPr>
        <p:spPr>
          <a:xfrm>
            <a:off x="5810011" y="1676400"/>
            <a:ext cx="437300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3B871DA-6877-4BAF-B1B1-956A044B5031}"/>
              </a:ext>
            </a:extLst>
          </p:cNvPr>
          <p:cNvSpPr txBox="1"/>
          <p:nvPr/>
        </p:nvSpPr>
        <p:spPr>
          <a:xfrm>
            <a:off x="7560574" y="134320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kV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ECA78A-B1F7-4E1A-86B1-7500E5E79339}"/>
              </a:ext>
            </a:extLst>
          </p:cNvPr>
          <p:cNvSpPr txBox="1"/>
          <p:nvPr/>
        </p:nvSpPr>
        <p:spPr>
          <a:xfrm>
            <a:off x="8417128" y="1242857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 kV</a:t>
            </a:r>
            <a:endParaRPr lang="ru-RU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8D5FDCA-BE98-42F6-9CE1-5DF9ABC2FF48}"/>
              </a:ext>
            </a:extLst>
          </p:cNvPr>
          <p:cNvCxnSpPr>
            <a:stCxn id="6" idx="2"/>
          </p:cNvCxnSpPr>
          <p:nvPr/>
        </p:nvCxnSpPr>
        <p:spPr>
          <a:xfrm>
            <a:off x="8769949" y="1612189"/>
            <a:ext cx="0" cy="2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C037115-B098-46B4-A5B7-7D1F483BE31E}"/>
              </a:ext>
            </a:extLst>
          </p:cNvPr>
          <p:cNvSpPr txBox="1"/>
          <p:nvPr/>
        </p:nvSpPr>
        <p:spPr>
          <a:xfrm>
            <a:off x="3200400" y="6775488"/>
            <a:ext cx="248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Ar-CO</a:t>
            </a:r>
            <a:r>
              <a:rPr lang="en-US" baseline="-25000" dirty="0"/>
              <a:t>2</a:t>
            </a:r>
            <a:r>
              <a:rPr lang="en-US" dirty="0"/>
              <a:t> (80-20), 1 kV/cm</a:t>
            </a:r>
            <a:endParaRPr lang="ru-RU" dirty="0"/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D0381373-F821-4046-AFA6-AF7F40AD7DCB}"/>
              </a:ext>
            </a:extLst>
          </p:cNvPr>
          <p:cNvCxnSpPr/>
          <p:nvPr/>
        </p:nvCxnSpPr>
        <p:spPr>
          <a:xfrm>
            <a:off x="5764292" y="5313680"/>
            <a:ext cx="437300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A765931-ABEE-48B1-B983-75D41A2BE2FE}"/>
              </a:ext>
            </a:extLst>
          </p:cNvPr>
          <p:cNvSpPr txBox="1"/>
          <p:nvPr/>
        </p:nvSpPr>
        <p:spPr>
          <a:xfrm>
            <a:off x="7681661" y="498532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kV</a:t>
            </a:r>
            <a:endParaRPr lang="ru-RU" dirty="0"/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0C4DA1DF-41E0-45DE-AFC5-AAF232CA03C4}"/>
              </a:ext>
            </a:extLst>
          </p:cNvPr>
          <p:cNvCxnSpPr/>
          <p:nvPr/>
        </p:nvCxnSpPr>
        <p:spPr>
          <a:xfrm>
            <a:off x="9512442" y="5169995"/>
            <a:ext cx="0" cy="2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443D4C81-E670-4E18-807D-792A6489B29C}"/>
              </a:ext>
            </a:extLst>
          </p:cNvPr>
          <p:cNvSpPr txBox="1"/>
          <p:nvPr/>
        </p:nvSpPr>
        <p:spPr>
          <a:xfrm>
            <a:off x="9123271" y="4891163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~3 kV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63A6B3-D716-48F9-99C2-AE79065ED87A}"/>
              </a:ext>
            </a:extLst>
          </p:cNvPr>
          <p:cNvSpPr txBox="1"/>
          <p:nvPr/>
        </p:nvSpPr>
        <p:spPr>
          <a:xfrm>
            <a:off x="9260864" y="259036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cm</a:t>
            </a:r>
            <a:endParaRPr lang="ru-RU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49F4DAA8-BFB0-427E-BEB4-8A35C396B4A1}"/>
              </a:ext>
            </a:extLst>
          </p:cNvPr>
          <p:cNvCxnSpPr>
            <a:stCxn id="10" idx="3"/>
          </p:cNvCxnSpPr>
          <p:nvPr/>
        </p:nvCxnSpPr>
        <p:spPr>
          <a:xfrm>
            <a:off x="9897577" y="2775027"/>
            <a:ext cx="2397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7C07067-9CAF-4409-A8B1-5E7877D72EFF}"/>
              </a:ext>
            </a:extLst>
          </p:cNvPr>
          <p:cNvCxnSpPr>
            <a:stCxn id="10" idx="1"/>
          </p:cNvCxnSpPr>
          <p:nvPr/>
        </p:nvCxnSpPr>
        <p:spPr>
          <a:xfrm flipH="1">
            <a:off x="9016697" y="2775027"/>
            <a:ext cx="244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877664AA-AAE0-4D30-84FD-02A7DCF30AB9}"/>
              </a:ext>
            </a:extLst>
          </p:cNvPr>
          <p:cNvSpPr txBox="1"/>
          <p:nvPr/>
        </p:nvSpPr>
        <p:spPr>
          <a:xfrm>
            <a:off x="9596985" y="61870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cm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40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">
            <a:extLst>
              <a:ext uri="{FF2B5EF4-FFF2-40B4-BE49-F238E27FC236}">
                <a16:creationId xmlns:a16="http://schemas.microsoft.com/office/drawing/2014/main" id="{109CB3F0-CCF8-4B7B-8117-31C1B72833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25"/>
          <a:stretch/>
        </p:blipFill>
        <p:spPr bwMode="auto">
          <a:xfrm>
            <a:off x="0" y="0"/>
            <a:ext cx="919868" cy="75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B91FD9-31D8-4917-84B5-38F6A2322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231" y="46671"/>
            <a:ext cx="2927769" cy="5624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404EE0-737E-4955-824D-0941DF7C5173}"/>
              </a:ext>
            </a:extLst>
          </p:cNvPr>
          <p:cNvSpPr txBox="1"/>
          <p:nvPr/>
        </p:nvSpPr>
        <p:spPr>
          <a:xfrm>
            <a:off x="3568148" y="1938130"/>
            <a:ext cx="74344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the prototype: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2-3 gas mixtures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Finalize design drawings for the end-cap detector parts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design report (October-November)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151</Words>
  <Application>Microsoft Office PowerPoint</Application>
  <PresentationFormat>Произвольный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Shekhtman Lev</dc:creator>
  <cp:lastModifiedBy>Shekhtman Lev</cp:lastModifiedBy>
  <cp:revision>13</cp:revision>
  <dcterms:created xsi:type="dcterms:W3CDTF">2021-07-08T02:52:18Z</dcterms:created>
  <dcterms:modified xsi:type="dcterms:W3CDTF">2021-07-09T04:26:19Z</dcterms:modified>
</cp:coreProperties>
</file>