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307" r:id="rId3"/>
    <p:sldId id="330" r:id="rId4"/>
    <p:sldId id="331" r:id="rId5"/>
    <p:sldId id="333" r:id="rId6"/>
    <p:sldId id="334" r:id="rId7"/>
    <p:sldId id="327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39" r:id="rId16"/>
    <p:sldId id="329" r:id="rId17"/>
    <p:sldId id="303" r:id="rId18"/>
    <p:sldId id="275" r:id="rId19"/>
    <p:sldId id="30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750FD3-F886-4D0F-B1EC-E4ADC033A7BB}">
          <p14:sldIdLst>
            <p14:sldId id="257"/>
            <p14:sldId id="307"/>
            <p14:sldId id="330"/>
            <p14:sldId id="331"/>
            <p14:sldId id="333"/>
            <p14:sldId id="334"/>
            <p14:sldId id="327"/>
            <p14:sldId id="335"/>
            <p14:sldId id="336"/>
            <p14:sldId id="337"/>
            <p14:sldId id="338"/>
            <p14:sldId id="340"/>
            <p14:sldId id="341"/>
            <p14:sldId id="342"/>
            <p14:sldId id="339"/>
            <p14:sldId id="329"/>
            <p14:sldId id="303"/>
            <p14:sldId id="275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FF0000"/>
    <a:srgbClr val="CC330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0840-0C20-4505-8D20-806CE88719D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AD0E-912E-477A-B0EE-B10D2519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call,file</a:t>
            </a:r>
            <a:r>
              <a:rPr lang="en-US" dirty="0" smtClean="0"/>
              <a:t>="ct_ring-49_6.str;</a:t>
            </a:r>
            <a:r>
              <a:rPr lang="en-US" baseline="0" dirty="0" smtClean="0"/>
              <a:t> </a:t>
            </a:r>
            <a:r>
              <a:rPr lang="en-US" dirty="0" err="1" smtClean="0"/>
              <a:t>call,file</a:t>
            </a:r>
            <a:r>
              <a:rPr lang="en-US" dirty="0" smtClean="0"/>
              <a:t>="ct_ring-49_6.seq";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3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6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2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call,file</a:t>
            </a:r>
            <a:r>
              <a:rPr lang="en-US" dirty="0" smtClean="0"/>
              <a:t>="../2020.10.11-22.59.05_sextupole_chrom-5.str";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9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2021.06.17-13.08.03_sextupole_chrom-14.str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6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Interference CRAB with kinematic and fringes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0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Multipoles in FF quadrupoles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8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74" y="1"/>
            <a:ext cx="11519452" cy="720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274" y="838175"/>
            <a:ext cx="11519452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1236" y="6356350"/>
            <a:ext cx="2743200" cy="365125"/>
          </a:xfrm>
        </p:spPr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2526" y="6356349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4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720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309" y="838175"/>
            <a:ext cx="5683800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931" y="838175"/>
            <a:ext cx="5683800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31309" y="6356350"/>
            <a:ext cx="2743200" cy="365125"/>
          </a:xfrm>
        </p:spPr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17491" y="6356350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3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5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3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000" y="838175"/>
            <a:ext cx="1152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B48A-EC1D-44AB-8FE4-5A4FE4A873DE}" type="datetimeFigureOut">
              <a:rPr lang="ru-RU" smtClean="0"/>
              <a:t>07.07.2021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6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555" y="729778"/>
            <a:ext cx="54090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800000"/>
                </a:solidFill>
                <a:cs typeface="Times New Roman" panose="02020603050405020304" pitchFamily="18" charset="0"/>
              </a:rPr>
              <a:t>Status of Novosibirsk SCTF</a:t>
            </a:r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4000" dirty="0" err="1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A.Bogomyagkov</a:t>
            </a:r>
            <a:r>
              <a:rPr lang="en-US" sz="4000" dirty="0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(BINP)</a:t>
            </a:r>
          </a:p>
          <a:p>
            <a:endParaRPr lang="en-US" sz="4000" dirty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>
                <a:solidFill>
                  <a:srgbClr val="800000"/>
                </a:solidFill>
              </a:rPr>
              <a:t>The </a:t>
            </a:r>
            <a:r>
              <a:rPr lang="en-US" sz="2400" dirty="0" smtClean="0">
                <a:solidFill>
                  <a:srgbClr val="800000"/>
                </a:solidFill>
              </a:rPr>
              <a:t>4th </a:t>
            </a:r>
            <a:r>
              <a:rPr lang="en-US" sz="2400" dirty="0" err="1">
                <a:solidFill>
                  <a:srgbClr val="800000"/>
                </a:solidFill>
              </a:rPr>
              <a:t>CREMLINplus</a:t>
            </a:r>
            <a:r>
              <a:rPr lang="en-US" sz="2400" dirty="0">
                <a:solidFill>
                  <a:srgbClr val="800000"/>
                </a:solidFill>
              </a:rPr>
              <a:t> WP5 general meeting</a:t>
            </a:r>
          </a:p>
          <a:p>
            <a:r>
              <a:rPr lang="en-US" sz="2400" dirty="0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08-09 July </a:t>
            </a:r>
            <a:r>
              <a:rPr lang="en-US" sz="2400" dirty="0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2021</a:t>
            </a:r>
            <a:endParaRPr lang="en-US" sz="2400" dirty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4841" y="478617"/>
            <a:ext cx="379820" cy="5975498"/>
            <a:chOff x="5864841" y="478617"/>
            <a:chExt cx="379820" cy="597549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5864841" y="478617"/>
              <a:ext cx="0" cy="5975498"/>
            </a:xfrm>
            <a:prstGeom prst="line">
              <a:avLst/>
            </a:prstGeom>
            <a:ln w="1174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072767" y="478617"/>
              <a:ext cx="0" cy="5975498"/>
            </a:xfrm>
            <a:prstGeom prst="line">
              <a:avLst/>
            </a:prstGeom>
            <a:ln w="793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244661" y="478617"/>
              <a:ext cx="0" cy="5975498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6" y="1147628"/>
            <a:ext cx="4574283" cy="4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4762" r="13713"/>
          <a:stretch/>
        </p:blipFill>
        <p:spPr>
          <a:xfrm>
            <a:off x="2676000" y="587565"/>
            <a:ext cx="6840000" cy="6270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1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and Arc sections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2352" y="715678"/>
            <a:ext cx="13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Straight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09163" y="715678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Arc: FODO 90 cells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6905" r="2494" b="14048"/>
          <a:stretch/>
        </p:blipFill>
        <p:spPr>
          <a:xfrm rot="5400000">
            <a:off x="6395380" y="1061380"/>
            <a:ext cx="5653239" cy="59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4445" r="16293" b="8968"/>
          <a:stretch/>
        </p:blipFill>
        <p:spPr>
          <a:xfrm>
            <a:off x="0" y="1172225"/>
            <a:ext cx="6480000" cy="53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378000"/>
            <a:ext cx="9482927" cy="64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aperture with Elegant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893629" y="2919354"/>
                <a:ext cx="3052371" cy="39386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Elegant IBS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E=1500</a:t>
                </a:r>
                <a:r>
                  <a:rPr lang="en-US" dirty="0"/>
                  <a:t> </a:t>
                </a:r>
                <a:r>
                  <a:rPr lang="en-US" dirty="0" smtClean="0"/>
                  <a:t>MeV,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r>
                  <a:rPr lang="en-US" dirty="0" smtClean="0"/>
                  <a:t> MV,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=6.88</m:t>
                    </m:r>
                  </m:oMath>
                </a14:m>
                <a:r>
                  <a:rPr lang="en-US" dirty="0" smtClean="0"/>
                  <a:t> nm,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(8.8 nm MADX)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dirty="0" smtClean="0"/>
                  <a:t> pm,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=1.08×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dirty="0" smtClean="0"/>
                  <a:t> mm,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3629" y="2919354"/>
                <a:ext cx="3052371" cy="3938646"/>
              </a:xfrm>
              <a:blipFill rotWithShape="0">
                <a:blip r:embed="rId4"/>
                <a:stretch>
                  <a:fillRect l="-3194" t="-3560" r="-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2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4d DA degradation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942534"/>
            <a:ext cx="11699875" cy="5199944"/>
          </a:xfrm>
        </p:spPr>
      </p:pic>
    </p:spTree>
    <p:extLst>
      <p:ext uri="{BB962C8B-B14F-4D97-AF65-F5344CB8AC3E}">
        <p14:creationId xmlns:p14="http://schemas.microsoft.com/office/powerpoint/2010/main" val="261043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 DA recovery by multipoles in FF quadrupoles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942534"/>
            <a:ext cx="11699875" cy="5199944"/>
          </a:xfrm>
        </p:spPr>
      </p:pic>
    </p:spTree>
    <p:extLst>
      <p:ext uri="{BB962C8B-B14F-4D97-AF65-F5344CB8AC3E}">
        <p14:creationId xmlns:p14="http://schemas.microsoft.com/office/powerpoint/2010/main" val="159252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Increased maximum and minimum energies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The linear lattice and parameters provide desired luminosity and polarization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Two ring collider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=1.346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/>
                  <a:t>Siberian snakes sections are moved to optimized polarization </a:t>
                </a:r>
                <a:r>
                  <a:rPr lang="en-US" dirty="0" smtClean="0"/>
                  <a:t>levels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Installed wigglers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4d dynamic aperture is increased by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octupoles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decapoles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in FF quadrupoles, sufficient for injection</a:t>
                </a:r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Off momentum dynamic aperture with CRAB ON is insufficient for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Touschek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lifetime and injection, continue optimization</a:t>
                </a:r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Detailed design of interaction region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and MDI</a:t>
                </a:r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3d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design of FF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lens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Realistic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design of new injection facility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94" t="-2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4572" r="13639" b="8876"/>
          <a:stretch/>
        </p:blipFill>
        <p:spPr>
          <a:xfrm>
            <a:off x="7330831" y="3295261"/>
            <a:ext cx="2952000" cy="2471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Snake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516" y="715453"/>
            <a:ext cx="764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goal is to provide longitudinal polarization at IP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 smtClean="0"/>
                  <a:t>To decouple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b="0" dirty="0" smtClean="0"/>
                  <a:t>, </a:t>
                </a:r>
                <a:r>
                  <a:rPr lang="en-US" sz="2800" dirty="0" smtClean="0"/>
                  <a:t>7 quadrupoles needed</a:t>
                </a:r>
              </a:p>
              <a:p>
                <a:pPr algn="r"/>
                <a:r>
                  <a:rPr lang="en-US" sz="2800" dirty="0" smtClean="0"/>
                  <a:t>Solenoid spin rotation angle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=2.6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blipFill rotWithShape="0">
                <a:blip r:embed="rId3"/>
                <a:stretch>
                  <a:fillRect l="-53" t="-6173" r="-1050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105213" y="1547622"/>
            <a:ext cx="6030760" cy="3590752"/>
            <a:chOff x="5851695" y="1653360"/>
            <a:chExt cx="6030760" cy="3590752"/>
          </a:xfrm>
        </p:grpSpPr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5851695" y="1653360"/>
              <a:ext cx="6030760" cy="3590752"/>
              <a:chOff x="2572252" y="2050337"/>
              <a:chExt cx="8109934" cy="482870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962101" y="2973512"/>
                <a:ext cx="5727908" cy="3828842"/>
                <a:chOff x="3962101" y="2973512"/>
                <a:chExt cx="5727908" cy="3828842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3962101" y="2973512"/>
                  <a:ext cx="5727908" cy="3828842"/>
                  <a:chOff x="3962101" y="2973512"/>
                  <a:chExt cx="5727908" cy="3828842"/>
                </a:xfrm>
              </p:grpSpPr>
              <p:sp>
                <p:nvSpPr>
                  <p:cNvPr id="7" name="Умножение 6"/>
                  <p:cNvSpPr/>
                  <p:nvPr/>
                </p:nvSpPr>
                <p:spPr>
                  <a:xfrm>
                    <a:off x="6646055" y="2973512"/>
                    <a:ext cx="360000" cy="360000"/>
                  </a:xfrm>
                  <a:prstGeom prst="mathMultiply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Овал 5"/>
                  <p:cNvSpPr/>
                  <p:nvPr/>
                </p:nvSpPr>
                <p:spPr>
                  <a:xfrm>
                    <a:off x="3962101" y="3153512"/>
                    <a:ext cx="5727908" cy="3507405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70214" y="3221124"/>
                    <a:ext cx="51167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/>
                      <a:t>IP</a:t>
                    </a:r>
                    <a:endParaRPr lang="ru-RU" sz="3200" b="1" dirty="0"/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 rot="18000000">
                    <a:off x="8532204" y="3087406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 rot="3600000" flipH="1">
                    <a:off x="4915555" y="308740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 rot="5400000">
                    <a:off x="6684618" y="616424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8094268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SS1</a:t>
                  </a:r>
                  <a:endParaRPr lang="ru-RU" sz="32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35561" y="5810863"/>
                  <a:ext cx="7809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SS3</a:t>
                  </a:r>
                  <a:endParaRPr lang="ru-RU" sz="32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974473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SS2</a:t>
                  </a:r>
                  <a:endParaRPr lang="ru-RU" sz="3200" b="1" dirty="0"/>
                </a:p>
              </p:txBody>
            </p:sp>
          </p:grpSp>
          <p:sp>
            <p:nvSpPr>
              <p:cNvPr id="18" name="Дуга 17"/>
              <p:cNvSpPr/>
              <p:nvPr/>
            </p:nvSpPr>
            <p:spPr>
              <a:xfrm>
                <a:off x="3962101" y="2720693"/>
                <a:ext cx="5727600" cy="3506400"/>
              </a:xfrm>
              <a:prstGeom prst="arc">
                <a:avLst>
                  <a:gd name="adj1" fmla="val 13356910"/>
                  <a:gd name="adj2" fmla="val 19039449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4946479" y="3072120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3600287" y="3093166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56801" y="205033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707239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72252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8685798" y="2193699"/>
              <a:ext cx="684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3600000">
              <a:off x="9956698" y="2730975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 вправо 73"/>
            <p:cNvSpPr/>
            <p:nvPr/>
          </p:nvSpPr>
          <p:spPr>
            <a:xfrm rot="600000">
              <a:off x="10691375" y="2941326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трелка вправо 74"/>
            <p:cNvSpPr/>
            <p:nvPr/>
          </p:nvSpPr>
          <p:spPr>
            <a:xfrm rot="12600000">
              <a:off x="9057106" y="4942869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трелка вправо 75"/>
            <p:cNvSpPr/>
            <p:nvPr/>
          </p:nvSpPr>
          <p:spPr>
            <a:xfrm rot="9600000">
              <a:off x="8334159" y="510118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право 76"/>
            <p:cNvSpPr/>
            <p:nvPr/>
          </p:nvSpPr>
          <p:spPr>
            <a:xfrm rot="16800000">
              <a:off x="7250868" y="273097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право 77"/>
            <p:cNvSpPr/>
            <p:nvPr/>
          </p:nvSpPr>
          <p:spPr>
            <a:xfrm rot="19800000">
              <a:off x="7964513" y="2462393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826031" y="1221325"/>
            <a:ext cx="5932468" cy="1957658"/>
            <a:chOff x="364945" y="2725542"/>
            <a:chExt cx="5932468" cy="1957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6153" y="3691148"/>
              <a:ext cx="5760000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426153" y="3346449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277866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1696914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 стрелкой 41"/>
            <p:cNvCxnSpPr/>
            <p:nvPr/>
          </p:nvCxnSpPr>
          <p:spPr>
            <a:xfrm flipV="1">
              <a:off x="3296058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2715106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/>
            <p:cNvCxnSpPr/>
            <p:nvPr/>
          </p:nvCxnSpPr>
          <p:spPr>
            <a:xfrm flipV="1">
              <a:off x="4314250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3733298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4751489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 стрелкой 65"/>
            <p:cNvCxnSpPr/>
            <p:nvPr/>
          </p:nvCxnSpPr>
          <p:spPr>
            <a:xfrm>
              <a:off x="536000" y="3536201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Прямоугольник 67"/>
            <p:cNvSpPr/>
            <p:nvPr/>
          </p:nvSpPr>
          <p:spPr>
            <a:xfrm>
              <a:off x="5332956" y="3338901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5442803" y="3528653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Polarization (number of snakes)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776"/>
            <a:ext cx="7560000" cy="4343138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00" y="2818806"/>
            <a:ext cx="5940000" cy="4039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1414" y="1538110"/>
            <a:ext cx="25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replenishing time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0894" y="1880960"/>
            <a:ext cx="178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Be-tube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150 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mm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lang="en-US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30 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mm, cooled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3902" y="439363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IP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79555" y="39072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e+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00895" y="492330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e-</a:t>
            </a:r>
            <a:endParaRPr lang="ru-RU" dirty="0" smtClean="0">
              <a:solidFill>
                <a:srgbClr val="00206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5963" y="259918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7" y="2945830"/>
            <a:ext cx="9487521" cy="3216531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1348220" y="2596965"/>
            <a:ext cx="16476" cy="18782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90800" y="339603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73103" y="3314482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99208" y="1978411"/>
            <a:ext cx="21971" cy="22795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748787" y="295396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084764" y="2799461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chamber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cooled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63839" y="2953965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76310" y="1296185"/>
            <a:ext cx="168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Compensating solenoid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181511" y="2502568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512896" y="1906164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QD0, 200 mm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–100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315688" y="254959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820167" y="2210861"/>
            <a:ext cx="991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Corr. coils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921502" y="240418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262969" y="1861512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QF1, 200 mm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70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8130626" y="2953965"/>
            <a:ext cx="2721" cy="10814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580358" y="2487230"/>
            <a:ext cx="115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Screening solenoid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0361585" y="4273617"/>
            <a:ext cx="786267" cy="2514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428338" y="4880613"/>
            <a:ext cx="762817" cy="43842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715102" y="550856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86253" y="1451273"/>
            <a:ext cx="2233112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Gradients for</a:t>
            </a:r>
            <a:r>
              <a:rPr lang="ru-RU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3 </a:t>
            </a:r>
            <a:r>
              <a:rPr lang="en-US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GeV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39087" y="5210355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91530" y="5249007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87178" y="5210355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33962" y="6147339"/>
            <a:ext cx="2280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FF vacuum chamber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462008" y="6217142"/>
            <a:ext cx="2945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Cryostate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with FF magnets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Machine-detector interface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40239" y="3524572"/>
            <a:ext cx="2102400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44826" y="5648691"/>
            <a:ext cx="2103835" cy="1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485182" y="3520331"/>
            <a:ext cx="0" cy="214122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13307" y="4261347"/>
            <a:ext cx="276999" cy="63829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 417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Machine-detector interface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742092"/>
            <a:ext cx="10800000" cy="57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facility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00" y="712021"/>
            <a:ext cx="8280000" cy="6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the 2020 and Tasks for 2021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 is sufficient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GeV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=12.4</m:t>
                    </m:r>
                  </m:oMath>
                </a14:m>
                <a:r>
                  <a:rPr lang="en-US" dirty="0" smtClean="0"/>
                  <a:t> nm</a:t>
                </a:r>
              </a:p>
              <a:p>
                <a:r>
                  <a:rPr lang="en-US" dirty="0" smtClean="0"/>
                  <a:t>DA is not sufficient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 smtClean="0"/>
                  <a:t> GeV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US" dirty="0" smtClean="0"/>
                  <a:t> nm</a:t>
                </a:r>
              </a:p>
              <a:p>
                <a:pPr lvl="1"/>
                <a:r>
                  <a:rPr lang="en-US" dirty="0" smtClean="0"/>
                  <a:t>Low beam lifetime due to </a:t>
                </a:r>
                <a:r>
                  <a:rPr lang="en-US" dirty="0" err="1" smtClean="0"/>
                  <a:t>Touschek</a:t>
                </a:r>
                <a:r>
                  <a:rPr lang="en-US" dirty="0" smtClean="0"/>
                  <a:t> effect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 smtClean="0"/>
                  <a:t> GeV</a:t>
                </a:r>
              </a:p>
              <a:p>
                <a:r>
                  <a:rPr lang="en-US" dirty="0" smtClean="0"/>
                  <a:t>Continue DA optimization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2" t="-1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4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2021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474235"/>
                  </p:ext>
                </p:extLst>
              </p:nvPr>
            </p:nvGraphicFramePr>
            <p:xfrm>
              <a:off x="4834445" y="398110"/>
              <a:ext cx="7281357" cy="639528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445972"/>
                    <a:gridCol w="967077"/>
                    <a:gridCol w="967077"/>
                    <a:gridCol w="967077"/>
                    <a:gridCol w="967077"/>
                    <a:gridCol w="967077"/>
                  </a:tblGrid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</a:t>
                          </a: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2</a:t>
                          </a:r>
                          <a:r>
                            <a:rPr lang="en-US" sz="1600" dirty="0" smtClean="0">
                              <a:effectLst/>
                            </a:rPr>
                            <a:t>.94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(MHz)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7</a:t>
                          </a:r>
                          <a:r>
                            <a:rPr lang="en-US" sz="1600" dirty="0" smtClean="0">
                              <a:effectLst/>
                            </a:rPr>
                            <a:t>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</a:t>
                          </a:r>
                          <a:r>
                            <a:rPr lang="en-US" sz="1600" dirty="0" err="1">
                              <a:effectLst/>
                            </a:rPr>
                            <a:t>mrad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(%)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294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  <m:r>
                                  <a:rPr lang="ru-RU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36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(keV)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629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(kV)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r>
                            <a:rPr lang="en-US" sz="1600" dirty="0" smtClean="0">
                              <a:effectLst/>
                            </a:rPr>
                            <a:t>     (SR/IBS)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0.28/1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0.4/0.7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0.47/0.62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0.57/0.61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6.6/6.8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</a:t>
                          </a:r>
                          <a:r>
                            <a:rPr lang="en-US" sz="1600" dirty="0" smtClean="0">
                              <a:effectLst/>
                            </a:rPr>
                            <a:t>)        (SR/IBS)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4/13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7/9.4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9.5/10.2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9.2/9.4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(nm</a:t>
                          </a:r>
                          <a:r>
                            <a:rPr lang="en-US" sz="1600" dirty="0" smtClean="0">
                              <a:effectLst/>
                            </a:rPr>
                            <a:t>)         (SR/IBS)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3/21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4.7/12.7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7.4/10.5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10.6/11.6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14.5/14.8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4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294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𝐓𝐨𝐮𝐬𝐜𝐡𝐞𝐤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(s</a:t>
                          </a:r>
                          <a:r>
                            <a:rPr lang="en-US" sz="1600" dirty="0" smtClean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3600</a:t>
                          </a:r>
                          <a:endParaRPr lang="ru-RU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(s)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3100</a:t>
                          </a:r>
                          <a:endParaRPr lang="ru-RU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474235"/>
                  </p:ext>
                </p:extLst>
              </p:nvPr>
            </p:nvGraphicFramePr>
            <p:xfrm>
              <a:off x="4834445" y="398110"/>
              <a:ext cx="7281357" cy="639528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445972"/>
                    <a:gridCol w="967077"/>
                    <a:gridCol w="967077"/>
                    <a:gridCol w="967077"/>
                    <a:gridCol w="967077"/>
                    <a:gridCol w="967077"/>
                  </a:tblGrid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20930" r="-199002" b="-228372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</a:t>
                          </a: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2</a:t>
                          </a:r>
                          <a:r>
                            <a:rPr lang="en-US" sz="1600" dirty="0" smtClean="0">
                              <a:effectLst/>
                            </a:rPr>
                            <a:t>.94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220930" r="-199002" b="-218372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7</a:t>
                          </a:r>
                          <a:r>
                            <a:rPr lang="en-US" sz="1600" dirty="0" smtClean="0">
                              <a:effectLst/>
                            </a:rPr>
                            <a:t>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418605" r="-199002" b="-19860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8479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474468" r="-199002" b="-171702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627907" r="-199002" b="-1776744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814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680435" r="-199002" b="-156087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68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815909" r="-199002" b="-1531818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50630" t="-815909" r="-504" b="-15318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948936" r="-199002" b="-12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146512" r="-199002" b="-12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246512" r="-199002" b="-11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629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346512" r="-199002" b="-10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446512" r="-199002" b="-9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583333" r="-199002" b="-8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644186" r="-199002" b="-7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0.28/1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0.4/0.7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0.47/0.62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0.57/0.61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6.6/6.8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744186" r="-199002" b="-6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4/13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7/9.4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9.5/10.2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9.2/9.4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844186" r="-199002" b="-5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3/21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4.7/12.7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7.4/10.5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10.6/11.6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14.5/14.8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451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1741667" r="-199002" b="-4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2055814" r="-199002" b="-3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814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2015217" r="-199002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2262791" r="-199002" b="-1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3600</a:t>
                          </a:r>
                          <a:endParaRPr lang="ru-RU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49" t="-2362791" r="-199002" b="-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3100</a:t>
                          </a:r>
                          <a:endParaRPr lang="ru-RU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915" y="900468"/>
                <a:ext cx="4495800" cy="350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Minimal energy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 smtClean="0"/>
                  <a:t> GeV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Relaxed lattice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GeV is possible, but not priority</a:t>
                </a:r>
              </a:p>
              <a:p>
                <a:pPr lvl="1"/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&amp;=0.5→1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&amp;=5→1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5" y="900468"/>
                <a:ext cx="4495800" cy="3501471"/>
              </a:xfrm>
              <a:prstGeom prst="rect">
                <a:avLst/>
              </a:prstGeom>
              <a:blipFill rotWithShape="0">
                <a:blip r:embed="rId4"/>
                <a:stretch>
                  <a:fillRect l="-1762" t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7290352" y="5365855"/>
            <a:ext cx="4785691" cy="386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for </a:t>
            </a:r>
            <a:r>
              <a:rPr lang="en-US" dirty="0" smtClean="0"/>
              <a:t>parameters</a:t>
            </a:r>
            <a:r>
              <a:rPr lang="ru-RU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 smtClean="0"/>
                  <a:t>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1500,3500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 МэВ</m:t>
                    </m:r>
                  </m:oMath>
                </a14:m>
                <a:endParaRPr lang="en-US" dirty="0"/>
              </a:p>
              <a:p>
                <a:pPr marL="342900" indent="-342900"/>
                <a:r>
                  <a:rPr lang="en-US" dirty="0" smtClean="0"/>
                  <a:t>IP beta functions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&amp;=1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&amp;=10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342900" indent="-342900"/>
                <a:r>
                  <a:rPr lang="en-US" dirty="0" smtClean="0"/>
                  <a:t>Optimization of FF quadrupoles lengths </a:t>
                </a:r>
                <a:r>
                  <a:rPr lang="ru-RU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  <a:r>
                  <a:rPr lang="ru-RU" dirty="0" smtClean="0"/>
                  <a:t>)</a:t>
                </a:r>
                <a:r>
                  <a:rPr lang="en-US" dirty="0" smtClean="0"/>
                  <a:t> and distance between</a:t>
                </a:r>
                <a:r>
                  <a:rPr lang="ru-RU" dirty="0" smtClean="0"/>
                  <a:t> </a:t>
                </a:r>
                <a:r>
                  <a:rPr lang="en-US" dirty="0" smtClean="0"/>
                  <a:t>them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m)</a:t>
                </a:r>
                <a:endParaRPr lang="en-US" dirty="0" smtClean="0"/>
              </a:p>
              <a:p>
                <a:pPr marL="342900" indent="-342900"/>
                <a:r>
                  <a:rPr lang="en-US" dirty="0" smtClean="0"/>
                  <a:t>Optimization of the arc dipole lengths (</a:t>
                </a:r>
                <a:r>
                  <a:rPr lang="ru-RU" dirty="0" smtClean="0"/>
                  <a:t>1 </a:t>
                </a:r>
                <a:r>
                  <a:rPr lang="en-US" dirty="0" smtClean="0"/>
                  <a:t>m)</a:t>
                </a:r>
                <a:r>
                  <a:rPr lang="ru-RU" dirty="0" smtClean="0"/>
                  <a:t>, </a:t>
                </a:r>
                <a:r>
                  <a:rPr lang="en-US" dirty="0" smtClean="0"/>
                  <a:t>to decrease damping time</a:t>
                </a:r>
                <a:endParaRPr lang="en-US" dirty="0" smtClean="0"/>
              </a:p>
              <a:p>
                <a:pPr marL="342900" indent="-342900"/>
                <a:r>
                  <a:rPr lang="en-US" dirty="0" smtClean="0"/>
                  <a:t>Installation of wigglers to decrease damping times(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 smtClean="0"/>
                  <a:t>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 smtClean="0"/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 smtClean="0"/>
                  <a:t> GeV)</a:t>
                </a:r>
                <a:endParaRPr lang="en-US" dirty="0"/>
              </a:p>
              <a:p>
                <a:pPr marL="342900" indent="-342900"/>
                <a:r>
                  <a:rPr lang="en-US" dirty="0" smtClean="0"/>
                  <a:t>Arc: FODO </a:t>
                </a:r>
                <a:r>
                  <a:rPr lang="en-US" dirty="0"/>
                  <a:t>90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</a:t>
                </a:r>
                <a:r>
                  <a:rPr lang="en-US" dirty="0" smtClean="0"/>
                  <a:t>cells,  4+20</a:t>
                </a:r>
                <a:r>
                  <a:rPr lang="ru-RU" dirty="0" smtClean="0"/>
                  <a:t> </a:t>
                </a:r>
                <a:r>
                  <a:rPr lang="en-US" dirty="0" smtClean="0"/>
                  <a:t>cells</a:t>
                </a:r>
                <a:r>
                  <a:rPr lang="ru-RU" dirty="0" smtClean="0"/>
                  <a:t>, </a:t>
                </a:r>
                <a:r>
                  <a:rPr lang="en-US" dirty="0" smtClean="0"/>
                  <a:t>divided for </a:t>
                </a:r>
                <a:r>
                  <a:rPr lang="en-US" dirty="0" err="1" smtClean="0"/>
                  <a:t>siberain</a:t>
                </a:r>
                <a:r>
                  <a:rPr lang="en-US" dirty="0" smtClean="0"/>
                  <a:t> snakes installation wit proper bending angles from IP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2" t="-1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2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905" y="181800"/>
              <a:ext cx="11488190" cy="649440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/>
                    <a:gridCol w="1398887"/>
                    <a:gridCol w="1399952"/>
                    <a:gridCol w="1397652"/>
                    <a:gridCol w="1397652"/>
                    <a:gridCol w="1397652"/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632.94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(MHz)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740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</a:t>
                          </a:r>
                          <a:r>
                            <a:rPr lang="en-US" sz="1600" dirty="0" err="1">
                              <a:effectLst/>
                            </a:rPr>
                            <a:t>mrad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(%)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mm)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100</a:t>
                          </a:r>
                          <a:r>
                            <a:rPr lang="en-US" sz="1600" dirty="0" smtClean="0">
                              <a:effectLst/>
                            </a:rPr>
                            <a:t>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ru-R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(keV)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1220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(kV)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0.0159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0.0158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r>
                            <a:rPr lang="en-US" sz="1600" dirty="0" smtClean="0">
                              <a:effectLst/>
                            </a:rPr>
                            <a:t>     (SR/IBS+WG)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0.28/1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0.5/1.1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</a:t>
                          </a:r>
                          <a:r>
                            <a:rPr lang="en-US" sz="1600" dirty="0" smtClean="0">
                              <a:effectLst/>
                            </a:rPr>
                            <a:t>)        (SR/IBS+WG)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4/15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12/14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(nm</a:t>
                          </a:r>
                          <a:r>
                            <a:rPr lang="en-US" sz="1600" dirty="0" smtClean="0">
                              <a:effectLst/>
                            </a:rPr>
                            <a:t>)         (SR/IBS+WG)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2.7/8.8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5/5.5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7/4.6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10/5.8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14/8.1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𝐓𝐨𝐮𝐬𝐜𝐡𝐞𝐤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(s</a:t>
                          </a:r>
                          <a:r>
                            <a:rPr lang="en-US" sz="1600" dirty="0" smtClean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1600/2000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2300/1670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475668"/>
                  </p:ext>
                </p:extLst>
              </p:nvPr>
            </p:nvGraphicFramePr>
            <p:xfrm>
              <a:off x="351905" y="181800"/>
              <a:ext cx="11488190" cy="649440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/>
                    <a:gridCol w="1398887"/>
                    <a:gridCol w="1399952"/>
                    <a:gridCol w="1397652"/>
                    <a:gridCol w="1397652"/>
                    <a:gridCol w="1397652"/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20833" r="-156098" b="-204583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632.94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216327" r="-156098" b="-1904082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740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414286" r="-156098" b="-1706122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525000" r="-156098" b="-1641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612245" r="-156098" b="-150816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100</a:t>
                          </a:r>
                          <a:r>
                            <a:rPr lang="en-US" sz="1600" dirty="0" smtClean="0">
                              <a:effectLst/>
                            </a:rPr>
                            <a:t>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727083" r="-156098" b="-14395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64373" t="-727083" r="-348" b="-14395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929167" r="-156098" b="-1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008163" r="-156098" b="-11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328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131250" r="-156098" b="-10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1220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206122" r="-156098" b="-9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333333" r="-156098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0.0159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0.0158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404082" r="-156098" b="-7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535417" r="-156098" b="-6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0.28/1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0.4/1.1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0.5/1.1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0.7/1.1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602041" r="-156098" b="-5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4/15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12/14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737500" r="-156098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2.7/8.8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5/5.5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7/4.6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10/5.8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14/8.1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800000" r="-156098" b="-3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939583" r="-156098" b="-2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997959" r="-156098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0.10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2141667" r="-1560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1600/2000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2300/1670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8300/1600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Овал 2"/>
          <p:cNvSpPr/>
          <p:nvPr/>
        </p:nvSpPr>
        <p:spPr>
          <a:xfrm>
            <a:off x="4718957" y="5425727"/>
            <a:ext cx="7329872" cy="386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2021: Optimization of the final doublet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13139" y="628708"/>
            <a:ext cx="3675126" cy="2019829"/>
            <a:chOff x="213139" y="628708"/>
            <a:chExt cx="3675126" cy="2019829"/>
          </a:xfrm>
        </p:grpSpPr>
        <p:cxnSp>
          <p:nvCxnSpPr>
            <p:cNvPr id="6" name="Прямая соединительная линия 5"/>
            <p:cNvCxnSpPr>
              <a:endCxn id="7" idx="3"/>
            </p:cNvCxnSpPr>
            <p:nvPr/>
          </p:nvCxnSpPr>
          <p:spPr>
            <a:xfrm flipV="1">
              <a:off x="480224" y="1664208"/>
              <a:ext cx="3408041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1442139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41791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53" y="1076131"/>
              <a:ext cx="5629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L*</a:t>
              </a:r>
              <a:endParaRPr lang="ru-RU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237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Q0</a:t>
              </a:r>
              <a:endParaRPr lang="ru-RU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4653" y="1077922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d1</a:t>
              </a:r>
              <a:endParaRPr lang="ru-RU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6993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Q1</a:t>
              </a:r>
              <a:endParaRPr lang="ru-RU" sz="3200" b="1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3465028" y="628708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1791920" y="690879"/>
              <a:ext cx="143712" cy="1957658"/>
              <a:chOff x="1791920" y="690879"/>
              <a:chExt cx="143712" cy="1957658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13139" y="1126556"/>
              <a:ext cx="511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IP</a:t>
              </a:r>
              <a:endParaRPr lang="ru-RU" sz="3200" b="1" dirty="0"/>
            </a:p>
          </p:txBody>
        </p:sp>
        <p:sp>
          <p:nvSpPr>
            <p:cNvPr id="24" name="Multiply 16"/>
            <p:cNvSpPr/>
            <p:nvPr/>
          </p:nvSpPr>
          <p:spPr>
            <a:xfrm>
              <a:off x="390224" y="1600654"/>
              <a:ext cx="180000" cy="180000"/>
            </a:xfrm>
            <a:prstGeom prst="mathMultiply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37025" y="628708"/>
                <a:ext cx="9180797" cy="2650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For first final focus </a:t>
                </a:r>
                <a:r>
                  <a:rPr lang="en-US" sz="2400" dirty="0" smtClean="0"/>
                  <a:t>quadrupole,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25" y="628708"/>
                <a:ext cx="9180797" cy="2650919"/>
              </a:xfrm>
              <a:prstGeom prst="rect">
                <a:avLst/>
              </a:prstGeom>
              <a:blipFill rotWithShape="0">
                <a:blip r:embed="rId3"/>
                <a:stretch>
                  <a:fillRect l="-996" b="-3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1577382"/>
                  </p:ext>
                </p:extLst>
              </p:nvPr>
            </p:nvGraphicFramePr>
            <p:xfrm>
              <a:off x="669776" y="3284944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/>
                    <a:gridCol w="3060000"/>
                    <a:gridCol w="3060000"/>
                    <a:gridCol w="3060000"/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52_1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478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67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(mm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325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/>
                            <a:t>(m)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12.4×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12.5×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10.6×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6985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𝒙𝒙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𝒚𝒙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3.2×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1.3×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1577382"/>
                  </p:ext>
                </p:extLst>
              </p:nvPr>
            </p:nvGraphicFramePr>
            <p:xfrm>
              <a:off x="669776" y="3284944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/>
                    <a:gridCol w="3060000"/>
                    <a:gridCol w="3060000"/>
                    <a:gridCol w="3060000"/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52_1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478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15789" r="-549455" b="-738596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67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95082" r="-549455" b="-590164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325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446296" r="-549455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446296" r="-200996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446296" r="-100596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446296" r="-797" b="-566667"/>
                          </a:stretch>
                        </a:blipFill>
                      </a:tcPr>
                    </a:tc>
                  </a:tr>
                  <a:tr h="6985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56522" r="-549455" b="-16608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8315" t="-256522" r="-265" b="-1660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436170" r="-200996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436170" r="-100596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436170" r="-797" b="-103191"/>
                          </a:stretch>
                        </a:blipFill>
                      </a:tcPr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536170" r="-200996" b="-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536170" r="-100596" b="-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536170" r="-797" b="-31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7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2021: Final Focus trajectories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58" r="2699"/>
          <a:stretch/>
        </p:blipFill>
        <p:spPr>
          <a:xfrm>
            <a:off x="408214" y="638079"/>
            <a:ext cx="10800000" cy="60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>
            <a:grpSpLocks noChangeAspect="1"/>
          </p:cNvGrpSpPr>
          <p:nvPr/>
        </p:nvGrpSpPr>
        <p:grpSpPr>
          <a:xfrm>
            <a:off x="5352000" y="1531852"/>
            <a:ext cx="6840000" cy="4975493"/>
            <a:chOff x="6472734" y="2831553"/>
            <a:chExt cx="5760000" cy="4189893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34" y="2831553"/>
              <a:ext cx="5760000" cy="3940665"/>
            </a:xfrm>
            <a:prstGeom prst="rect">
              <a:avLst/>
            </a:prstGeom>
          </p:spPr>
        </p:pic>
        <p:grpSp>
          <p:nvGrpSpPr>
            <p:cNvPr id="63" name="Группа 62"/>
            <p:cNvGrpSpPr/>
            <p:nvPr/>
          </p:nvGrpSpPr>
          <p:grpSpPr>
            <a:xfrm rot="14068668">
              <a:off x="11063859" y="4415046"/>
              <a:ext cx="446135" cy="521984"/>
              <a:chOff x="4920749" y="4797828"/>
              <a:chExt cx="676915" cy="792000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5025600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5597664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4920749" y="4814190"/>
                <a:ext cx="514887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SS</a:t>
                </a:r>
                <a:endParaRPr lang="ru-RU" sz="2800" dirty="0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 rot="7610326">
              <a:off x="7859710" y="4334144"/>
              <a:ext cx="442003" cy="534003"/>
              <a:chOff x="4927018" y="4779592"/>
              <a:chExt cx="670646" cy="810236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025600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597664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927018" y="4779592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SS</a:t>
                </a:r>
                <a:endParaRPr lang="ru-RU" sz="2800" dirty="0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8885282" y="5547691"/>
              <a:ext cx="1388180" cy="616435"/>
              <a:chOff x="2839413" y="5144634"/>
              <a:chExt cx="1388180" cy="616435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2839413" y="5239085"/>
                <a:ext cx="450718" cy="521984"/>
                <a:chOff x="4913795" y="4797828"/>
                <a:chExt cx="683869" cy="792000"/>
              </a:xfrm>
            </p:grpSpPr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5025600" y="4797828"/>
                  <a:ext cx="0" cy="79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597664" y="4797828"/>
                  <a:ext cx="0" cy="79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4913795" y="4797828"/>
                  <a:ext cx="514885" cy="523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SS</a:t>
                  </a:r>
                  <a:endParaRPr lang="ru-RU" sz="2800" dirty="0"/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3776871" y="5239085"/>
                <a:ext cx="450722" cy="521984"/>
                <a:chOff x="4913789" y="4797828"/>
                <a:chExt cx="683875" cy="792000"/>
              </a:xfrm>
            </p:grpSpPr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025600" y="4797828"/>
                  <a:ext cx="0" cy="79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597664" y="4797828"/>
                  <a:ext cx="0" cy="79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4913789" y="4797828"/>
                  <a:ext cx="550153" cy="523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Inj</a:t>
                  </a:r>
                  <a:endParaRPr lang="ru-RU" sz="2800" dirty="0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 rot="16200000">
                <a:off x="3200060" y="5239084"/>
                <a:ext cx="533740" cy="34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Xing</a:t>
                </a:r>
                <a:endParaRPr lang="ru-RU" sz="2800" dirty="0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8047526" y="3040947"/>
              <a:ext cx="3203087" cy="3980499"/>
              <a:chOff x="1952217" y="2381306"/>
              <a:chExt cx="3203087" cy="3980499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1985344" y="2381306"/>
                <a:ext cx="3139703" cy="1528256"/>
                <a:chOff x="1985344" y="2381306"/>
                <a:chExt cx="3139703" cy="1528256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3366292" y="2381306"/>
                  <a:ext cx="303425" cy="344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IP</a:t>
                  </a:r>
                  <a:endParaRPr lang="ru-RU" sz="2800" dirty="0"/>
                </a:p>
              </p:txBody>
            </p:sp>
            <p:grpSp>
              <p:nvGrpSpPr>
                <p:cNvPr id="70" name="Группа 69"/>
                <p:cNvGrpSpPr/>
                <p:nvPr/>
              </p:nvGrpSpPr>
              <p:grpSpPr>
                <a:xfrm>
                  <a:off x="1985344" y="3485584"/>
                  <a:ext cx="3139703" cy="0"/>
                  <a:chOff x="3689048" y="2330305"/>
                  <a:chExt cx="4763831" cy="0"/>
                </a:xfrm>
              </p:grpSpPr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rot="18600000">
                    <a:off x="4085048" y="1934305"/>
                    <a:ext cx="0" cy="79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rot="3000000">
                    <a:off x="8056879" y="1934305"/>
                    <a:ext cx="0" cy="79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Прямоугольник 70"/>
                <p:cNvSpPr/>
                <p:nvPr/>
              </p:nvSpPr>
              <p:spPr>
                <a:xfrm>
                  <a:off x="2608812" y="3006228"/>
                  <a:ext cx="1880769" cy="90333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0" cap="none" spc="0" dirty="0" smtClean="0">
                      <a:ln w="0"/>
                      <a:solidFill>
                        <a:schemeClr val="tx1"/>
                      </a:solidFill>
                    </a:rPr>
                    <a:t>Interaction Region</a:t>
                  </a:r>
                  <a:endParaRPr lang="ru-RU" sz="2800" b="0" cap="none" spc="0" dirty="0">
                    <a:ln w="0"/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Дуга 67"/>
              <p:cNvSpPr/>
              <p:nvPr/>
            </p:nvSpPr>
            <p:spPr>
              <a:xfrm rot="18900000">
                <a:off x="1952217" y="3158720"/>
                <a:ext cx="3203087" cy="3203085"/>
              </a:xfrm>
              <a:prstGeom prst="arc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and layout 2021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4762" r="16181" b="8174"/>
          <a:stretch/>
        </p:blipFill>
        <p:spPr>
          <a:xfrm>
            <a:off x="0" y="1337294"/>
            <a:ext cx="5400000" cy="46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582</Words>
  <Application>Microsoft Office PowerPoint</Application>
  <PresentationFormat>Широкоэкранный</PresentationFormat>
  <Paragraphs>372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The whole facility</vt:lpstr>
      <vt:lpstr>Status at the 2020 and Tasks for 2021</vt:lpstr>
      <vt:lpstr>Parameters 2021</vt:lpstr>
      <vt:lpstr>Comments for parameters 2021</vt:lpstr>
      <vt:lpstr>Презентация PowerPoint</vt:lpstr>
      <vt:lpstr>2021: Optimization of the final doublet</vt:lpstr>
      <vt:lpstr>2021: Final Focus trajectories</vt:lpstr>
      <vt:lpstr>Lattice and layout 2021</vt:lpstr>
      <vt:lpstr>Interaction region</vt:lpstr>
      <vt:lpstr>Straight and Arc sections</vt:lpstr>
      <vt:lpstr>Momentum aperture with Elegant</vt:lpstr>
      <vt:lpstr>Study of 4d DA degradation</vt:lpstr>
      <vt:lpstr>4d DA recovery by multipoles in FF quadrupoles</vt:lpstr>
      <vt:lpstr>Conclusion</vt:lpstr>
      <vt:lpstr>Siberian Snake</vt:lpstr>
      <vt:lpstr>Longitudinal Polarization (number of snakes)</vt:lpstr>
      <vt:lpstr>Machine-detector interface</vt:lpstr>
      <vt:lpstr>Machine-detector interface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levichev</dc:creator>
  <cp:lastModifiedBy>Anton Bogomyagkov</cp:lastModifiedBy>
  <cp:revision>491</cp:revision>
  <dcterms:created xsi:type="dcterms:W3CDTF">2018-02-22T02:34:31Z</dcterms:created>
  <dcterms:modified xsi:type="dcterms:W3CDTF">2021-07-07T04:00:49Z</dcterms:modified>
</cp:coreProperties>
</file>