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5" r:id="rId3"/>
    <p:sldId id="464" r:id="rId4"/>
    <p:sldId id="467" r:id="rId5"/>
    <p:sldId id="257" r:id="rId6"/>
    <p:sldId id="466" r:id="rId7"/>
    <p:sldId id="468" r:id="rId8"/>
    <p:sldId id="4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B15B1-B584-43D4-8FA1-38976DFE0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0F99B-6719-4042-A57E-387D1F3E3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B7AD7-4A8C-4EE5-B8D3-68FD4D90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448F-A88D-4B01-8EEA-86470F37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A3E5E-B6B1-4C37-A645-DFE20E04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3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AEC-2E53-4886-BB7B-AF18B444B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6A8A0-99BC-47D2-BB1C-51EDE963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4B4DB-0EC6-4720-8AA2-706EC79F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C7FCA-4CA4-4792-9F1D-531D3E2F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EBE64-F34B-4318-8192-67F21A74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7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1FA1EE-8ABE-444D-8E74-521C03717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3FEC7-69CA-4CA3-8C6B-FDFF1E930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FE8FC-0915-49B1-BAAC-88798F2B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4E3B9-EED1-4C03-87B4-9411A3E7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B4F50-E49A-4655-B2F0-F0314473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2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60CA-F633-4BEB-931F-8E0308E9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B21E-854B-4E31-9DC9-4296A289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0D0DA-9328-4631-B82A-1D3723BE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BAAED-9F93-44A2-802F-D0B66352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A0626-8EDC-46EB-BA47-1F084AA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27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EA20-8491-4E52-878C-23B8D96C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BEEBC-34C6-40B2-8E4B-8345549D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1B226-B82A-4499-B858-A8A22EB9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362DB-ED70-48E9-912C-04C5E666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9CF7C-2945-4FC7-9DCF-B72B404D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1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B0C5-5DEC-4683-9F44-E694665E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1C22-1BF0-4CFB-A566-DE245FE8B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29A57-B839-407B-84F7-1A9FA7F6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50585-D631-40C6-8083-0FE6C5B3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17884-56B6-489C-93C9-51308F56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14F4B-10C3-428F-9B1D-13499EAB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9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620D9-BC27-49F3-B1E2-A360460AB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C75A4-A141-424F-85CF-5CD744455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5F56D-04B3-4463-AEE3-ACDE0EB9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CE3B7B-9DC5-445F-8FD3-623C62291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2B3CD8-FFDC-4A09-BD34-0D46E4EAF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9A027-F5EF-43B2-93EE-C0875F76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735E9-0626-456C-85F9-4717BDB2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B098C-8013-4B7D-95D0-0A1D754C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4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44F7-1F75-4330-8B35-772FA35C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A543E-DE64-4089-8379-68D2CBC5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CDC9B-4045-469C-9763-5B90E952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6839E-D38F-487D-B039-519F53C4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1A480-8DBC-4DE5-A247-377D821B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AFAC7E-B6E6-4AB9-8EE0-07E468D7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13D96-41FC-4850-A640-F77A47EF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5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F809-839C-4CDF-BF57-EE9EF06C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BD113-E59B-442A-A283-06B483963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2FA23-B617-465E-A6D2-775F757E2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AA2E4-8F0C-4CA8-A674-F8E38DE7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BFE10-92BF-49C4-92DD-D779C197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14997-199F-4C24-8E70-02E7820A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BC99-7100-40C3-818F-0A703BCF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1B350-EDBF-4250-95B9-D3D365720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18798-1900-459C-894B-3B9BF8AC4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A01F2-E807-4BBE-B3D9-D755410B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D4E30-0E61-424D-BE14-415129A2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1F5A3-8B16-488D-8E5D-129852D1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E463D-1194-4DC5-8A6F-5BC3CBB2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E5E69-31CE-458D-8EE2-D46A2AFEF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CE884-5EB4-4BC7-AF5F-031DED4F6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6774-861C-4009-A022-63D58B96C7FD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E7E0-93C9-4837-9545-64F9453DF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2B28E-6390-4B22-9BC4-559696055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918D-38EC-47DB-B5F9-1F81BE028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8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td.inp.nsk.su/wiki/index.php/SCT_talk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overleaf.com/read/wfcxdndxyjbm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s://www.overleaf.com/read/mdscggxzrgg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F753-876C-4125-AC6B-9959FCC3F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Task 5.1</a:t>
            </a:r>
            <a:br>
              <a:rPr lang="en-US" dirty="0"/>
            </a:br>
            <a:r>
              <a:rPr lang="en-US" dirty="0"/>
              <a:t>Internationalization of SCT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3BC35-D149-4A8F-B038-9C40E3CDD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Vitaly Vorobyev</a:t>
            </a:r>
          </a:p>
          <a:p>
            <a:r>
              <a:rPr lang="en-US" sz="1800" dirty="0"/>
              <a:t>4</a:t>
            </a:r>
            <a:r>
              <a:rPr lang="en-US" sz="1800" baseline="30000" dirty="0"/>
              <a:t>th</a:t>
            </a:r>
            <a:r>
              <a:rPr lang="en-US" sz="1800" dirty="0"/>
              <a:t> general WP5 meeting</a:t>
            </a:r>
          </a:p>
          <a:p>
            <a:r>
              <a:rPr lang="en-US" sz="1800" dirty="0"/>
              <a:t>July 8</a:t>
            </a:r>
            <a:r>
              <a:rPr lang="en-US" sz="1800" baseline="30000" dirty="0"/>
              <a:t>th</a:t>
            </a:r>
            <a:r>
              <a:rPr lang="en-US" sz="1800" dirty="0"/>
              <a:t>, 2021</a:t>
            </a:r>
            <a:endParaRPr lang="ru-RU" sz="18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17645C-3441-413A-9600-FCEB9AF9C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0" y="133117"/>
            <a:ext cx="2406403" cy="46401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C756C41-B6BE-4238-B3E8-A6C9A5116DDF}"/>
              </a:ext>
            </a:extLst>
          </p:cNvPr>
          <p:cNvGrpSpPr/>
          <p:nvPr/>
        </p:nvGrpSpPr>
        <p:grpSpPr>
          <a:xfrm>
            <a:off x="8033642" y="49691"/>
            <a:ext cx="3901168" cy="407986"/>
            <a:chOff x="2567457" y="6047508"/>
            <a:chExt cx="3901168" cy="407986"/>
          </a:xfrm>
        </p:grpSpPr>
        <p:pic>
          <p:nvPicPr>
            <p:cNvPr id="6" name="Picture 5" descr="A close up of a flower&#10;&#10;Description automatically generated">
              <a:extLst>
                <a:ext uri="{FF2B5EF4-FFF2-40B4-BE49-F238E27FC236}">
                  <a16:creationId xmlns:a16="http://schemas.microsoft.com/office/drawing/2014/main" id="{3C9E5E9F-E171-4AE6-A934-7C726A9E7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5855112" y="6047508"/>
              <a:ext cx="613513" cy="407986"/>
            </a:xfrm>
            <a:prstGeom prst="rect">
              <a:avLst/>
            </a:prstGeom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A907A05-44AB-4868-8211-9EAC3D0091D8}"/>
                </a:ext>
              </a:extLst>
            </p:cNvPr>
            <p:cNvSpPr txBox="1"/>
            <p:nvPr/>
          </p:nvSpPr>
          <p:spPr>
            <a:xfrm>
              <a:off x="2567457" y="6092547"/>
              <a:ext cx="345236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b="0" i="0" u="none" strike="noStrike" baseline="0" dirty="0">
                  <a:solidFill>
                    <a:schemeClr val="bg1">
                      <a:lumMod val="50000"/>
                    </a:schemeClr>
                  </a:solidFill>
                </a:rPr>
                <a:t>This project has received funding from the European Union’s Horizon 2020 research and innovation programme under grant agreement No. 871072.</a:t>
              </a:r>
              <a:endParaRPr lang="ru-RU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14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532F-0A06-4847-AEC6-5648A5E0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Seminars and conferences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B65055-7CAA-429D-B501-5012DBEC28AE}"/>
              </a:ext>
            </a:extLst>
          </p:cNvPr>
          <p:cNvSpPr txBox="1"/>
          <p:nvPr/>
        </p:nvSpPr>
        <p:spPr>
          <a:xfrm>
            <a:off x="838200" y="1239009"/>
            <a:ext cx="4033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hlinkClick r:id="rId2"/>
              </a:rPr>
              <a:t>ctd.inp.nsk.su/wiki/index.php/SCT_talks</a:t>
            </a:r>
            <a:endParaRPr lang="ru-R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398FC4-0CFC-4A05-914A-0CB3AEB79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47660"/>
            <a:ext cx="7540690" cy="16502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32443C-BBAE-4AF3-BB30-0A3F4EE3BDA2}"/>
              </a:ext>
            </a:extLst>
          </p:cNvPr>
          <p:cNvSpPr txBox="1"/>
          <p:nvPr/>
        </p:nvSpPr>
        <p:spPr>
          <a:xfrm>
            <a:off x="838200" y="1747549"/>
            <a:ext cx="2828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Conference contributions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12C4DB-C193-475F-9FA2-913353AC2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1" y="4457525"/>
            <a:ext cx="8921620" cy="19963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81AC4E1-B290-4A39-873C-4C4D516F166F}"/>
              </a:ext>
            </a:extLst>
          </p:cNvPr>
          <p:cNvSpPr txBox="1"/>
          <p:nvPr/>
        </p:nvSpPr>
        <p:spPr>
          <a:xfrm>
            <a:off x="838200" y="4049932"/>
            <a:ext cx="1140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Seminars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B1564FE-B4FF-4A15-B10D-FDCF76739F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6873" y="2133662"/>
            <a:ext cx="3238925" cy="18242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5F602C4-B5B5-450B-9A26-DEAF7DFF4E7D}"/>
              </a:ext>
            </a:extLst>
          </p:cNvPr>
          <p:cNvSpPr txBox="1"/>
          <p:nvPr/>
        </p:nvSpPr>
        <p:spPr>
          <a:xfrm>
            <a:off x="9918440" y="4973217"/>
            <a:ext cx="198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9 events since March 2021!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5750054B-B849-4918-98DE-7E2355376894}"/>
              </a:ext>
            </a:extLst>
          </p:cNvPr>
          <p:cNvSpPr/>
          <p:nvPr/>
        </p:nvSpPr>
        <p:spPr>
          <a:xfrm>
            <a:off x="8420422" y="2752650"/>
            <a:ext cx="306256" cy="302469"/>
          </a:xfrm>
          <a:prstGeom prst="plus">
            <a:avLst>
              <a:gd name="adj" fmla="val 42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87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5569-0C86-4725-AEA0-B65F9086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towards formal collaboration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94B28-EA2F-4D9D-B871-3C3DF35E6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4920AB-A81D-4A25-A44D-B2BAE4C02D1D}"/>
              </a:ext>
            </a:extLst>
          </p:cNvPr>
          <p:cNvGrpSpPr/>
          <p:nvPr/>
        </p:nvGrpSpPr>
        <p:grpSpPr>
          <a:xfrm>
            <a:off x="544287" y="2342593"/>
            <a:ext cx="2547257" cy="2220217"/>
            <a:chOff x="1101013" y="3076931"/>
            <a:chExt cx="2547257" cy="2220217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CC80D43-5284-4C44-92E6-E5F25F82046D}"/>
                </a:ext>
              </a:extLst>
            </p:cNvPr>
            <p:cNvSpPr/>
            <p:nvPr/>
          </p:nvSpPr>
          <p:spPr>
            <a:xfrm>
              <a:off x="1558213" y="3570984"/>
              <a:ext cx="2090057" cy="1726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577ECCB-F204-4377-84B6-F912BDFCA0B2}"/>
                </a:ext>
              </a:extLst>
            </p:cNvPr>
            <p:cNvSpPr/>
            <p:nvPr/>
          </p:nvSpPr>
          <p:spPr>
            <a:xfrm>
              <a:off x="1405813" y="3418584"/>
              <a:ext cx="2090057" cy="1726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B8832E7-0A58-415A-91AA-2C9EE1D25165}"/>
                </a:ext>
              </a:extLst>
            </p:cNvPr>
            <p:cNvSpPr/>
            <p:nvPr/>
          </p:nvSpPr>
          <p:spPr>
            <a:xfrm>
              <a:off x="1253413" y="3266184"/>
              <a:ext cx="2090057" cy="1726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119DE5C-6808-4CF8-BC5A-4C6F5514CD6A}"/>
                </a:ext>
              </a:extLst>
            </p:cNvPr>
            <p:cNvSpPr/>
            <p:nvPr/>
          </p:nvSpPr>
          <p:spPr>
            <a:xfrm>
              <a:off x="1101013" y="3076931"/>
              <a:ext cx="2090057" cy="1726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SCT working groups</a:t>
              </a:r>
              <a:endParaRPr lang="ru-RU" dirty="0"/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115833-21D9-4BA4-92A8-202A3E71B1C8}"/>
              </a:ext>
            </a:extLst>
          </p:cNvPr>
          <p:cNvSpPr/>
          <p:nvPr/>
        </p:nvSpPr>
        <p:spPr>
          <a:xfrm>
            <a:off x="4164565" y="2931596"/>
            <a:ext cx="3411894" cy="1553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Simplified formal collaboration around the SCT experiment</a:t>
            </a:r>
            <a:endParaRPr lang="ru-RU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30CDA7-B767-4AF8-82E3-9B5489C1B03E}"/>
              </a:ext>
            </a:extLst>
          </p:cNvPr>
          <p:cNvSpPr/>
          <p:nvPr/>
        </p:nvSpPr>
        <p:spPr>
          <a:xfrm>
            <a:off x="8282474" y="2931596"/>
            <a:ext cx="3411894" cy="1553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SCT Collaboration</a:t>
            </a:r>
            <a:endParaRPr lang="ru-RU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FF8B3B3C-6AF9-4AE2-A1BA-5D1E9992BA64}"/>
              </a:ext>
            </a:extLst>
          </p:cNvPr>
          <p:cNvSpPr/>
          <p:nvPr/>
        </p:nvSpPr>
        <p:spPr>
          <a:xfrm>
            <a:off x="690465" y="1483566"/>
            <a:ext cx="10888827" cy="53184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9CCFD6-E879-4372-A82E-CE2C9C75582C}"/>
              </a:ext>
            </a:extLst>
          </p:cNvPr>
          <p:cNvSpPr txBox="1"/>
          <p:nvPr/>
        </p:nvSpPr>
        <p:spPr>
          <a:xfrm>
            <a:off x="665831" y="155072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  <a:endParaRPr lang="ru-RU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4546660F-C5BA-480E-98B3-747AFA6BBB83}"/>
              </a:ext>
            </a:extLst>
          </p:cNvPr>
          <p:cNvSpPr/>
          <p:nvPr/>
        </p:nvSpPr>
        <p:spPr>
          <a:xfrm>
            <a:off x="3410340" y="3539804"/>
            <a:ext cx="475863" cy="2791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5F2F92BD-8265-4544-B94C-953D8BCC5D88}"/>
              </a:ext>
            </a:extLst>
          </p:cNvPr>
          <p:cNvSpPr/>
          <p:nvPr/>
        </p:nvSpPr>
        <p:spPr>
          <a:xfrm>
            <a:off x="7691535" y="3568563"/>
            <a:ext cx="475863" cy="2791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8CB12C-5163-44E9-BDD8-4FBF43195588}"/>
              </a:ext>
            </a:extLst>
          </p:cNvPr>
          <p:cNvSpPr/>
          <p:nvPr/>
        </p:nvSpPr>
        <p:spPr>
          <a:xfrm>
            <a:off x="7080383" y="2028111"/>
            <a:ext cx="1615748" cy="7937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Funding for the SCT project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A9E58F-43B8-4AB4-AA25-50EA393F451E}"/>
              </a:ext>
            </a:extLst>
          </p:cNvPr>
          <p:cNvSpPr txBox="1"/>
          <p:nvPr/>
        </p:nvSpPr>
        <p:spPr>
          <a:xfrm>
            <a:off x="5482135" y="155808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2021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770F3D-E5CE-43C7-AA61-462C81314416}"/>
              </a:ext>
            </a:extLst>
          </p:cNvPr>
          <p:cNvSpPr txBox="1"/>
          <p:nvPr/>
        </p:nvSpPr>
        <p:spPr>
          <a:xfrm>
            <a:off x="9585851" y="156005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2022</a:t>
            </a:r>
            <a:endParaRPr lang="ru-RU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0C53A6E5-EA0C-48F9-8416-B06B7F15A5CC}"/>
              </a:ext>
            </a:extLst>
          </p:cNvPr>
          <p:cNvSpPr/>
          <p:nvPr/>
        </p:nvSpPr>
        <p:spPr>
          <a:xfrm>
            <a:off x="1702061" y="4644966"/>
            <a:ext cx="270588" cy="41987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D9E97D-60AD-46C7-A613-A60BEB159193}"/>
              </a:ext>
            </a:extLst>
          </p:cNvPr>
          <p:cNvSpPr/>
          <p:nvPr/>
        </p:nvSpPr>
        <p:spPr>
          <a:xfrm>
            <a:off x="544287" y="5225136"/>
            <a:ext cx="2586137" cy="13137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Conceptual design</a:t>
            </a:r>
          </a:p>
          <a:p>
            <a:pPr algn="ctr"/>
            <a:r>
              <a:rPr lang="en-US" sz="1600" dirty="0"/>
              <a:t>R&amp;D for detector</a:t>
            </a:r>
          </a:p>
          <a:p>
            <a:pPr algn="ctr"/>
            <a:r>
              <a:rPr lang="en-US" sz="1600" dirty="0"/>
              <a:t>Detector software</a:t>
            </a:r>
          </a:p>
          <a:p>
            <a:pPr algn="ctr"/>
            <a:r>
              <a:rPr lang="en-US" sz="1600" dirty="0"/>
              <a:t>…</a:t>
            </a:r>
            <a:endParaRPr lang="ru-RU" sz="16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11BBA26-9FE2-438C-AAF8-C6FAF5E80C2E}"/>
              </a:ext>
            </a:extLst>
          </p:cNvPr>
          <p:cNvSpPr/>
          <p:nvPr/>
        </p:nvSpPr>
        <p:spPr>
          <a:xfrm>
            <a:off x="8282474" y="5225135"/>
            <a:ext cx="3411894" cy="10904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Design, construction, and conduct the SCT experiment</a:t>
            </a:r>
            <a:endParaRPr lang="ru-RU" sz="1600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1D91847D-723B-4490-8FBB-A35D80B570B1}"/>
              </a:ext>
            </a:extLst>
          </p:cNvPr>
          <p:cNvSpPr/>
          <p:nvPr/>
        </p:nvSpPr>
        <p:spPr>
          <a:xfrm>
            <a:off x="5764374" y="4644965"/>
            <a:ext cx="270588" cy="41987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B5A1A47-FD6F-4339-B845-77C2FEBE2570}"/>
              </a:ext>
            </a:extLst>
          </p:cNvPr>
          <p:cNvSpPr/>
          <p:nvPr/>
        </p:nvSpPr>
        <p:spPr>
          <a:xfrm>
            <a:off x="4164565" y="5225135"/>
            <a:ext cx="3411894" cy="10904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Basic decisions regarding the SCT detector and planning the experiment</a:t>
            </a:r>
          </a:p>
          <a:p>
            <a:pPr algn="ctr"/>
            <a:r>
              <a:rPr lang="en-US" sz="1600" dirty="0"/>
              <a:t>Rules for the full SCT collaboration</a:t>
            </a:r>
            <a:endParaRPr lang="ru-RU" sz="1600" dirty="0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E2CE6809-32F8-4847-93E5-CFB04546F517}"/>
              </a:ext>
            </a:extLst>
          </p:cNvPr>
          <p:cNvSpPr/>
          <p:nvPr/>
        </p:nvSpPr>
        <p:spPr>
          <a:xfrm>
            <a:off x="9846906" y="4644965"/>
            <a:ext cx="270588" cy="41987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8DD7BC-B3B2-4ED2-927C-52A525A07BBC}"/>
              </a:ext>
            </a:extLst>
          </p:cNvPr>
          <p:cNvSpPr txBox="1"/>
          <p:nvPr/>
        </p:nvSpPr>
        <p:spPr>
          <a:xfrm>
            <a:off x="1393772" y="1562715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Today</a:t>
            </a:r>
            <a:endParaRPr lang="ru-RU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08578E-95A1-466A-9526-C5C112592D46}"/>
              </a:ext>
            </a:extLst>
          </p:cNvPr>
          <p:cNvSpPr/>
          <p:nvPr/>
        </p:nvSpPr>
        <p:spPr>
          <a:xfrm>
            <a:off x="8966718" y="173378"/>
            <a:ext cx="3069772" cy="10904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slide was shown at the CHARM 2020 conference</a:t>
            </a:r>
          </a:p>
          <a:p>
            <a:pPr algn="ctr"/>
            <a:r>
              <a:rPr lang="en-US" dirty="0"/>
              <a:t>(2021.06.01)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56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E102-AE84-45B6-B14F-334108E9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formal collaboration is needed (right now)?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35152-9B56-447C-8CDB-66252386C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Institutional board is the body to advice core decisions about the SCT detector and experiment priorities</a:t>
            </a:r>
          </a:p>
          <a:p>
            <a:pPr lvl="1"/>
            <a:r>
              <a:rPr lang="en-US" sz="2000" dirty="0"/>
              <a:t>Explicit discussion in the community</a:t>
            </a:r>
          </a:p>
          <a:p>
            <a:pPr lvl="1"/>
            <a:r>
              <a:rPr lang="en-US" sz="2000" dirty="0"/>
              <a:t>Clear procedures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An intermediate step between an informal community and a large formal collaboration (that must be launched when decision on the project implementation is made)</a:t>
            </a:r>
            <a:endParaRPr lang="ru-RU" sz="2400" dirty="0"/>
          </a:p>
          <a:p>
            <a:pPr lvl="1"/>
            <a:r>
              <a:rPr lang="en-US" sz="2000" dirty="0"/>
              <a:t>Simplified collaboration elaborates rules for the full 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We promised to launch formal collaboration in the </a:t>
            </a:r>
            <a:r>
              <a:rPr lang="en-US" sz="1800" dirty="0" err="1"/>
              <a:t>Cremlinplus</a:t>
            </a:r>
            <a:r>
              <a:rPr lang="en-US" sz="1800" dirty="0"/>
              <a:t> application…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328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9A5C-52B4-4F01-A636-61CDE396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rules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42A14-59AA-41AF-A7C2-5EAD52EDC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collaboration</a:t>
            </a:r>
            <a:endParaRPr lang="ru-RU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DBCA4EF-9885-47C2-845C-D41B66FFCB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507" y="2720946"/>
            <a:ext cx="5157787" cy="123607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792D29-E205-4CA9-A1B2-FAA20B336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7908" y="1708715"/>
            <a:ext cx="5183188" cy="823912"/>
          </a:xfrm>
        </p:spPr>
        <p:txBody>
          <a:bodyPr/>
          <a:lstStyle/>
          <a:p>
            <a:r>
              <a:rPr lang="en-US" dirty="0"/>
              <a:t>Minimal collaboration</a:t>
            </a:r>
            <a:endParaRPr lang="ru-RU" dirty="0"/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D736F03C-F3FC-4BAE-A777-620C413F4DE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31548" y="2784132"/>
            <a:ext cx="4044767" cy="123607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97B472-C01C-446B-A321-26A2ECDB5B07}"/>
              </a:ext>
            </a:extLst>
          </p:cNvPr>
          <p:cNvSpPr txBox="1"/>
          <p:nvPr/>
        </p:nvSpPr>
        <p:spPr>
          <a:xfrm>
            <a:off x="762778" y="1653611"/>
            <a:ext cx="45650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hlinkClick r:id="rId4"/>
              </a:rPr>
              <a:t>https://www.overleaf.com/read/mdscggxzrggq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17" name="Picture 16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FFAA36F4-E6D8-4B73-863C-02BCEA0885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07" y="4172887"/>
            <a:ext cx="4273389" cy="227174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7D9025E-553C-4B10-8DA0-116770D2511D}"/>
              </a:ext>
            </a:extLst>
          </p:cNvPr>
          <p:cNvSpPr txBox="1"/>
          <p:nvPr/>
        </p:nvSpPr>
        <p:spPr>
          <a:xfrm>
            <a:off x="6371708" y="1681163"/>
            <a:ext cx="4788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hlinkClick r:id="rId6"/>
              </a:rPr>
              <a:t>https://www.overleaf.com/read/wfcxdndxyjbm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24" name="Picture 23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88DAFB4A-911C-4D62-931D-7E42083A1A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6" t="25372" b="59020"/>
          <a:stretch/>
        </p:blipFill>
        <p:spPr>
          <a:xfrm>
            <a:off x="6932979" y="4849826"/>
            <a:ext cx="3371056" cy="3545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B7666BF-620A-4ED8-B084-7CDDF68AFD24}"/>
              </a:ext>
            </a:extLst>
          </p:cNvPr>
          <p:cNvSpPr txBox="1"/>
          <p:nvPr/>
        </p:nvSpPr>
        <p:spPr>
          <a:xfrm>
            <a:off x="6447908" y="5420288"/>
            <a:ext cx="2089418" cy="338554"/>
          </a:xfrm>
          <a:prstGeom prst="rect">
            <a:avLst/>
          </a:prstGeom>
          <a:solidFill>
            <a:srgbClr val="F6CEF8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Russian + International</a:t>
            </a:r>
            <a:endParaRPr lang="ru-RU" sz="16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63FB5D0-54F3-4634-AE59-7B510D27F9B2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7422957" y="5131398"/>
            <a:ext cx="69660" cy="288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B49F0BD-DD5B-4467-9F9E-F4704CACFB36}"/>
              </a:ext>
            </a:extLst>
          </p:cNvPr>
          <p:cNvSpPr txBox="1"/>
          <p:nvPr/>
        </p:nvSpPr>
        <p:spPr>
          <a:xfrm>
            <a:off x="4224341" y="2190799"/>
            <a:ext cx="1798799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Inspired by LHCb and Belle 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07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D07E36B-DBF9-4C96-947C-FC620034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founding partners</a:t>
            </a:r>
            <a:endParaRPr lang="ru-RU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E01C1F-D617-4DE4-83B8-55458CC2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Russian organizations</a:t>
            </a:r>
          </a:p>
          <a:p>
            <a:pPr lvl="1"/>
            <a:r>
              <a:rPr lang="en-US" dirty="0"/>
              <a:t>BINP</a:t>
            </a:r>
          </a:p>
          <a:p>
            <a:pPr lvl="1"/>
            <a:r>
              <a:rPr lang="en-US" dirty="0"/>
              <a:t>LPI, Moscow</a:t>
            </a:r>
          </a:p>
          <a:p>
            <a:pPr lvl="1"/>
            <a:r>
              <a:rPr lang="en-US" dirty="0"/>
              <a:t>Novosibirsk State University</a:t>
            </a:r>
          </a:p>
          <a:p>
            <a:pPr lvl="1"/>
            <a:r>
              <a:rPr lang="en-US" dirty="0"/>
              <a:t>Moscow State University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European organizations</a:t>
            </a:r>
          </a:p>
          <a:p>
            <a:pPr lvl="1"/>
            <a:r>
              <a:rPr lang="en-US" dirty="0"/>
              <a:t>INFN institutes</a:t>
            </a:r>
          </a:p>
          <a:p>
            <a:pPr lvl="1"/>
            <a:r>
              <a:rPr lang="en-US" dirty="0"/>
              <a:t>Giessen University</a:t>
            </a:r>
          </a:p>
          <a:p>
            <a:pPr lvl="1"/>
            <a:r>
              <a:rPr lang="en-US" dirty="0"/>
              <a:t>GSI</a:t>
            </a:r>
          </a:p>
          <a:p>
            <a:r>
              <a:rPr lang="en-US" dirty="0"/>
              <a:t>Chinese organizations</a:t>
            </a:r>
          </a:p>
          <a:p>
            <a:pPr lvl="1"/>
            <a:r>
              <a:rPr lang="en-US" dirty="0"/>
              <a:t>IHEP, Beijing</a:t>
            </a:r>
          </a:p>
          <a:p>
            <a:pPr lvl="1"/>
            <a:r>
              <a:rPr lang="en-US" dirty="0"/>
              <a:t>USTC, Hefei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47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E1A7-454E-4033-85E4-3C1F1A80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proceed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3966D-6A9B-4F11-B825-D06CD9B2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28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Each organization submits letter of intent to join the SCT proto collaboration to the coordinator (</a:t>
            </a:r>
            <a:r>
              <a:rPr lang="en-US" sz="2200" dirty="0">
                <a:solidFill>
                  <a:schemeClr val="accent1"/>
                </a:solidFill>
              </a:rPr>
              <a:t>a template is needed</a:t>
            </a:r>
            <a:r>
              <a:rPr lang="en-US" sz="2200" dirty="0"/>
              <a:t>)</a:t>
            </a:r>
          </a:p>
          <a:p>
            <a:pPr lvl="1"/>
            <a:r>
              <a:rPr lang="en-US" sz="1800" dirty="0"/>
              <a:t>Each letter is signed by director of the organization</a:t>
            </a:r>
          </a:p>
          <a:p>
            <a:pPr lvl="1"/>
            <a:r>
              <a:rPr lang="en-US" sz="1800" dirty="0"/>
              <a:t>No obligations to participate in formal collaboration after decision on the project implementation is made</a:t>
            </a:r>
          </a:p>
          <a:p>
            <a:pPr lvl="1"/>
            <a:r>
              <a:rPr lang="en-US" sz="1800" dirty="0"/>
              <a:t>No promises of in-kind contribution and/or money </a:t>
            </a:r>
            <a:r>
              <a:rPr lang="en-US" sz="1800" dirty="0" err="1"/>
              <a:t>invesment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BINP is the coordinator (not the host laboratory!)</a:t>
            </a:r>
          </a:p>
          <a:p>
            <a:pPr lvl="1"/>
            <a:r>
              <a:rPr lang="en-US" sz="2000" dirty="0"/>
              <a:t>Proto collaboration is SCT location-agnostic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The collaboration kick-off meeting and 1</a:t>
            </a:r>
            <a:r>
              <a:rPr lang="en-US" sz="2200" baseline="30000" dirty="0"/>
              <a:t>st</a:t>
            </a:r>
            <a:r>
              <a:rPr lang="en-US" sz="2200" dirty="0"/>
              <a:t> Institutional board meeting in 2021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6358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29E5F-9092-424E-BD87-0F55CB50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98878-A9C7-4122-9BA8-A25AE5665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Uncertain situation with the project implementation continues for a long time</a:t>
            </a:r>
          </a:p>
          <a:p>
            <a:pPr lvl="1"/>
            <a:r>
              <a:rPr lang="en-US" sz="2000" dirty="0"/>
              <a:t>Institutional board will become artificial body</a:t>
            </a:r>
          </a:p>
          <a:p>
            <a:pPr lvl="1"/>
            <a:r>
              <a:rPr lang="en-US" sz="2000" dirty="0"/>
              <a:t>Inspiration will be lost</a:t>
            </a:r>
            <a:endParaRPr lang="ru-RU" sz="2000" dirty="0"/>
          </a:p>
          <a:p>
            <a:pPr lvl="1"/>
            <a:r>
              <a:rPr lang="en-US" sz="2000" dirty="0"/>
              <a:t>It will be much harder to launch formal collaboration 2</a:t>
            </a:r>
            <a:r>
              <a:rPr lang="en-US" sz="2000" baseline="30000" dirty="0"/>
              <a:t>nd</a:t>
            </a:r>
            <a:r>
              <a:rPr lang="en-US" sz="2000" dirty="0"/>
              <a:t>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Legal issues</a:t>
            </a:r>
          </a:p>
          <a:p>
            <a:pPr lvl="1"/>
            <a:r>
              <a:rPr lang="en-US" sz="2000" dirty="0"/>
              <a:t>Intellectual property rights</a:t>
            </a:r>
            <a:endParaRPr lang="ru-RU" sz="2000" dirty="0"/>
          </a:p>
          <a:p>
            <a:pPr lvl="1"/>
            <a:r>
              <a:rPr lang="en-US" sz="2000" dirty="0"/>
              <a:t>Exhausting details negotiation process </a:t>
            </a:r>
          </a:p>
          <a:p>
            <a:pPr lvl="1"/>
            <a:r>
              <a:rPr lang="en-US" sz="2000" dirty="0"/>
              <a:t>…</a:t>
            </a:r>
            <a:endParaRPr lang="ru-RU" sz="20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051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413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Task 5.1 Internationalization of SCT </vt:lpstr>
      <vt:lpstr>Seminars and conferences</vt:lpstr>
      <vt:lpstr>Steps towards formal collaboration</vt:lpstr>
      <vt:lpstr>Why formal collaboration is needed (right now)?</vt:lpstr>
      <vt:lpstr>Collaboration rules</vt:lpstr>
      <vt:lpstr>Potential founding partners</vt:lpstr>
      <vt:lpstr>How to proceed</vt:lpstr>
      <vt:lpstr>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5.1. Internationalization of SCT </dc:title>
  <dc:creator>Vitaly</dc:creator>
  <cp:lastModifiedBy>Vitaly</cp:lastModifiedBy>
  <cp:revision>34</cp:revision>
  <dcterms:created xsi:type="dcterms:W3CDTF">2021-07-08T05:18:23Z</dcterms:created>
  <dcterms:modified xsi:type="dcterms:W3CDTF">2021-07-08T07:35:58Z</dcterms:modified>
</cp:coreProperties>
</file>