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7" r:id="rId2"/>
    <p:sldId id="271" r:id="rId3"/>
    <p:sldId id="318" r:id="rId4"/>
    <p:sldId id="259" r:id="rId5"/>
    <p:sldId id="261" r:id="rId6"/>
    <p:sldId id="262" r:id="rId7"/>
    <p:sldId id="266" r:id="rId8"/>
    <p:sldId id="320" r:id="rId9"/>
    <p:sldId id="313" r:id="rId10"/>
    <p:sldId id="260" r:id="rId11"/>
    <p:sldId id="267" r:id="rId12"/>
    <p:sldId id="319" r:id="rId13"/>
    <p:sldId id="270" r:id="rId14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CD79B456-0CE6-49B0-BDF3-971A3AAFC91A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indico.inp.nsk.su/event/62/timetable/#all.detailed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p.nsk.su/~petrenko/c-tau/Injector/p-linac/FODO_and_e-p_sep/Track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s://twiki.cern.ch/twiki/bin/view/CLIC/DampingRing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project-clic-cdr.web.cern.ch/project-CLIC-CDR/Drafts/Yannis_DR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wiki.cern.ch/twiki/bin/view/CLIC/DampingRing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p.nsk.su/~petrenko/c-tau/Injector/damping_ring/Twiss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icpi.ustc.edu.cn/indico/contributionDisplay.py?contribId=30&amp;confId=276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.nsk.su/~petrenko/c-tau/Injector/p-linac/Martyshki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.nsk.su/~petrenko/c-tau/Injector/p-linac/Martyshkin/Pavel_Martyshkin_ct-factory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wiki.cern.ch/twiki/bin/view/CLIC/DampingRing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936000" y="508525"/>
            <a:ext cx="856800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/>
              </a:rPr>
              <a:t>Injection facility for SCT-Factory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736598" y="1559779"/>
            <a:ext cx="9071640" cy="12003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800" b="0" strike="noStrike" spc="-1" dirty="0">
                <a:latin typeface="Times New Roman"/>
              </a:rPr>
              <a:t>Alexey Petrenko, BINP</a:t>
            </a:r>
          </a:p>
          <a:p>
            <a:pPr algn="ctr"/>
            <a:endParaRPr lang="en-US" sz="2800" b="0" strike="noStrike" spc="-1" dirty="0">
              <a:latin typeface="Arial"/>
            </a:endParaRPr>
          </a:p>
          <a:p>
            <a:pPr algn="ctr"/>
            <a:r>
              <a:rPr lang="en-US" sz="2200" b="0" strike="noStrike" spc="-1" dirty="0">
                <a:uFillTx/>
                <a:latin typeface="Times New Roman"/>
                <a:hlinkClick r:id="rId2"/>
              </a:rPr>
              <a:t>2021 workshop on future Super c-</a:t>
            </a:r>
            <a:r>
              <a:rPr lang="el-GR" sz="2200" b="0" strike="noStrike" spc="-1" dirty="0">
                <a:uFillTx/>
                <a:latin typeface="Times New Roman"/>
                <a:hlinkClick r:id="rId2"/>
              </a:rPr>
              <a:t>τ</a:t>
            </a:r>
            <a:r>
              <a:rPr lang="en-US" sz="2200" b="0" strike="noStrike" spc="-1" dirty="0">
                <a:uFillTx/>
                <a:latin typeface="Times New Roman"/>
                <a:hlinkClick r:id="rId2"/>
              </a:rPr>
              <a:t> factories</a:t>
            </a:r>
            <a:r>
              <a:rPr lang="en-US" sz="2200" b="0" strike="noStrike" spc="-1" dirty="0">
                <a:latin typeface="Times New Roman"/>
              </a:rPr>
              <a:t>, Nov. 17, 2021, Novosibirsk.</a:t>
            </a:r>
            <a:endParaRPr lang="en-US" sz="22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98C22-7584-4632-83B2-1FB58AF0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3" y="3362671"/>
            <a:ext cx="10002198" cy="37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/>
          <p:nvPr/>
        </p:nvPicPr>
        <p:blipFill>
          <a:blip r:embed="rId2"/>
          <a:stretch/>
        </p:blipFill>
        <p:spPr>
          <a:xfrm>
            <a:off x="36000" y="4680000"/>
            <a:ext cx="5292000" cy="1571760"/>
          </a:xfrm>
          <a:prstGeom prst="rect">
            <a:avLst/>
          </a:prstGeom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3"/>
          <a:stretch/>
        </p:blipFill>
        <p:spPr>
          <a:xfrm>
            <a:off x="1728000" y="693360"/>
            <a:ext cx="7071120" cy="672264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432360" y="3312000"/>
            <a:ext cx="4103640" cy="5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000" b="0" u="sng" strike="noStrike" spc="-1">
                <a:uFillTx/>
                <a:latin typeface="Times New Roman"/>
                <a:hlinkClick r:id="rId4"/>
              </a:rPr>
              <a:t>Particle tracking</a:t>
            </a:r>
            <a:r>
              <a:rPr lang="en-US" sz="2000" b="0" strike="noStrike" spc="-1">
                <a:latin typeface="Times New Roman"/>
              </a:rPr>
              <a:t> of the full distribution: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504720" y="72000"/>
            <a:ext cx="9071640" cy="5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0" strike="noStrike" spc="-1">
                <a:latin typeface="Times New Roman"/>
              </a:rPr>
              <a:t>Transition to quadrupole focusing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FFFB92E-5538-4E1C-9110-E0EA909E473D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360" y="72000"/>
            <a:ext cx="9071640" cy="5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800" b="0" strike="noStrike" spc="-1">
                <a:latin typeface="Times New Roman"/>
              </a:rPr>
              <a:t>Scaling down </a:t>
            </a:r>
            <a:r>
              <a:rPr lang="en-US" sz="2800" b="0" u="sng" strike="noStrike" spc="-1">
                <a:uFillTx/>
                <a:latin typeface="Times New Roman"/>
                <a:hlinkClick r:id="rId2"/>
              </a:rPr>
              <a:t>CLIC Pre-Damping Ring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08" name="Picture 107"/>
          <p:cNvPicPr/>
          <p:nvPr/>
        </p:nvPicPr>
        <p:blipFill>
          <a:blip r:embed="rId3"/>
          <a:stretch/>
        </p:blipFill>
        <p:spPr>
          <a:xfrm>
            <a:off x="1368360" y="648000"/>
            <a:ext cx="7199640" cy="3069000"/>
          </a:xfrm>
          <a:prstGeom prst="rect">
            <a:avLst/>
          </a:prstGeom>
          <a:ln>
            <a:noFill/>
          </a:ln>
        </p:spPr>
      </p:pic>
      <p:sp>
        <p:nvSpPr>
          <p:cNvPr id="109" name="TextShape 2"/>
          <p:cNvSpPr txBox="1"/>
          <p:nvPr/>
        </p:nvSpPr>
        <p:spPr>
          <a:xfrm>
            <a:off x="1872000" y="2160000"/>
            <a:ext cx="6300000" cy="347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1200" b="0" strike="noStrike" spc="-1">
                <a:latin typeface="Arial"/>
                <a:hlinkClick r:id="rId4"/>
              </a:rPr>
              <a:t>http://project-clic-cdr.web.cern.ch/project-CLIC-CDR/Drafts/Yannis_DR.pdf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1440360" y="1620000"/>
            <a:ext cx="6767640" cy="686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200" b="0" strike="noStrike" spc="-1">
                <a:latin typeface="Times New Roman"/>
              </a:rPr>
              <a:t>Designed for 2.8 GeV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5"/>
          <a:stretch/>
        </p:blipFill>
        <p:spPr>
          <a:xfrm>
            <a:off x="86760" y="3811320"/>
            <a:ext cx="5457240" cy="2812680"/>
          </a:xfrm>
          <a:prstGeom prst="rect">
            <a:avLst/>
          </a:prstGeom>
          <a:ln>
            <a:noFill/>
          </a:ln>
        </p:spPr>
      </p:pic>
      <p:pic>
        <p:nvPicPr>
          <p:cNvPr id="112" name="Picture 111"/>
          <p:cNvPicPr/>
          <p:nvPr/>
        </p:nvPicPr>
        <p:blipFill>
          <a:blip r:embed="rId6"/>
          <a:stretch/>
        </p:blipFill>
        <p:spPr>
          <a:xfrm>
            <a:off x="6552000" y="3816000"/>
            <a:ext cx="3007800" cy="1728000"/>
          </a:xfrm>
          <a:prstGeom prst="rect">
            <a:avLst/>
          </a:prstGeom>
          <a:ln>
            <a:noFill/>
          </a:ln>
        </p:spPr>
      </p:pic>
      <p:pic>
        <p:nvPicPr>
          <p:cNvPr id="113" name="Picture 112"/>
          <p:cNvPicPr/>
          <p:nvPr/>
        </p:nvPicPr>
        <p:blipFill>
          <a:blip r:embed="rId7"/>
          <a:stretch/>
        </p:blipFill>
        <p:spPr>
          <a:xfrm>
            <a:off x="6696000" y="5688000"/>
            <a:ext cx="2016000" cy="1719000"/>
          </a:xfrm>
          <a:prstGeom prst="rect">
            <a:avLst/>
          </a:prstGeom>
          <a:ln>
            <a:noFill/>
          </a:ln>
        </p:spPr>
      </p:pic>
      <p:sp>
        <p:nvSpPr>
          <p:cNvPr id="114" name="CustomShape 4"/>
          <p:cNvSpPr/>
          <p:nvPr/>
        </p:nvSpPr>
        <p:spPr>
          <a:xfrm>
            <a:off x="5688000" y="4536000"/>
            <a:ext cx="720000" cy="288000"/>
          </a:xfrm>
          <a:custGeom>
            <a:avLst/>
            <a:gdLst/>
            <a:ahLst/>
            <a:cxnLst/>
            <a:rect l="0" t="0" r="r" b="b"/>
            <a:pathLst>
              <a:path w="2002" h="802">
                <a:moveTo>
                  <a:pt x="0" y="200"/>
                </a:moveTo>
                <a:lnTo>
                  <a:pt x="1500" y="200"/>
                </a:lnTo>
                <a:lnTo>
                  <a:pt x="1500" y="0"/>
                </a:lnTo>
                <a:lnTo>
                  <a:pt x="2001" y="400"/>
                </a:lnTo>
                <a:lnTo>
                  <a:pt x="1500" y="801"/>
                </a:lnTo>
                <a:lnTo>
                  <a:pt x="150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5"/>
          <p:cNvSpPr/>
          <p:nvPr/>
        </p:nvSpPr>
        <p:spPr>
          <a:xfrm rot="2759400">
            <a:off x="8330040" y="5346000"/>
            <a:ext cx="648000" cy="936000"/>
          </a:xfrm>
          <a:custGeom>
            <a:avLst/>
            <a:gdLst/>
            <a:ahLst/>
            <a:cxnLst/>
            <a:rect l="0" t="0" r="r" b="b"/>
            <a:pathLst>
              <a:path w="1145" h="1945">
                <a:moveTo>
                  <a:pt x="477" y="1299"/>
                </a:moveTo>
                <a:lnTo>
                  <a:pt x="477" y="1265"/>
                </a:lnTo>
                <a:lnTo>
                  <a:pt x="475" y="1231"/>
                </a:lnTo>
                <a:lnTo>
                  <a:pt x="473" y="1198"/>
                </a:lnTo>
                <a:lnTo>
                  <a:pt x="467" y="1164"/>
                </a:lnTo>
                <a:lnTo>
                  <a:pt x="462" y="1132"/>
                </a:lnTo>
                <a:lnTo>
                  <a:pt x="455" y="1099"/>
                </a:lnTo>
                <a:lnTo>
                  <a:pt x="448" y="1066"/>
                </a:lnTo>
                <a:lnTo>
                  <a:pt x="439" y="1035"/>
                </a:lnTo>
                <a:lnTo>
                  <a:pt x="430" y="1005"/>
                </a:lnTo>
                <a:lnTo>
                  <a:pt x="418" y="974"/>
                </a:lnTo>
                <a:lnTo>
                  <a:pt x="406" y="946"/>
                </a:lnTo>
                <a:lnTo>
                  <a:pt x="393" y="917"/>
                </a:lnTo>
                <a:lnTo>
                  <a:pt x="380" y="889"/>
                </a:lnTo>
                <a:lnTo>
                  <a:pt x="363" y="864"/>
                </a:lnTo>
                <a:lnTo>
                  <a:pt x="348" y="838"/>
                </a:lnTo>
                <a:lnTo>
                  <a:pt x="331" y="815"/>
                </a:lnTo>
                <a:lnTo>
                  <a:pt x="313" y="792"/>
                </a:lnTo>
                <a:lnTo>
                  <a:pt x="295" y="771"/>
                </a:lnTo>
                <a:lnTo>
                  <a:pt x="275" y="751"/>
                </a:lnTo>
                <a:lnTo>
                  <a:pt x="256" y="734"/>
                </a:lnTo>
                <a:lnTo>
                  <a:pt x="235" y="717"/>
                </a:lnTo>
                <a:lnTo>
                  <a:pt x="214" y="701"/>
                </a:lnTo>
                <a:lnTo>
                  <a:pt x="194" y="688"/>
                </a:lnTo>
                <a:lnTo>
                  <a:pt x="171" y="675"/>
                </a:lnTo>
                <a:lnTo>
                  <a:pt x="148" y="664"/>
                </a:lnTo>
                <a:lnTo>
                  <a:pt x="126" y="655"/>
                </a:lnTo>
                <a:lnTo>
                  <a:pt x="102" y="648"/>
                </a:lnTo>
                <a:lnTo>
                  <a:pt x="79" y="644"/>
                </a:lnTo>
                <a:lnTo>
                  <a:pt x="56" y="640"/>
                </a:lnTo>
                <a:lnTo>
                  <a:pt x="32" y="637"/>
                </a:lnTo>
                <a:lnTo>
                  <a:pt x="10" y="638"/>
                </a:lnTo>
                <a:lnTo>
                  <a:pt x="0" y="0"/>
                </a:lnTo>
                <a:lnTo>
                  <a:pt x="46" y="1"/>
                </a:lnTo>
                <a:lnTo>
                  <a:pt x="92" y="3"/>
                </a:lnTo>
                <a:lnTo>
                  <a:pt x="138" y="11"/>
                </a:lnTo>
                <a:lnTo>
                  <a:pt x="183" y="22"/>
                </a:lnTo>
                <a:lnTo>
                  <a:pt x="230" y="36"/>
                </a:lnTo>
                <a:lnTo>
                  <a:pt x="274" y="53"/>
                </a:lnTo>
                <a:lnTo>
                  <a:pt x="317" y="73"/>
                </a:lnTo>
                <a:lnTo>
                  <a:pt x="361" y="98"/>
                </a:lnTo>
                <a:lnTo>
                  <a:pt x="404" y="124"/>
                </a:lnTo>
                <a:lnTo>
                  <a:pt x="444" y="155"/>
                </a:lnTo>
                <a:lnTo>
                  <a:pt x="485" y="187"/>
                </a:lnTo>
                <a:lnTo>
                  <a:pt x="523" y="224"/>
                </a:lnTo>
                <a:lnTo>
                  <a:pt x="561" y="262"/>
                </a:lnTo>
                <a:lnTo>
                  <a:pt x="597" y="303"/>
                </a:lnTo>
                <a:lnTo>
                  <a:pt x="631" y="348"/>
                </a:lnTo>
                <a:lnTo>
                  <a:pt x="664" y="394"/>
                </a:lnTo>
                <a:lnTo>
                  <a:pt x="696" y="443"/>
                </a:lnTo>
                <a:lnTo>
                  <a:pt x="725" y="496"/>
                </a:lnTo>
                <a:lnTo>
                  <a:pt x="753" y="548"/>
                </a:lnTo>
                <a:lnTo>
                  <a:pt x="778" y="605"/>
                </a:lnTo>
                <a:lnTo>
                  <a:pt x="803" y="661"/>
                </a:lnTo>
                <a:lnTo>
                  <a:pt x="824" y="720"/>
                </a:lnTo>
                <a:lnTo>
                  <a:pt x="843" y="781"/>
                </a:lnTo>
                <a:lnTo>
                  <a:pt x="861" y="843"/>
                </a:lnTo>
                <a:lnTo>
                  <a:pt x="876" y="905"/>
                </a:lnTo>
                <a:lnTo>
                  <a:pt x="889" y="970"/>
                </a:lnTo>
                <a:lnTo>
                  <a:pt x="900" y="1034"/>
                </a:lnTo>
                <a:lnTo>
                  <a:pt x="907" y="1100"/>
                </a:lnTo>
                <a:lnTo>
                  <a:pt x="913" y="1167"/>
                </a:lnTo>
                <a:lnTo>
                  <a:pt x="917" y="1232"/>
                </a:lnTo>
                <a:lnTo>
                  <a:pt x="918" y="1299"/>
                </a:lnTo>
                <a:lnTo>
                  <a:pt x="1144" y="1300"/>
                </a:lnTo>
                <a:lnTo>
                  <a:pt x="699" y="1944"/>
                </a:lnTo>
                <a:lnTo>
                  <a:pt x="252" y="1300"/>
                </a:lnTo>
                <a:lnTo>
                  <a:pt x="477" y="1299"/>
                </a:lnTo>
              </a:path>
            </a:pathLst>
          </a:cu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TextShape 6"/>
          <p:cNvSpPr txBox="1"/>
          <p:nvPr/>
        </p:nvSpPr>
        <p:spPr>
          <a:xfrm>
            <a:off x="6768000" y="3627000"/>
            <a:ext cx="3169440" cy="264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>
                <a:latin typeface="Times New Roman"/>
              </a:rPr>
              <a:t>Similar magnetic field but with 1.5 GeV e+ now: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7" name="TextShape 7"/>
          <p:cNvSpPr txBox="1"/>
          <p:nvPr/>
        </p:nvSpPr>
        <p:spPr>
          <a:xfrm>
            <a:off x="9072000" y="5608440"/>
            <a:ext cx="1080000" cy="95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>
                <a:latin typeface="Times New Roman"/>
              </a:rPr>
              <a:t>Remove several FODO-periods.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8" name="TextShape 8"/>
          <p:cNvSpPr txBox="1"/>
          <p:nvPr/>
        </p:nvSpPr>
        <p:spPr>
          <a:xfrm>
            <a:off x="5472000" y="4032000"/>
            <a:ext cx="1080000" cy="59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>
                <a:latin typeface="Times New Roman"/>
              </a:rPr>
              <a:t>Proportionally scale all elements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9" name="TextShape 9"/>
          <p:cNvSpPr txBox="1"/>
          <p:nvPr/>
        </p:nvSpPr>
        <p:spPr>
          <a:xfrm>
            <a:off x="1656000" y="4464000"/>
            <a:ext cx="1080000" cy="52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400" b="0" strike="noStrike" spc="-1">
                <a:latin typeface="Times New Roman"/>
              </a:rPr>
              <a:t>Existing tunnel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BA7B67BA-F378-4FDA-8D20-2FD22F1D8656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2000" y="-39240"/>
            <a:ext cx="10008000" cy="798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800" b="0" strike="noStrike" spc="-1" dirty="0">
                <a:latin typeface="Times New Roman"/>
              </a:rPr>
              <a:t>Damping ring (scaled down </a:t>
            </a:r>
            <a:r>
              <a:rPr lang="en-US" sz="2800" b="0" u="sng" strike="noStrike" spc="-1" dirty="0">
                <a:uFillTx/>
                <a:latin typeface="Times New Roman"/>
                <a:hlinkClick r:id="rId2"/>
              </a:rPr>
              <a:t>CLIC Pre-Damping Ring</a:t>
            </a:r>
            <a:r>
              <a:rPr lang="en-US" sz="2800" b="0" strike="noStrike" spc="-1" dirty="0">
                <a:latin typeface="Times New Roman"/>
              </a:rPr>
              <a:t>)</a:t>
            </a:r>
            <a:endParaRPr lang="en-US" sz="2800" b="0" strike="noStrike" spc="-1" dirty="0">
              <a:latin typeface="Arial"/>
            </a:endParaRPr>
          </a:p>
        </p:txBody>
      </p:sp>
      <p:grpSp>
        <p:nvGrpSpPr>
          <p:cNvPr id="98" name="Group 2"/>
          <p:cNvGrpSpPr/>
          <p:nvPr/>
        </p:nvGrpSpPr>
        <p:grpSpPr>
          <a:xfrm>
            <a:off x="967680" y="843480"/>
            <a:ext cx="8248320" cy="5276520"/>
            <a:chOff x="967680" y="843480"/>
            <a:chExt cx="8248320" cy="5276520"/>
          </a:xfrm>
        </p:grpSpPr>
        <p:pic>
          <p:nvPicPr>
            <p:cNvPr id="99" name="Picture 98"/>
            <p:cNvPicPr/>
            <p:nvPr/>
          </p:nvPicPr>
          <p:blipFill>
            <a:blip r:embed="rId3"/>
            <a:stretch/>
          </p:blipFill>
          <p:spPr>
            <a:xfrm>
              <a:off x="967680" y="843480"/>
              <a:ext cx="8248320" cy="5276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0" name="TextShape 3"/>
            <p:cNvSpPr txBox="1"/>
            <p:nvPr/>
          </p:nvSpPr>
          <p:spPr>
            <a:xfrm>
              <a:off x="5215680" y="5127480"/>
              <a:ext cx="12960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0" strike="noStrike" spc="-1">
                  <a:latin typeface="Times New Roman"/>
                </a:rPr>
                <a:t>Wigglers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101" name="TextShape 4"/>
            <p:cNvSpPr txBox="1"/>
            <p:nvPr/>
          </p:nvSpPr>
          <p:spPr>
            <a:xfrm>
              <a:off x="2551680" y="1744200"/>
              <a:ext cx="1114920" cy="2872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0" strike="noStrike" spc="-1">
                  <a:latin typeface="Times New Roman"/>
                </a:rPr>
                <a:t>Wigglers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102" name="TextShape 5"/>
            <p:cNvSpPr txBox="1"/>
            <p:nvPr/>
          </p:nvSpPr>
          <p:spPr>
            <a:xfrm>
              <a:off x="1111680" y="5272200"/>
              <a:ext cx="1114920" cy="2872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0" strike="noStrike" spc="-1">
                  <a:latin typeface="Times New Roman"/>
                </a:rPr>
                <a:t>TME cells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103" name="TextShape 6"/>
            <p:cNvSpPr txBox="1"/>
            <p:nvPr/>
          </p:nvSpPr>
          <p:spPr>
            <a:xfrm>
              <a:off x="6692760" y="1960200"/>
              <a:ext cx="1114920" cy="2872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0" strike="noStrike" spc="-1">
                  <a:latin typeface="Times New Roman"/>
                </a:rPr>
                <a:t>TME cells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104" name="TextShape 7"/>
            <p:cNvSpPr txBox="1"/>
            <p:nvPr/>
          </p:nvSpPr>
          <p:spPr>
            <a:xfrm>
              <a:off x="4968000" y="900000"/>
              <a:ext cx="424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0" strike="noStrike" spc="-1">
                  <a:latin typeface="Times New Roman"/>
                </a:rPr>
                <a:t>Red line marks existing tunnel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105" name="Line 8"/>
            <p:cNvSpPr/>
            <p:nvPr/>
          </p:nvSpPr>
          <p:spPr>
            <a:xfrm flipH="1" flipV="1">
              <a:off x="4536000" y="936000"/>
              <a:ext cx="360000" cy="216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" name="TextShape 9"/>
          <p:cNvSpPr txBox="1"/>
          <p:nvPr/>
        </p:nvSpPr>
        <p:spPr>
          <a:xfrm>
            <a:off x="1008000" y="6264000"/>
            <a:ext cx="7488000" cy="1230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2000" b="0" strike="noStrike" spc="-1">
                <a:latin typeface="Times New Roman"/>
              </a:rPr>
              <a:t>Damping times: </a:t>
            </a:r>
            <a:r>
              <a:rPr lang="en-US" sz="2000" b="0" i="1" strike="noStrike" spc="-1">
                <a:latin typeface="Times New Roman"/>
                <a:ea typeface="Times New Roman"/>
              </a:rPr>
              <a:t>τ</a:t>
            </a:r>
            <a:r>
              <a:rPr lang="en-US" sz="2000" b="0" i="1" strike="noStrike" spc="-1" baseline="-14000000">
                <a:latin typeface="Times New Roman"/>
                <a:ea typeface="Times New Roman"/>
              </a:rPr>
              <a:t>x</a:t>
            </a:r>
            <a:r>
              <a:rPr lang="en-US" sz="2000" b="0" strike="noStrike" spc="-1">
                <a:latin typeface="Times New Roman"/>
                <a:ea typeface="Times New Roman"/>
              </a:rPr>
              <a:t> = 7.2 ms, </a:t>
            </a:r>
            <a:r>
              <a:rPr lang="en-US" sz="2000" b="0" i="1" strike="noStrike" spc="-1">
                <a:latin typeface="Times New Roman"/>
                <a:ea typeface="Times New Roman"/>
              </a:rPr>
              <a:t>τ</a:t>
            </a:r>
            <a:r>
              <a:rPr lang="en-US" sz="2000" b="0" i="1" strike="noStrike" spc="-1" baseline="-14000000">
                <a:latin typeface="Times New Roman"/>
                <a:ea typeface="Times New Roman"/>
              </a:rPr>
              <a:t>s</a:t>
            </a:r>
            <a:r>
              <a:rPr lang="en-US" sz="2000" b="0" strike="noStrike" spc="-1">
                <a:latin typeface="Times New Roman"/>
                <a:ea typeface="Times New Roman"/>
              </a:rPr>
              <a:t>  = 3.5 ms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latin typeface="Times New Roman"/>
                <a:ea typeface="Times New Roman"/>
              </a:rPr>
              <a:t>Equilibrium emittance:</a:t>
            </a:r>
            <a:r>
              <a:rPr lang="en-US" sz="2000" b="0" i="1" strike="noStrike" spc="-1">
                <a:latin typeface="Times New Roman"/>
                <a:ea typeface="Times New Roman"/>
              </a:rPr>
              <a:t> ε</a:t>
            </a:r>
            <a:r>
              <a:rPr lang="en-US" sz="2000" b="0" i="1" strike="noStrike" spc="-1" baseline="-14000000">
                <a:latin typeface="Times New Roman"/>
                <a:ea typeface="Times New Roman"/>
              </a:rPr>
              <a:t>x</a:t>
            </a:r>
            <a:r>
              <a:rPr lang="en-US" sz="2000" b="0" strike="noStrike" spc="-1">
                <a:latin typeface="Times New Roman"/>
                <a:ea typeface="Times New Roman"/>
              </a:rPr>
              <a:t> = 6.3 nm (including IBS)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  <a:p>
            <a:r>
              <a:rPr lang="en-US" sz="1400" b="0" strike="noStrike" spc="-1">
                <a:latin typeface="Times New Roman"/>
                <a:ea typeface="Times New Roman"/>
                <a:hlinkClick r:id="rId4"/>
              </a:rPr>
              <a:t>http://www.inp.nsk.su/~petrenko/c-tau/Injector/damping_ring/Twiss.html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4B7CAEF-AD8C-4348-BC93-944894AAA00C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1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"/>
          <p:cNvGrpSpPr/>
          <p:nvPr/>
        </p:nvGrpSpPr>
        <p:grpSpPr>
          <a:xfrm>
            <a:off x="396000" y="406440"/>
            <a:ext cx="9000000" cy="7009560"/>
            <a:chOff x="396000" y="406440"/>
            <a:chExt cx="9000000" cy="7009560"/>
          </a:xfrm>
        </p:grpSpPr>
        <p:pic>
          <p:nvPicPr>
            <p:cNvPr id="131" name="Picture 130"/>
            <p:cNvPicPr/>
            <p:nvPr/>
          </p:nvPicPr>
          <p:blipFill>
            <a:blip r:embed="rId2"/>
            <a:stretch/>
          </p:blipFill>
          <p:spPr>
            <a:xfrm>
              <a:off x="396000" y="406440"/>
              <a:ext cx="9000000" cy="7009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2" name="TextShape 2"/>
            <p:cNvSpPr txBox="1"/>
            <p:nvPr/>
          </p:nvSpPr>
          <p:spPr>
            <a:xfrm>
              <a:off x="3732480" y="6375960"/>
              <a:ext cx="2404800" cy="9417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tIns="45000" rIns="90000" bIns="45000">
              <a:spAutoFit/>
            </a:bodyPr>
            <a:lstStyle/>
            <a:p>
              <a:pPr algn="ctr"/>
              <a:r>
                <a:rPr lang="en-US" sz="2400" b="0" strike="noStrike" spc="-1">
                  <a:latin typeface="Arial"/>
                  <a:ea typeface="Times New Roman"/>
                </a:rPr>
                <a:t>Turn</a:t>
              </a:r>
              <a:endParaRPr lang="en-US" sz="2400" b="0" strike="noStrike" spc="-1">
                <a:latin typeface="Arial"/>
              </a:endParaRPr>
            </a:p>
          </p:txBody>
        </p:sp>
      </p:grpSp>
      <p:sp>
        <p:nvSpPr>
          <p:cNvPr id="133" name="TextShape 3"/>
          <p:cNvSpPr txBox="1"/>
          <p:nvPr/>
        </p:nvSpPr>
        <p:spPr>
          <a:xfrm>
            <a:off x="0" y="14400"/>
            <a:ext cx="9720000" cy="84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800" b="0" strike="noStrike" spc="-1">
                <a:latin typeface="Times New Roman"/>
              </a:rPr>
              <a:t>Positron bunch capture into the damping ring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34" name="TextShape 4"/>
          <p:cNvSpPr txBox="1"/>
          <p:nvPr/>
        </p:nvSpPr>
        <p:spPr>
          <a:xfrm>
            <a:off x="3024000" y="2136960"/>
            <a:ext cx="4680000" cy="153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000" b="0" strike="noStrike" spc="-1">
                <a:latin typeface="Times New Roman"/>
              </a:rPr>
              <a:t>Surprisingly the capture is reasonably good even into completely non-optimized optics.</a:t>
            </a:r>
            <a:br/>
            <a:br/>
            <a:r>
              <a:rPr lang="en-US" sz="2000" b="0" strike="noStrike" spc="-1">
                <a:latin typeface="Times New Roman"/>
              </a:rPr>
              <a:t>(+ to be checked with realistic field errors)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45E1239-E8C4-49C5-ABB9-13D64DACFB85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1AC18A3-D226-4786-8E2F-1F4BB6EF0F7D}"/>
              </a:ext>
            </a:extLst>
          </p:cNvPr>
          <p:cNvGrpSpPr/>
          <p:nvPr/>
        </p:nvGrpSpPr>
        <p:grpSpPr>
          <a:xfrm>
            <a:off x="570503" y="1461152"/>
            <a:ext cx="8939618" cy="5824495"/>
            <a:chOff x="567891" y="1654333"/>
            <a:chExt cx="8939618" cy="58244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B1BD57-6589-4918-92EB-698AF11A0792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567891" y="1654333"/>
              <a:ext cx="8939618" cy="5824495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TextShape 3">
              <a:extLst>
                <a:ext uri="{FF2B5EF4-FFF2-40B4-BE49-F238E27FC236}">
                  <a16:creationId xmlns:a16="http://schemas.microsoft.com/office/drawing/2014/main" id="{486C4AC5-FADE-4ECA-B97C-B9ADE5DF87C5}"/>
                </a:ext>
              </a:extLst>
            </p:cNvPr>
            <p:cNvSpPr txBox="1"/>
            <p:nvPr/>
          </p:nvSpPr>
          <p:spPr>
            <a:xfrm>
              <a:off x="3412375" y="5877118"/>
              <a:ext cx="2433358" cy="59487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spAutoFit/>
            </a:bodyPr>
            <a:lstStyle/>
            <a:p>
              <a:r>
                <a:rPr lang="en-US" sz="1800" b="0" strike="noStrike" spc="-1" dirty="0">
                  <a:latin typeface="Arial"/>
                  <a:ea typeface="Microsoft YaHei"/>
                </a:rPr>
                <a:t>5 </a:t>
              </a:r>
              <a:r>
                <a:rPr lang="en-US" sz="1800" b="0" strike="noStrike" spc="-1" dirty="0" err="1">
                  <a:latin typeface="Arial"/>
                  <a:ea typeface="Microsoft YaHei"/>
                </a:rPr>
                <a:t>nC</a:t>
              </a:r>
              <a:r>
                <a:rPr lang="en-US" sz="1800" b="0" strike="noStrike" spc="-1" dirty="0">
                  <a:latin typeface="Arial"/>
                  <a:ea typeface="Microsoft YaHei"/>
                </a:rPr>
                <a:t>, 2.5 GeV </a:t>
              </a:r>
              <a:r>
                <a:rPr lang="en-US" sz="1800" b="0" strike="noStrike" spc="-1" dirty="0">
                  <a:latin typeface="Arial"/>
                </a:rPr>
                <a:t>e-</a:t>
              </a:r>
            </a:p>
            <a:p>
              <a:r>
                <a:rPr lang="en-US" spc="-1" dirty="0">
                  <a:latin typeface="Arial"/>
                </a:rPr>
                <a:t>on e+ production target</a:t>
              </a:r>
              <a:endParaRPr lang="en-US" sz="1800" b="0" strike="noStrike" spc="-1" dirty="0">
                <a:latin typeface="Arial"/>
              </a:endParaRPr>
            </a:p>
          </p:txBody>
        </p:sp>
        <p:sp>
          <p:nvSpPr>
            <p:cNvPr id="25" name="TextShape 4">
              <a:extLst>
                <a:ext uri="{FF2B5EF4-FFF2-40B4-BE49-F238E27FC236}">
                  <a16:creationId xmlns:a16="http://schemas.microsoft.com/office/drawing/2014/main" id="{5B2A5640-9F84-47CF-AAC8-361D75ADBBA7}"/>
                </a:ext>
              </a:extLst>
            </p:cNvPr>
            <p:cNvSpPr txBox="1"/>
            <p:nvPr/>
          </p:nvSpPr>
          <p:spPr>
            <a:xfrm>
              <a:off x="4139104" y="5225294"/>
              <a:ext cx="2603933" cy="44469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spAutoFit/>
            </a:bodyPr>
            <a:lstStyle/>
            <a:p>
              <a:r>
                <a:rPr lang="en-US" sz="1800" b="0" strike="noStrike" spc="-1" dirty="0">
                  <a:latin typeface="Arial"/>
                  <a:ea typeface="Microsoft YaHei"/>
                </a:rPr>
                <a:t>5 </a:t>
              </a:r>
              <a:r>
                <a:rPr lang="en-US" sz="1800" b="0" strike="noStrike" spc="-1" dirty="0" err="1">
                  <a:latin typeface="Arial"/>
                  <a:ea typeface="Microsoft YaHei"/>
                </a:rPr>
                <a:t>nC</a:t>
              </a:r>
              <a:r>
                <a:rPr lang="en-US" sz="1800" b="0" strike="noStrike" spc="-1" dirty="0">
                  <a:latin typeface="Arial"/>
                  <a:ea typeface="Microsoft YaHei"/>
                </a:rPr>
                <a:t>, 200 MeV </a:t>
              </a:r>
              <a:r>
                <a:rPr lang="en-US" sz="1800" b="0" strike="noStrike" spc="-1" dirty="0">
                  <a:latin typeface="Arial"/>
                </a:rPr>
                <a:t>e+</a:t>
              </a:r>
            </a:p>
          </p:txBody>
        </p:sp>
        <p:sp>
          <p:nvSpPr>
            <p:cNvPr id="26" name="TextShape 5">
              <a:extLst>
                <a:ext uri="{FF2B5EF4-FFF2-40B4-BE49-F238E27FC236}">
                  <a16:creationId xmlns:a16="http://schemas.microsoft.com/office/drawing/2014/main" id="{44DABECF-C2CA-4FE7-9779-915473FD5546}"/>
                </a:ext>
              </a:extLst>
            </p:cNvPr>
            <p:cNvSpPr txBox="1"/>
            <p:nvPr/>
          </p:nvSpPr>
          <p:spPr>
            <a:xfrm>
              <a:off x="7039587" y="3727588"/>
              <a:ext cx="2001176" cy="5948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r>
                <a:rPr lang="en-US" sz="1800" b="0" strike="noStrike" spc="-1" dirty="0">
                  <a:latin typeface="Arial"/>
                </a:rPr>
                <a:t>1.5 GeV e+</a:t>
              </a:r>
            </a:p>
            <a:p>
              <a:r>
                <a:rPr lang="en-US" sz="1800" b="0" strike="noStrike" spc="-1" dirty="0">
                  <a:latin typeface="Arial"/>
                </a:rPr>
                <a:t>3 </a:t>
              </a:r>
              <a:r>
                <a:rPr lang="en-US" sz="1800" b="0" strike="noStrike" spc="-1" dirty="0" err="1">
                  <a:latin typeface="Arial"/>
                </a:rPr>
                <a:t>nC</a:t>
              </a:r>
              <a:r>
                <a:rPr lang="en-US" sz="1800" b="0" strike="noStrike" spc="-1" dirty="0">
                  <a:latin typeface="Arial"/>
                </a:rPr>
                <a:t>, (2·10</a:t>
              </a:r>
              <a:r>
                <a:rPr lang="en-US" sz="1800" b="0" strike="noStrike" spc="-1" baseline="30000" dirty="0">
                  <a:latin typeface="Arial"/>
                </a:rPr>
                <a:t>10</a:t>
              </a:r>
              <a:r>
                <a:rPr lang="en-US" sz="1800" b="0" strike="noStrike" spc="-1" dirty="0">
                  <a:latin typeface="Arial"/>
                </a:rPr>
                <a:t>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8E410B-F8BE-49D3-886C-5D024B3D1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5664" y="6010093"/>
              <a:ext cx="112466" cy="22731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B464DC-F84A-44CB-8D3B-3D565AF9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8131" y="3183847"/>
              <a:ext cx="3834907" cy="2830735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5A05-1ED9-4F01-9E44-F27396E79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3037" y="3183847"/>
              <a:ext cx="173371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D616F9B-D686-4248-9399-AA1F946CF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0433" y="3098042"/>
              <a:ext cx="359153" cy="257419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B9EDE60-C87D-4513-A86E-C23F2C4B27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1655" y="3355460"/>
              <a:ext cx="298778" cy="549569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Shape 3">
              <a:extLst>
                <a:ext uri="{FF2B5EF4-FFF2-40B4-BE49-F238E27FC236}">
                  <a16:creationId xmlns:a16="http://schemas.microsoft.com/office/drawing/2014/main" id="{3E285BF8-AEF8-466E-95AF-6C97FEE46DB6}"/>
                </a:ext>
              </a:extLst>
            </p:cNvPr>
            <p:cNvSpPr txBox="1"/>
            <p:nvPr/>
          </p:nvSpPr>
          <p:spPr>
            <a:xfrm>
              <a:off x="3934889" y="3337829"/>
              <a:ext cx="2255701" cy="381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r>
                <a:rPr lang="en-US" sz="1800" b="0" strike="noStrike" spc="-1" dirty="0">
                  <a:latin typeface="Arial"/>
                  <a:ea typeface="Microsoft YaHei"/>
                </a:rPr>
                <a:t>1.5 GeV e- </a:t>
              </a:r>
              <a:r>
                <a:rPr lang="en-US" sz="1800" b="0" strike="noStrike" spc="-1" dirty="0">
                  <a:latin typeface="Arial"/>
                </a:rPr>
                <a:t>bypass</a:t>
              </a:r>
            </a:p>
          </p:txBody>
        </p:sp>
        <p:sp>
          <p:nvSpPr>
            <p:cNvPr id="34" name="TextShape 5">
              <a:extLst>
                <a:ext uri="{FF2B5EF4-FFF2-40B4-BE49-F238E27FC236}">
                  <a16:creationId xmlns:a16="http://schemas.microsoft.com/office/drawing/2014/main" id="{D304FA66-1107-479F-9A59-463703B33977}"/>
                </a:ext>
              </a:extLst>
            </p:cNvPr>
            <p:cNvSpPr txBox="1"/>
            <p:nvPr/>
          </p:nvSpPr>
          <p:spPr>
            <a:xfrm>
              <a:off x="5464317" y="2230137"/>
              <a:ext cx="2365993" cy="381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r>
                <a:rPr lang="en-US" sz="1800" b="0" strike="noStrike" spc="-1" dirty="0">
                  <a:latin typeface="Arial"/>
                </a:rPr>
                <a:t>1.5 GeV e-/e+ </a:t>
              </a:r>
              <a:r>
                <a:rPr lang="en-US" sz="1800" b="0" strike="noStrike" spc="-1" dirty="0" err="1">
                  <a:latin typeface="Arial"/>
                </a:rPr>
                <a:t>linac</a:t>
              </a:r>
              <a:endParaRPr lang="en-US" sz="1800" b="0" strike="noStrike" spc="-1" dirty="0">
                <a:latin typeface="Arial"/>
              </a:endParaRPr>
            </a:p>
          </p:txBody>
        </p:sp>
        <p:sp>
          <p:nvSpPr>
            <p:cNvPr id="2" name="TextShape 3">
              <a:extLst>
                <a:ext uri="{FF2B5EF4-FFF2-40B4-BE49-F238E27FC236}">
                  <a16:creationId xmlns:a16="http://schemas.microsoft.com/office/drawing/2014/main" id="{19228F50-E270-4DE1-A89A-4B0901746C36}"/>
                </a:ext>
              </a:extLst>
            </p:cNvPr>
            <p:cNvSpPr txBox="1"/>
            <p:nvPr/>
          </p:nvSpPr>
          <p:spPr>
            <a:xfrm>
              <a:off x="7076706" y="4428850"/>
              <a:ext cx="2304494" cy="2860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alpha val="43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0000" tIns="45000" rIns="90000" bIns="45000">
              <a:spAutoFit/>
            </a:bodyPr>
            <a:lstStyle/>
            <a:p>
              <a:r>
                <a:rPr lang="en-US" sz="1600" b="0" strike="noStrike" spc="-1" dirty="0">
                  <a:latin typeface="Arial"/>
                  <a:ea typeface="Microsoft YaHei"/>
                </a:rPr>
                <a:t>Two options to produce</a:t>
              </a:r>
            </a:p>
            <a:p>
              <a:r>
                <a:rPr lang="en-US" sz="1600" b="1" strike="noStrike" spc="-1" dirty="0">
                  <a:latin typeface="Arial"/>
                </a:rPr>
                <a:t>2·10</a:t>
              </a:r>
              <a:r>
                <a:rPr lang="en-US" sz="1600" b="1" strike="noStrike" spc="-1" baseline="30000" dirty="0">
                  <a:latin typeface="Arial"/>
                </a:rPr>
                <a:t>11</a:t>
              </a:r>
              <a:r>
                <a:rPr lang="en-US" sz="1600" b="1" strike="noStrike" spc="-1" dirty="0">
                  <a:latin typeface="Arial"/>
                </a:rPr>
                <a:t> e+ / sec</a:t>
              </a:r>
              <a:r>
                <a:rPr lang="en-US" sz="1600" b="0" strike="noStrike" spc="-1" dirty="0">
                  <a:latin typeface="Arial"/>
                  <a:ea typeface="Microsoft YaHei"/>
                </a:rPr>
                <a:t>:</a:t>
              </a:r>
            </a:p>
            <a:p>
              <a:endParaRPr lang="en-US" sz="1600" b="0" strike="noStrike" spc="-1" dirty="0">
                <a:latin typeface="Arial"/>
                <a:ea typeface="Microsoft YaHei"/>
              </a:endParaRPr>
            </a:p>
            <a:p>
              <a:r>
                <a:rPr lang="en-US" sz="1600" b="0" strike="noStrike" spc="-1" dirty="0">
                  <a:latin typeface="Arial"/>
                  <a:ea typeface="Microsoft YaHei"/>
                </a:rPr>
                <a:t>10 Hz operation with</a:t>
              </a:r>
            </a:p>
            <a:p>
              <a:r>
                <a:rPr lang="en-US" sz="1600" spc="-1" dirty="0">
                  <a:latin typeface="Arial"/>
                  <a:ea typeface="Microsoft YaHei"/>
                </a:rPr>
                <a:t>5 </a:t>
              </a:r>
              <a:r>
                <a:rPr lang="en-US" sz="1600" b="0" strike="noStrike" spc="-1" dirty="0" err="1">
                  <a:latin typeface="Arial"/>
                  <a:ea typeface="Microsoft YaHei"/>
                </a:rPr>
                <a:t>nC</a:t>
              </a:r>
              <a:r>
                <a:rPr lang="en-US" sz="1600" b="0" strike="noStrike" spc="-1" dirty="0">
                  <a:latin typeface="Arial"/>
                  <a:ea typeface="Microsoft YaHei"/>
                </a:rPr>
                <a:t> e- bunch</a:t>
              </a:r>
            </a:p>
            <a:p>
              <a:endParaRPr lang="en-US" sz="1600" b="0" strike="noStrike" spc="-1" dirty="0">
                <a:latin typeface="Arial"/>
              </a:endParaRPr>
            </a:p>
            <a:p>
              <a:r>
                <a:rPr lang="en-US" sz="1600" b="0" strike="noStrike" spc="-1" dirty="0">
                  <a:latin typeface="Arial"/>
                  <a:ea typeface="Microsoft YaHei"/>
                </a:rPr>
                <a:t>20 Hz operation with</a:t>
              </a:r>
            </a:p>
            <a:p>
              <a:r>
                <a:rPr lang="en-US" sz="1600" b="0" strike="noStrike" spc="-1" dirty="0">
                  <a:latin typeface="Arial"/>
                  <a:ea typeface="Microsoft YaHei"/>
                </a:rPr>
                <a:t>2.5 </a:t>
              </a:r>
              <a:r>
                <a:rPr lang="en-US" sz="1600" b="0" strike="noStrike" spc="-1" dirty="0" err="1">
                  <a:latin typeface="Arial"/>
                  <a:ea typeface="Microsoft YaHei"/>
                </a:rPr>
                <a:t>nC</a:t>
              </a:r>
              <a:r>
                <a:rPr lang="en-US" sz="1600" b="0" strike="noStrike" spc="-1" dirty="0">
                  <a:latin typeface="Arial"/>
                  <a:ea typeface="Microsoft YaHei"/>
                </a:rPr>
                <a:t> e- bunch</a:t>
              </a:r>
            </a:p>
            <a:p>
              <a:endParaRPr lang="en-US" sz="1600" spc="-1" dirty="0">
                <a:latin typeface="Arial"/>
                <a:ea typeface="Microsoft YaHei"/>
              </a:endParaRPr>
            </a:p>
            <a:p>
              <a:r>
                <a:rPr lang="en-US" sz="1200" b="0" strike="noStrike" spc="-1" dirty="0">
                  <a:latin typeface="Arial"/>
                  <a:ea typeface="Microsoft YaHei"/>
                </a:rPr>
                <a:t>+ an additional 1.5-2x frequency increase required for e- production</a:t>
              </a: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35" name="TextShape 1"/>
          <p:cNvSpPr txBox="1"/>
          <p:nvPr/>
        </p:nvSpPr>
        <p:spPr>
          <a:xfrm>
            <a:off x="272419" y="24613"/>
            <a:ext cx="972000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800" b="0" strike="noStrike" spc="-1" dirty="0">
                <a:latin typeface="Times New Roman"/>
              </a:rPr>
              <a:t>Old injector layout for the 3 GeV BINP-based facility: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88206" y="406356"/>
            <a:ext cx="9992419" cy="110654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2200" b="0" strike="noStrike" spc="-1" dirty="0">
                <a:latin typeface="Times New Roman"/>
              </a:rPr>
              <a:t>With 4.8 </a:t>
            </a:r>
            <a:r>
              <a:rPr lang="en-US" sz="2200" b="0" strike="noStrike" spc="-1" dirty="0" err="1">
                <a:latin typeface="Times New Roman"/>
              </a:rPr>
              <a:t>nC</a:t>
            </a:r>
            <a:r>
              <a:rPr lang="en-US" sz="2200" b="0" strike="noStrike" spc="-1" dirty="0">
                <a:latin typeface="Times New Roman"/>
              </a:rPr>
              <a:t> (3e10 e-), 2.5 GeV electron beam on target we get 5 </a:t>
            </a:r>
            <a:r>
              <a:rPr lang="en-US" sz="2200" b="0" strike="noStrike" spc="-1" dirty="0" err="1">
                <a:latin typeface="Times New Roman"/>
              </a:rPr>
              <a:t>nC</a:t>
            </a:r>
            <a:r>
              <a:rPr lang="en-US" sz="2200" b="0" strike="noStrike" spc="-1" dirty="0">
                <a:latin typeface="Times New Roman"/>
              </a:rPr>
              <a:t> e+ after the solenoid at 200 MeV, 3.5 </a:t>
            </a:r>
            <a:r>
              <a:rPr lang="en-US" sz="2200" b="0" strike="noStrike" spc="-1" dirty="0" err="1">
                <a:latin typeface="Times New Roman"/>
              </a:rPr>
              <a:t>nC</a:t>
            </a:r>
            <a:r>
              <a:rPr lang="en-US" sz="2200" b="0" strike="noStrike" spc="-1" dirty="0">
                <a:latin typeface="Times New Roman"/>
              </a:rPr>
              <a:t> before the damping ring and 3.0 </a:t>
            </a:r>
            <a:r>
              <a:rPr lang="en-US" sz="2200" b="0" strike="noStrike" spc="-1" dirty="0" err="1">
                <a:latin typeface="Times New Roman"/>
              </a:rPr>
              <a:t>nC</a:t>
            </a:r>
            <a:r>
              <a:rPr lang="en-US" sz="2200" b="0" strike="noStrike" spc="-1" dirty="0">
                <a:latin typeface="Times New Roman"/>
              </a:rPr>
              <a:t> e+ captured by the damping ring: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38D55204-16EB-4320-BD73-237A6E315B79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2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2498EF-4645-4A33-92A9-2A7B1D4A9281}"/>
              </a:ext>
            </a:extLst>
          </p:cNvPr>
          <p:cNvSpPr txBox="1"/>
          <p:nvPr/>
        </p:nvSpPr>
        <p:spPr>
          <a:xfrm>
            <a:off x="504984" y="7225153"/>
            <a:ext cx="783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u="sng" strike="noStrike" spc="-1" dirty="0">
                <a:uFillTx/>
                <a:latin typeface="Times New Roman"/>
                <a:hlinkClick r:id="rId3"/>
              </a:rPr>
              <a:t>2020 Joint Workshop on Future charm-tau Factory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910CEA37-E6D2-4453-9EC9-242B94F38B07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3</a:t>
            </a:fld>
            <a:endParaRPr lang="en-US" dirty="0"/>
          </a:p>
        </p:txBody>
      </p:sp>
      <p:sp>
        <p:nvSpPr>
          <p:cNvPr id="41" name="TextShape 1"/>
          <p:cNvSpPr txBox="1"/>
          <p:nvPr/>
        </p:nvSpPr>
        <p:spPr>
          <a:xfrm>
            <a:off x="277075" y="202693"/>
            <a:ext cx="966813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b="0" strike="noStrike" spc="-1" dirty="0">
                <a:latin typeface="Times New Roman"/>
              </a:rPr>
              <a:t>New injector layout for the 3.5 GeV facility: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E978FD5-6D18-4C2A-A4C7-0CA03F50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3" y="1211899"/>
            <a:ext cx="10002198" cy="3704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402DE9-ED48-4AA4-BFB4-1414DA51D359}"/>
              </a:ext>
            </a:extLst>
          </p:cNvPr>
          <p:cNvSpPr txBox="1"/>
          <p:nvPr/>
        </p:nvSpPr>
        <p:spPr>
          <a:xfrm>
            <a:off x="650384" y="5466796"/>
            <a:ext cx="9343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 is to be able to work at 50 Hz, although 20 Hz is probably enough.</a:t>
            </a:r>
          </a:p>
          <a:p>
            <a:endParaRPr lang="en-US" dirty="0"/>
          </a:p>
          <a:p>
            <a:r>
              <a:rPr lang="en-US" dirty="0"/>
              <a:t>With 3 </a:t>
            </a:r>
            <a:r>
              <a:rPr lang="en-US" dirty="0" err="1"/>
              <a:t>nC</a:t>
            </a:r>
            <a:r>
              <a:rPr lang="en-US" dirty="0"/>
              <a:t> of 3.5 GeV electrons per bunch on target we should capture at least 1.5 </a:t>
            </a:r>
            <a:r>
              <a:rPr lang="en-US" dirty="0" err="1"/>
              <a:t>nC</a:t>
            </a:r>
            <a:r>
              <a:rPr lang="en-US" dirty="0"/>
              <a:t> (10</a:t>
            </a:r>
            <a:r>
              <a:rPr lang="en-US" baseline="30000" dirty="0"/>
              <a:t>10</a:t>
            </a:r>
            <a:r>
              <a:rPr lang="en-US" dirty="0"/>
              <a:t>) positrons per bunch, i.e. 10</a:t>
            </a:r>
            <a:r>
              <a:rPr lang="en-US" baseline="30000" dirty="0"/>
              <a:t>10</a:t>
            </a:r>
            <a:r>
              <a:rPr lang="en-US" dirty="0"/>
              <a:t> e+/bunch at 50 Hz or </a:t>
            </a:r>
            <a:r>
              <a:rPr lang="en-US" b="1" dirty="0"/>
              <a:t>5·10</a:t>
            </a:r>
            <a:r>
              <a:rPr lang="en-US" b="1" baseline="30000" dirty="0"/>
              <a:t>11</a:t>
            </a:r>
            <a:r>
              <a:rPr lang="en-US" b="1" dirty="0"/>
              <a:t> e+/sec </a:t>
            </a:r>
            <a:r>
              <a:rPr lang="en-US" dirty="0"/>
              <a:t>– good safety margin (2·10</a:t>
            </a:r>
            <a:r>
              <a:rPr lang="en-US" baseline="30000" dirty="0"/>
              <a:t>11</a:t>
            </a:r>
            <a:r>
              <a:rPr lang="en-US" dirty="0"/>
              <a:t> e+/sec is required by the collider).</a:t>
            </a:r>
          </a:p>
        </p:txBody>
      </p:sp>
    </p:spTree>
    <p:extLst>
      <p:ext uri="{BB962C8B-B14F-4D97-AF65-F5344CB8AC3E}">
        <p14:creationId xmlns:p14="http://schemas.microsoft.com/office/powerpoint/2010/main" val="95499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/>
          <p:nvPr/>
        </p:nvPicPr>
        <p:blipFill>
          <a:blip r:embed="rId2"/>
          <a:stretch/>
        </p:blipFill>
        <p:spPr>
          <a:xfrm>
            <a:off x="360" y="3918240"/>
            <a:ext cx="10079640" cy="2993760"/>
          </a:xfrm>
          <a:prstGeom prst="rect">
            <a:avLst/>
          </a:prstGeom>
          <a:ln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504360" y="72000"/>
            <a:ext cx="9071640" cy="5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0" strike="noStrike" spc="-1" dirty="0">
                <a:latin typeface="Times New Roman"/>
              </a:rPr>
              <a:t>Positron production system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2160000" y="7056000"/>
            <a:ext cx="5664240" cy="230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 b="0" strike="noStrike" spc="-1">
                <a:latin typeface="Times New Roman"/>
                <a:hlinkClick r:id="rId3"/>
              </a:rPr>
              <a:t>http://www.inp.nsk.su/~petrenko/c-tau/Injector/p-linac/Martyshkin/</a:t>
            </a:r>
            <a:r>
              <a:rPr lang="en-US" sz="1600" b="0" strike="noStrike" spc="-1">
                <a:latin typeface="Times New Roman"/>
              </a:rPr>
              <a:t> 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62" name="Picture 61"/>
          <p:cNvPicPr/>
          <p:nvPr/>
        </p:nvPicPr>
        <p:blipFill>
          <a:blip r:embed="rId4"/>
          <a:stretch/>
        </p:blipFill>
        <p:spPr>
          <a:xfrm>
            <a:off x="2304000" y="720000"/>
            <a:ext cx="5180760" cy="2607480"/>
          </a:xfrm>
          <a:prstGeom prst="rect">
            <a:avLst/>
          </a:prstGeom>
          <a:ln>
            <a:noFill/>
          </a:ln>
        </p:spPr>
      </p:pic>
      <p:sp>
        <p:nvSpPr>
          <p:cNvPr id="63" name="TextShape 3"/>
          <p:cNvSpPr txBox="1"/>
          <p:nvPr/>
        </p:nvSpPr>
        <p:spPr>
          <a:xfrm>
            <a:off x="1368000" y="3428640"/>
            <a:ext cx="7848000" cy="57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000" b="0" strike="noStrike" spc="-1">
                <a:latin typeface="Times New Roman"/>
              </a:rPr>
              <a:t>Positron distribution after the solenoid (Pavel Martyshkin):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5"/>
          <a:stretch/>
        </p:blipFill>
        <p:spPr>
          <a:xfrm>
            <a:off x="7601760" y="401760"/>
            <a:ext cx="2190240" cy="283824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84CD1955-EE97-48FE-BB54-328B3573D197}"/>
              </a:ext>
            </a:extLst>
          </p:cNvPr>
          <p:cNvSpPr/>
          <p:nvPr/>
        </p:nvSpPr>
        <p:spPr>
          <a:xfrm>
            <a:off x="3143181" y="2144620"/>
            <a:ext cx="866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2.5 GeV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296DF2C-A73A-4CED-A016-E5BAB6595CCE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4</a:t>
            </a:fld>
            <a:endParaRPr lang="en-US" dirty="0"/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421357C3-EEC3-4E0D-B8B5-F247F20A8AE8}"/>
              </a:ext>
            </a:extLst>
          </p:cNvPr>
          <p:cNvSpPr/>
          <p:nvPr/>
        </p:nvSpPr>
        <p:spPr>
          <a:xfrm>
            <a:off x="279710" y="1590622"/>
            <a:ext cx="1907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Old simulation for 5 </a:t>
            </a:r>
            <a:r>
              <a:rPr lang="en-US" sz="1600" dirty="0" err="1"/>
              <a:t>nC</a:t>
            </a:r>
            <a:r>
              <a:rPr lang="en-US" sz="1600" dirty="0"/>
              <a:t> 2.5 GeV e- bunch on target.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360" y="72000"/>
            <a:ext cx="9071640" cy="5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0" strike="noStrike" spc="-1">
                <a:latin typeface="Times New Roman"/>
              </a:rPr>
              <a:t>Losses during transition to quadrupole focusing:</a:t>
            </a:r>
            <a:endParaRPr lang="en-US" sz="3200" b="0" strike="noStrike" spc="-1">
              <a:latin typeface="Arial"/>
            </a:endParaRPr>
          </a:p>
        </p:txBody>
      </p:sp>
      <p:grpSp>
        <p:nvGrpSpPr>
          <p:cNvPr id="70" name="Group 2"/>
          <p:cNvGrpSpPr/>
          <p:nvPr/>
        </p:nvGrpSpPr>
        <p:grpSpPr>
          <a:xfrm>
            <a:off x="1443600" y="684000"/>
            <a:ext cx="7684560" cy="6732000"/>
            <a:chOff x="1443600" y="684000"/>
            <a:chExt cx="7684560" cy="6732000"/>
          </a:xfrm>
        </p:grpSpPr>
        <p:pic>
          <p:nvPicPr>
            <p:cNvPr id="71" name="Picture 70"/>
            <p:cNvPicPr/>
            <p:nvPr/>
          </p:nvPicPr>
          <p:blipFill>
            <a:blip r:embed="rId2"/>
            <a:stretch/>
          </p:blipFill>
          <p:spPr>
            <a:xfrm>
              <a:off x="1728000" y="693360"/>
              <a:ext cx="7071120" cy="6722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/>
            <p:cNvPicPr/>
            <p:nvPr/>
          </p:nvPicPr>
          <p:blipFill>
            <a:blip r:embed="rId3"/>
            <a:stretch/>
          </p:blipFill>
          <p:spPr>
            <a:xfrm>
              <a:off x="1443600" y="684000"/>
              <a:ext cx="7684560" cy="3024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E2F8540-081F-4ABC-A9A2-16B094BCC7F5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5</a:t>
            </a:fld>
            <a:endParaRPr lang="en-US" dirty="0"/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10CD255B-C2EB-48B2-BFE4-0D539357380A}"/>
              </a:ext>
            </a:extLst>
          </p:cNvPr>
          <p:cNvSpPr/>
          <p:nvPr/>
        </p:nvSpPr>
        <p:spPr>
          <a:xfrm>
            <a:off x="47891" y="1577743"/>
            <a:ext cx="1907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Old simulation for 5 </a:t>
            </a:r>
            <a:r>
              <a:rPr lang="en-US" sz="1600" dirty="0" err="1"/>
              <a:t>nC</a:t>
            </a:r>
            <a:r>
              <a:rPr lang="en-US" sz="1600" dirty="0"/>
              <a:t> 2.5 GeV e- bunch on target.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360" y="72000"/>
            <a:ext cx="9071640" cy="5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0" strike="noStrike" spc="-1">
                <a:latin typeface="Times New Roman"/>
              </a:rPr>
              <a:t>Similar system at KEK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080000" y="792000"/>
            <a:ext cx="7992000" cy="6397560"/>
          </a:xfrm>
          <a:prstGeom prst="rect">
            <a:avLst/>
          </a:prstGeom>
          <a:ln>
            <a:noFill/>
          </a:ln>
        </p:spPr>
      </p:pic>
      <p:sp>
        <p:nvSpPr>
          <p:cNvPr id="75" name="TextShape 2"/>
          <p:cNvSpPr txBox="1"/>
          <p:nvPr/>
        </p:nvSpPr>
        <p:spPr>
          <a:xfrm>
            <a:off x="72360" y="7189560"/>
            <a:ext cx="9071640" cy="37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 b="0" strike="noStrike" spc="-1">
                <a:latin typeface="Times New Roman"/>
              </a:rPr>
              <a:t>From </a:t>
            </a:r>
            <a:r>
              <a:rPr lang="en-US" sz="1600" b="0" strike="noStrike" spc="-1">
                <a:latin typeface="Times New Roman"/>
                <a:hlinkClick r:id="rId3"/>
              </a:rPr>
              <a:t>Pavel Martyshkin’s presentation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E04E00D-CF65-4C39-AE07-1D0644F816B7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2000" y="144736"/>
            <a:ext cx="1000800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800" b="0" strike="noStrike" spc="-1" dirty="0">
                <a:latin typeface="Times New Roman"/>
              </a:rPr>
              <a:t>1.5 GeV damping ring (scaled down </a:t>
            </a:r>
            <a:r>
              <a:rPr lang="en-US" sz="2800" b="0" u="sng" strike="noStrike" spc="-1" dirty="0">
                <a:uFillTx/>
                <a:latin typeface="Times New Roman"/>
                <a:hlinkClick r:id="rId2"/>
              </a:rPr>
              <a:t>CLIC Pre-Damping Ring</a:t>
            </a:r>
            <a:r>
              <a:rPr lang="en-US" sz="2800" b="0" strike="noStrike" spc="-1" dirty="0">
                <a:latin typeface="Times New Roman"/>
              </a:rPr>
              <a:t>)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4B7CAEF-AD8C-4348-BC93-944894AAA00C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3244B4-6345-4F90-B8AF-5E21FD9A55E6}"/>
              </a:ext>
            </a:extLst>
          </p:cNvPr>
          <p:cNvGrpSpPr/>
          <p:nvPr/>
        </p:nvGrpSpPr>
        <p:grpSpPr>
          <a:xfrm>
            <a:off x="0" y="1118413"/>
            <a:ext cx="10080625" cy="4692094"/>
            <a:chOff x="0" y="1356664"/>
            <a:chExt cx="10080625" cy="4692094"/>
          </a:xfrm>
        </p:grpSpPr>
        <p:pic>
          <p:nvPicPr>
            <p:cNvPr id="5" name="Picture 4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5FCDE269-FE68-41DD-8A01-156692C8C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0916"/>
              <a:ext cx="10080625" cy="4537842"/>
            </a:xfrm>
            <a:prstGeom prst="rect">
              <a:avLst/>
            </a:prstGeom>
          </p:spPr>
        </p:pic>
        <p:sp>
          <p:nvSpPr>
            <p:cNvPr id="106" name="TextShape 9"/>
            <p:cNvSpPr txBox="1"/>
            <p:nvPr/>
          </p:nvSpPr>
          <p:spPr>
            <a:xfrm>
              <a:off x="2391859" y="2052462"/>
              <a:ext cx="7183779" cy="1629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r>
                <a:rPr lang="en-US" sz="2000" b="0" strike="noStrike" spc="-1" dirty="0">
                  <a:latin typeface="Times New Roman"/>
                </a:rPr>
                <a:t>Damping times: </a:t>
              </a:r>
              <a:r>
                <a:rPr lang="en-US" sz="2000" b="0" i="1" strike="noStrike" spc="-1" dirty="0">
                  <a:latin typeface="Times New Roman"/>
                  <a:ea typeface="Times New Roman"/>
                </a:rPr>
                <a:t>τ</a:t>
              </a:r>
              <a:r>
                <a:rPr lang="el-GR" sz="2000" b="0" i="1" strike="noStrike" spc="-1" baseline="-25000" dirty="0">
                  <a:latin typeface="Times New Roman"/>
                  <a:ea typeface="Times New Roman"/>
                </a:rPr>
                <a:t>δ</a:t>
              </a:r>
              <a:r>
                <a:rPr lang="en-US" sz="2000" b="0" i="1" strike="noStrike" spc="-1" dirty="0">
                  <a:latin typeface="Times New Roman"/>
                  <a:ea typeface="Times New Roman"/>
                </a:rPr>
                <a:t> </a:t>
              </a:r>
              <a:r>
                <a:rPr lang="en-US" sz="2000" b="0" strike="noStrike" spc="-1" dirty="0">
                  <a:latin typeface="Times New Roman"/>
                  <a:ea typeface="Times New Roman"/>
                </a:rPr>
                <a:t>= 2.3 </a:t>
              </a:r>
              <a:r>
                <a:rPr lang="en-US" sz="2000" b="0" strike="noStrike" spc="-1" dirty="0" err="1">
                  <a:latin typeface="Times New Roman"/>
                  <a:ea typeface="Times New Roman"/>
                </a:rPr>
                <a:t>ms</a:t>
              </a:r>
              <a:r>
                <a:rPr lang="en-US" sz="2000" b="0" strike="noStrike" spc="-1" dirty="0">
                  <a:latin typeface="Times New Roman"/>
                  <a:ea typeface="Times New Roman"/>
                </a:rPr>
                <a:t>, </a:t>
              </a:r>
              <a:r>
                <a:rPr lang="en-US" sz="2000" b="0" i="1" strike="noStrike" spc="-1" dirty="0" err="1">
                  <a:latin typeface="Times New Roman"/>
                  <a:ea typeface="Times New Roman"/>
                </a:rPr>
                <a:t>τ</a:t>
              </a:r>
              <a:r>
                <a:rPr lang="en-US" sz="2000" b="0" i="1" strike="noStrike" spc="-1" baseline="-25000" dirty="0" err="1">
                  <a:latin typeface="Times New Roman"/>
                  <a:ea typeface="Times New Roman"/>
                </a:rPr>
                <a:t>x,y</a:t>
              </a:r>
              <a:r>
                <a:rPr lang="en-US" sz="2000" b="0" strike="noStrike" spc="-1" dirty="0">
                  <a:latin typeface="Times New Roman"/>
                  <a:ea typeface="Times New Roman"/>
                </a:rPr>
                <a:t> = 4.7 </a:t>
              </a:r>
              <a:r>
                <a:rPr lang="en-US" sz="2000" b="0" strike="noStrike" spc="-1" dirty="0" err="1">
                  <a:latin typeface="Times New Roman"/>
                  <a:ea typeface="Times New Roman"/>
                </a:rPr>
                <a:t>ms.</a:t>
              </a:r>
              <a:endParaRPr lang="en-US" sz="2000" b="0" strike="noStrike" spc="-1" dirty="0">
                <a:latin typeface="Arial"/>
              </a:endParaRPr>
            </a:p>
            <a:p>
              <a:endParaRPr lang="en-US" sz="2000" spc="-1" dirty="0">
                <a:latin typeface="Times New Roman"/>
              </a:endParaRPr>
            </a:p>
            <a:p>
              <a:r>
                <a:rPr lang="en-US" sz="2000" b="0" strike="noStrike" spc="-1" dirty="0">
                  <a:latin typeface="Times New Roman"/>
                </a:rPr>
                <a:t>Energy loss per turn = 430 keV (1-2 MV RF required)</a:t>
              </a:r>
            </a:p>
            <a:p>
              <a:endParaRPr lang="en-US" sz="2000" spc="-1" dirty="0">
                <a:latin typeface="Times New Roman"/>
              </a:endParaRPr>
            </a:p>
            <a:p>
              <a:r>
                <a:rPr lang="en-US" sz="2000" spc="-1" dirty="0">
                  <a:latin typeface="Times New Roman"/>
                </a:rPr>
                <a:t>With 1.5 MV RF the 3 </a:t>
              </a:r>
              <a:r>
                <a:rPr lang="en-US" sz="2000" spc="-1" dirty="0" err="1">
                  <a:latin typeface="Times New Roman"/>
                </a:rPr>
                <a:t>nC</a:t>
              </a:r>
              <a:r>
                <a:rPr lang="en-US" sz="2000" spc="-1" dirty="0">
                  <a:latin typeface="Times New Roman"/>
                </a:rPr>
                <a:t> bunch will have </a:t>
              </a:r>
              <a:r>
                <a:rPr lang="el-GR" sz="2000" i="1" spc="-1" dirty="0">
                  <a:latin typeface="Times New Roman"/>
                </a:rPr>
                <a:t>σ</a:t>
              </a:r>
              <a:r>
                <a:rPr lang="en-US" sz="2000" i="1" spc="-1" baseline="-25000" dirty="0">
                  <a:latin typeface="Times New Roman"/>
                </a:rPr>
                <a:t>z </a:t>
              </a:r>
              <a:r>
                <a:rPr lang="en-US" sz="2000" spc="-1" dirty="0">
                  <a:latin typeface="Times New Roman"/>
                </a:rPr>
                <a:t>= 7 mm, </a:t>
              </a:r>
              <a:r>
                <a:rPr lang="el-GR" sz="2000" i="1" spc="-1" dirty="0">
                  <a:latin typeface="Times New Roman"/>
                </a:rPr>
                <a:t>ε</a:t>
              </a:r>
              <a:r>
                <a:rPr lang="en-US" sz="2000" i="1" spc="-1" baseline="-25000" dirty="0">
                  <a:latin typeface="Times New Roman"/>
                </a:rPr>
                <a:t>x,y </a:t>
              </a:r>
              <a:r>
                <a:rPr lang="en-US" sz="2000" spc="-1" dirty="0">
                  <a:latin typeface="Times New Roman"/>
                </a:rPr>
                <a:t>= 3 nm.</a:t>
              </a:r>
            </a:p>
          </p:txBody>
        </p:sp>
        <p:sp>
          <p:nvSpPr>
            <p:cNvPr id="18" name="TextShape 9">
              <a:extLst>
                <a:ext uri="{FF2B5EF4-FFF2-40B4-BE49-F238E27FC236}">
                  <a16:creationId xmlns:a16="http://schemas.microsoft.com/office/drawing/2014/main" id="{51058091-C0A7-4DDA-94A2-A347E33D58ED}"/>
                </a:ext>
              </a:extLst>
            </p:cNvPr>
            <p:cNvSpPr txBox="1"/>
            <p:nvPr/>
          </p:nvSpPr>
          <p:spPr>
            <a:xfrm>
              <a:off x="4303596" y="1356664"/>
              <a:ext cx="1473431" cy="3986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/>
              <a:r>
                <a:rPr lang="en-US" sz="2000" spc="-1" dirty="0">
                  <a:latin typeface="Times New Roman"/>
                </a:rPr>
                <a:t>W</a:t>
              </a:r>
              <a:r>
                <a:rPr lang="en-US" sz="2000" b="0" strike="noStrike" spc="-1" dirty="0">
                  <a:latin typeface="Times New Roman"/>
                </a:rPr>
                <a:t>igglers</a:t>
              </a:r>
              <a:endParaRPr lang="en-US" sz="1400" b="0" strike="noStrike" spc="-1" dirty="0">
                <a:latin typeface="Arial"/>
              </a:endParaRPr>
            </a:p>
          </p:txBody>
        </p:sp>
        <p:sp>
          <p:nvSpPr>
            <p:cNvPr id="20" name="TextShape 9">
              <a:extLst>
                <a:ext uri="{FF2B5EF4-FFF2-40B4-BE49-F238E27FC236}">
                  <a16:creationId xmlns:a16="http://schemas.microsoft.com/office/drawing/2014/main" id="{7E2C79E4-0581-4E75-B59E-A173B49E75B1}"/>
                </a:ext>
              </a:extLst>
            </p:cNvPr>
            <p:cNvSpPr txBox="1"/>
            <p:nvPr/>
          </p:nvSpPr>
          <p:spPr>
            <a:xfrm>
              <a:off x="4303596" y="4765274"/>
              <a:ext cx="1473431" cy="3986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/>
              <a:r>
                <a:rPr lang="en-US" sz="2000" spc="-1" dirty="0">
                  <a:latin typeface="Times New Roman"/>
                </a:rPr>
                <a:t>W</a:t>
              </a:r>
              <a:r>
                <a:rPr lang="en-US" sz="2000" b="0" strike="noStrike" spc="-1" dirty="0">
                  <a:latin typeface="Times New Roman"/>
                </a:rPr>
                <a:t>igglers</a:t>
              </a:r>
              <a:endParaRPr lang="en-US" sz="1400" b="0" strike="noStrike" spc="-1" dirty="0">
                <a:latin typeface="Arial"/>
              </a:endParaRPr>
            </a:p>
          </p:txBody>
        </p:sp>
        <p:sp>
          <p:nvSpPr>
            <p:cNvPr id="21" name="TextShape 9">
              <a:extLst>
                <a:ext uri="{FF2B5EF4-FFF2-40B4-BE49-F238E27FC236}">
                  <a16:creationId xmlns:a16="http://schemas.microsoft.com/office/drawing/2014/main" id="{9799E6DB-4697-4D6E-8392-ACC9D586C1CE}"/>
                </a:ext>
              </a:extLst>
            </p:cNvPr>
            <p:cNvSpPr txBox="1"/>
            <p:nvPr/>
          </p:nvSpPr>
          <p:spPr>
            <a:xfrm>
              <a:off x="1126900" y="4024442"/>
              <a:ext cx="1473431" cy="3986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/>
              <a:r>
                <a:rPr lang="en-US" sz="2000" spc="-1" dirty="0">
                  <a:latin typeface="Times New Roman"/>
                </a:rPr>
                <a:t>TME cells</a:t>
              </a:r>
              <a:endParaRPr lang="en-US" sz="1400" b="0" strike="noStrike" spc="-1" dirty="0">
                <a:latin typeface="Arial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A19BF88-8056-42E1-A5BC-6B0118D30E7C}"/>
              </a:ext>
            </a:extLst>
          </p:cNvPr>
          <p:cNvSpPr txBox="1"/>
          <p:nvPr/>
        </p:nvSpPr>
        <p:spPr>
          <a:xfrm>
            <a:off x="1126900" y="6062475"/>
            <a:ext cx="81716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" dirty="0">
                <a:latin typeface="Times New Roman"/>
              </a:rPr>
              <a:t>This seems to be enough for 50 Hz operation even in a single bunch regime. The ring could be downsized if we assume multiple bunches stored for more than one cycle.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0" y="267846"/>
            <a:ext cx="1008062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800" b="1" strike="noStrike" spc="-1" dirty="0"/>
              <a:t>Conclusion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4B7CAEF-AD8C-4348-BC93-944894AAA00C}"/>
              </a:ext>
            </a:extLst>
          </p:cNvPr>
          <p:cNvSpPr txBox="1">
            <a:spLocks/>
          </p:cNvSpPr>
          <p:nvPr/>
        </p:nvSpPr>
        <p:spPr>
          <a:xfrm>
            <a:off x="9575639" y="7221122"/>
            <a:ext cx="504986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7F6C9C-13E3-4B00-B591-7BD1F52685F4}" type="slidenum">
              <a:rPr lang="en-US" sz="1400" smtClean="0">
                <a:latin typeface="Times New Roman"/>
              </a:rPr>
              <a:pPr algn="r"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C8E541-56E4-48E5-9474-C6625F8119ED}"/>
              </a:ext>
            </a:extLst>
          </p:cNvPr>
          <p:cNvSpPr txBox="1"/>
          <p:nvPr/>
        </p:nvSpPr>
        <p:spPr>
          <a:xfrm>
            <a:off x="1147672" y="1290852"/>
            <a:ext cx="85321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trike="noStrike" spc="-1" dirty="0"/>
              <a:t>New </a:t>
            </a:r>
            <a:r>
              <a:rPr lang="en-US" sz="2400" spc="-1" dirty="0"/>
              <a:t>e+/e- </a:t>
            </a:r>
            <a:r>
              <a:rPr lang="en-US" sz="2400" strike="noStrike" spc="-1" dirty="0"/>
              <a:t>injector design is proposed for the 3.5 GeV SCT-factory with fully independent electron and positron </a:t>
            </a:r>
            <a:r>
              <a:rPr lang="en-US" sz="2400" strike="noStrike" spc="-1" dirty="0" err="1"/>
              <a:t>linacs</a:t>
            </a:r>
            <a:r>
              <a:rPr lang="en-US" sz="2400" spc="-1" dirty="0"/>
              <a:t> </a:t>
            </a:r>
            <a:r>
              <a:rPr lang="en-US" sz="2400" strike="noStrike" spc="-1" dirty="0"/>
              <a:t>(total energy of </a:t>
            </a:r>
            <a:r>
              <a:rPr lang="en-US" sz="2400" strike="noStrike" spc="-1" dirty="0" err="1"/>
              <a:t>linacs</a:t>
            </a:r>
            <a:r>
              <a:rPr lang="en-US" sz="2400" strike="noStrike" spc="-1" dirty="0"/>
              <a:t> is 10.5 GeV).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spc="-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trike="noStrike" spc="-1" dirty="0"/>
              <a:t>The 50 Hz operation with 3 </a:t>
            </a:r>
            <a:r>
              <a:rPr lang="en-US" sz="2400" strike="noStrike" spc="-1" dirty="0" err="1"/>
              <a:t>nC</a:t>
            </a:r>
            <a:r>
              <a:rPr lang="en-US" sz="2400" strike="noStrike" spc="-1" dirty="0"/>
              <a:t> e- bunches on target </a:t>
            </a:r>
            <a:r>
              <a:rPr lang="en-US" sz="2400" spc="-1" dirty="0"/>
              <a:t>certainly meets the collider requirement of </a:t>
            </a:r>
            <a:r>
              <a:rPr lang="en-US" sz="2400" dirty="0"/>
              <a:t>2·10</a:t>
            </a:r>
            <a:r>
              <a:rPr lang="en-US" sz="2400" baseline="30000" dirty="0"/>
              <a:t>11</a:t>
            </a:r>
            <a:r>
              <a:rPr lang="en-US" sz="2400" dirty="0"/>
              <a:t> e+/sec.</a:t>
            </a:r>
          </a:p>
        </p:txBody>
      </p:sp>
    </p:spTree>
    <p:extLst>
      <p:ext uri="{BB962C8B-B14F-4D97-AF65-F5344CB8AC3E}">
        <p14:creationId xmlns:p14="http://schemas.microsoft.com/office/powerpoint/2010/main" val="249308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80312" y="3379727"/>
            <a:ext cx="9720000" cy="4001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600" b="1" strike="noStrike" spc="-1" dirty="0">
                <a:latin typeface="Times New Roman"/>
              </a:rPr>
              <a:t>Backup slides:</a:t>
            </a:r>
            <a:endParaRPr lang="en-US" sz="2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869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641</Words>
  <Application>Microsoft Office PowerPoint</Application>
  <PresentationFormat>Custom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 Petrenko</dc:creator>
  <cp:lastModifiedBy>Alexey Petrenko</cp:lastModifiedBy>
  <cp:revision>82</cp:revision>
  <dcterms:modified xsi:type="dcterms:W3CDTF">2021-11-17T01:16:40Z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2019-05-16T20:58:50Z</dcterms:created>
  <dc:creator>Alexey Petrenko</dc:creator>
  <dc:description/>
  <dc:language>en-US</dc:language>
  <cp:lastModifiedBy/>
  <dcterms:modified xsi:type="dcterms:W3CDTF">2019-09-25T21:55:39Z</dcterms:modified>
  <cp:revision>124</cp:revision>
  <dc:subject/>
  <dc:title/>
</cp:coreProperties>
</file>