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1093" r:id="rId4"/>
    <p:sldId id="1095" r:id="rId5"/>
    <p:sldId id="502" r:id="rId6"/>
    <p:sldId id="1090" r:id="rId7"/>
    <p:sldId id="1094" r:id="rId8"/>
    <p:sldId id="1096" r:id="rId9"/>
    <p:sldId id="547" r:id="rId10"/>
    <p:sldId id="549" r:id="rId11"/>
    <p:sldId id="261" r:id="rId12"/>
    <p:sldId id="560" r:id="rId13"/>
    <p:sldId id="561" r:id="rId14"/>
    <p:sldId id="562" r:id="rId15"/>
    <p:sldId id="571" r:id="rId16"/>
    <p:sldId id="1097" r:id="rId17"/>
    <p:sldId id="1098" r:id="rId18"/>
    <p:sldId id="1099" r:id="rId19"/>
    <p:sldId id="1100" r:id="rId20"/>
    <p:sldId id="1101" r:id="rId21"/>
    <p:sldId id="574" r:id="rId22"/>
    <p:sldId id="1091" r:id="rId23"/>
    <p:sldId id="1084" r:id="rId24"/>
    <p:sldId id="541" r:id="rId25"/>
    <p:sldId id="542" r:id="rId26"/>
    <p:sldId id="556" r:id="rId27"/>
    <p:sldId id="568" r:id="rId28"/>
    <p:sldId id="263" r:id="rId29"/>
    <p:sldId id="1102" r:id="rId30"/>
  </p:sldIdLst>
  <p:sldSz cx="12192000" cy="6858000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B8042-71D7-4684-9719-BB48F87C9704}" type="datetimeFigureOut">
              <a:rPr lang="zh-CN" altLang="en-US" smtClean="0"/>
              <a:t>2021-11-14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5E75-410F-4562-AEF0-7EFEBDD7D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91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1E5F-2F86-40B4-9F46-5F3F6F774B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97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038600"/>
            <a:ext cx="8534400" cy="2133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>
            <a:lvl1pPr algn="ctr">
              <a:defRPr sz="4400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1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>
            <a:lvl1pPr algn="ctr"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8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9040" y="802959"/>
            <a:ext cx="2743200" cy="5851525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9440" y="802959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296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2EC72-77DB-B24E-A1FF-B8A0F1CE2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1840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0E75BC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/>
          </p:nvPr>
        </p:nvSpPr>
        <p:spPr>
          <a:xfrm>
            <a:off x="788893" y="1838045"/>
            <a:ext cx="10623177" cy="2716212"/>
          </a:xfrm>
          <a:prstGeom prst="rect">
            <a:avLst/>
          </a:prstGeom>
        </p:spPr>
        <p:txBody>
          <a:bodyPr/>
          <a:lstStyle>
            <a:lvl1pPr marL="447675" indent="-447675">
              <a:lnSpc>
                <a:spcPct val="120000"/>
              </a:lnSpc>
              <a:spcAft>
                <a:spcPts val="1200"/>
              </a:spcAft>
              <a:buSzPct val="90000"/>
              <a:buFont typeface="Wingdings" panose="05000000000000000000" pitchFamily="2" charset="2"/>
              <a:buChar char="n"/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808038" indent="-350838">
              <a:lnSpc>
                <a:spcPct val="120000"/>
              </a:lnSpc>
              <a:spcAft>
                <a:spcPts val="1200"/>
              </a:spcAft>
              <a:buSzPct val="90000"/>
              <a:buFont typeface="Wingdings" panose="05000000000000000000" pitchFamily="2" charset="2"/>
              <a:buChar char="l"/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2295578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705"/>
          </a:xfrm>
        </p:spPr>
        <p:txBody>
          <a:bodyPr/>
          <a:lstStyle>
            <a:lvl1pPr algn="ctr"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122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5046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8B75062-AC0F-154F-A2A4-7AEF26A6E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7C81022-EB79-4D44-B349-71CEB7845507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0FB030A-8606-2446-851E-73303FB79D3C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DFAFD920-79C3-49C1-A7B3-B6E0382E58A6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>
            <a:lvl1pPr algn="ctr"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28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287FDD3-CDFA-EF49-A10D-1322C950A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 dirty="0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81CDDE9-B88E-234E-A6D4-D842F0AB9A85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9D7FDDD-992B-F946-BDF0-9E13F01559AD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0B5F9426-7A81-445D-91A9-6E9E1149893A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>
            <a:lvl1pPr algn="ctr"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470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5FEE81A-7312-664C-853C-656C8E254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3AC04B3-47FF-B94A-9443-5E2CBAB5FD2F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F6CDD96-2BFD-5F49-94F0-A6C0394071C0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C34E1AA7-BBE3-4066-9647-AD26786FD079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>
            <a:lvl1pPr algn="ctr"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297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C9DDAB7-96A9-334D-9651-A686984A4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37518CB-DF15-E047-BB7E-B5711858249A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41B53DE-DE93-684B-ABFE-870875C29D7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477D0B05-BC85-48E6-89ED-2487897A79B2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4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1" y="791210"/>
            <a:ext cx="4011084" cy="1162050"/>
          </a:xfr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6253" y="791211"/>
            <a:ext cx="6815667" cy="5853113"/>
          </a:xfrm>
        </p:spPr>
        <p:txBody>
          <a:bodyPr/>
          <a:lstStyle>
            <a:lvl1pPr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9121" y="195326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4886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917" y="5125720"/>
            <a:ext cx="7315200" cy="566738"/>
          </a:xfr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38917" y="93789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8917" y="569245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5112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F5485827-3A9C-3940-AC12-64CE424C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9201"/>
            <a:ext cx="109728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altLang="zh-CN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102784" y="1"/>
            <a:ext cx="1108921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de-DE" altLang="zh-C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E0F720-7A08-0D43-A4CF-AEC7139A1146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A05A0-225C-694D-9D3E-D97BF161FD0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222D797F-6281-4E3F-ACFD-EAA4784CE755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28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r" defTabSz="457200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panose="02010609060101010101" pitchFamily="49" charset="-122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黑体" pitchFamily="49" charset="-122"/>
          <a:ea typeface="黑体" pitchFamily="49" charset="-122"/>
          <a:cs typeface="黑体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itchFamily="49" charset="-122"/>
          <a:ea typeface="黑体" pitchFamily="49" charset="-122"/>
          <a:cs typeface="黑体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黑体" pitchFamily="49" charset="-122"/>
          <a:ea typeface="黑体" pitchFamily="49" charset="-122"/>
          <a:cs typeface="黑体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黑体" pitchFamily="49" charset="-122"/>
          <a:ea typeface="黑体" pitchFamily="49" charset="-122"/>
          <a:cs typeface="黑体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7" Type="http://schemas.openxmlformats.org/officeDocument/2006/relationships/image" Target="../media/image51.jpe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tmp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tmp"/><Relationship Id="rId4" Type="http://schemas.openxmlformats.org/officeDocument/2006/relationships/image" Target="../media/image57.tm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mp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tmp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BEB7864C-E992-4B1A-BFC3-5383B3E53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12192000" cy="2133600"/>
          </a:xfrm>
        </p:spPr>
        <p:txBody>
          <a:bodyPr/>
          <a:lstStyle/>
          <a:p>
            <a:pPr algn="ctr"/>
            <a:r>
              <a:rPr lang="en-US" altLang="zh-CN" sz="3200" dirty="0"/>
              <a:t>Ming Shao</a:t>
            </a:r>
          </a:p>
          <a:p>
            <a:pPr algn="ctr"/>
            <a:r>
              <a:rPr lang="en-US" altLang="zh-CN" sz="2800" dirty="0"/>
              <a:t>On behalf of STCF DTOF group</a:t>
            </a:r>
          </a:p>
          <a:p>
            <a:pPr algn="ctr"/>
            <a:r>
              <a:rPr lang="en-US" altLang="zh-CN" sz="2800" dirty="0"/>
              <a:t>University of Science and Technology of China</a:t>
            </a:r>
          </a:p>
          <a:p>
            <a:pPr algn="ctr"/>
            <a:r>
              <a:rPr lang="en-US" altLang="zh-CN" sz="2800" dirty="0"/>
              <a:t>State Key Laboratory of Particle Detection and Electronics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D50E23B-E1EC-4555-AA52-0CDBDE03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6641"/>
            <a:ext cx="12192000" cy="2372359"/>
          </a:xfrm>
        </p:spPr>
        <p:txBody>
          <a:bodyPr>
            <a:noAutofit/>
          </a:bodyPr>
          <a:lstStyle/>
          <a:p>
            <a:r>
              <a:rPr lang="zh-CN" altLang="zh-CN" sz="4800" dirty="0">
                <a:solidFill>
                  <a:srgbClr val="000000"/>
                </a:solidFill>
              </a:rPr>
              <a:t>A DIRC-like </a:t>
            </a:r>
            <a:r>
              <a:rPr lang="en-US" altLang="zh-CN" sz="4800" dirty="0">
                <a:solidFill>
                  <a:srgbClr val="000000"/>
                </a:solidFill>
              </a:rPr>
              <a:t>T</a:t>
            </a:r>
            <a:r>
              <a:rPr lang="zh-CN" altLang="zh-CN" sz="4800" dirty="0">
                <a:solidFill>
                  <a:srgbClr val="000000"/>
                </a:solidFill>
              </a:rPr>
              <a:t>ime-of-</a:t>
            </a:r>
            <a:r>
              <a:rPr lang="en-US" altLang="zh-CN" sz="4800" dirty="0">
                <a:solidFill>
                  <a:srgbClr val="000000"/>
                </a:solidFill>
              </a:rPr>
              <a:t>F</a:t>
            </a:r>
            <a:r>
              <a:rPr lang="zh-CN" altLang="zh-CN" sz="4800" dirty="0">
                <a:solidFill>
                  <a:srgbClr val="000000"/>
                </a:solidFill>
              </a:rPr>
              <a:t>light </a:t>
            </a:r>
            <a:r>
              <a:rPr lang="en-US" altLang="zh-CN" sz="4800" dirty="0">
                <a:solidFill>
                  <a:srgbClr val="000000"/>
                </a:solidFill>
              </a:rPr>
              <a:t>D</a:t>
            </a:r>
            <a:r>
              <a:rPr lang="zh-CN" altLang="zh-CN" sz="4800" dirty="0">
                <a:solidFill>
                  <a:srgbClr val="000000"/>
                </a:solidFill>
              </a:rPr>
              <a:t>etector </a:t>
            </a:r>
            <a:br>
              <a:rPr lang="en-US" altLang="zh-CN" sz="4800" dirty="0">
                <a:solidFill>
                  <a:srgbClr val="000000"/>
                </a:solidFill>
              </a:rPr>
            </a:br>
            <a:r>
              <a:rPr lang="zh-CN" altLang="zh-CN" sz="4800" dirty="0">
                <a:solidFill>
                  <a:srgbClr val="000000"/>
                </a:solidFill>
              </a:rPr>
              <a:t>for the STCF </a:t>
            </a:r>
            <a:r>
              <a:rPr lang="en-US" altLang="zh-CN" sz="4800" dirty="0">
                <a:solidFill>
                  <a:srgbClr val="000000"/>
                </a:solidFill>
              </a:rPr>
              <a:t>E</a:t>
            </a:r>
            <a:r>
              <a:rPr lang="zh-CN" altLang="zh-CN" sz="4800" dirty="0">
                <a:solidFill>
                  <a:srgbClr val="000000"/>
                </a:solidFill>
              </a:rPr>
              <a:t>xperiment</a:t>
            </a:r>
            <a:endParaRPr lang="zh-CN" altLang="en-US" sz="4800" dirty="0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FCC7E0-6A00-4F32-9FD4-6CFD81E1811E}"/>
              </a:ext>
            </a:extLst>
          </p:cNvPr>
          <p:cNvSpPr txBox="1"/>
          <p:nvPr/>
        </p:nvSpPr>
        <p:spPr>
          <a:xfrm>
            <a:off x="3126658" y="6304282"/>
            <a:ext cx="5938684" cy="376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</a:rPr>
              <a:t>Workshop on Future Super c-</a:t>
            </a:r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</a:t>
            </a:r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</a:rPr>
              <a:t> Factories 2021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5990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π/K separation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690688"/>
            <a:ext cx="7487143" cy="46304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22931" y="4800600"/>
            <a:ext cx="33185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19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peak2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 and </a:t>
            </a:r>
            <a:r>
              <a:rPr lang="en-US" altLang="zh-CN" sz="2400" dirty="0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peak3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r>
              <a:rPr lang="en-US" altLang="zh-CN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3.0σ</a:t>
            </a:r>
          </a:p>
          <a:p>
            <a:r>
              <a:rPr lang="en-US" altLang="zh-CN" sz="2400" dirty="0">
                <a:solidFill>
                  <a:srgbClr val="16FF16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peak1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 and </a:t>
            </a:r>
            <a:r>
              <a:rPr lang="en-US" altLang="zh-CN" sz="2400" dirty="0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peak3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r>
              <a:rPr lang="en-US" altLang="zh-CN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4.1σ</a:t>
            </a:r>
          </a:p>
          <a:p>
            <a:r>
              <a:rPr lang="en-US" altLang="zh-CN" sz="2400" dirty="0">
                <a:solidFill>
                  <a:srgbClr val="FF19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peak2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 and </a:t>
            </a:r>
            <a:r>
              <a:rPr lang="en-US" altLang="zh-CN" sz="2400" dirty="0">
                <a:solidFill>
                  <a:srgbClr val="D14E48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peak4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r>
              <a:rPr lang="en-US" altLang="zh-CN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4.0σ</a:t>
            </a:r>
            <a:endParaRPr lang="zh-CN" altLang="en-US" sz="24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84D455A-81BB-4BB4-9D2B-1BCEF2D72C6E}"/>
              </a:ext>
            </a:extLst>
          </p:cNvPr>
          <p:cNvSpPr/>
          <p:nvPr/>
        </p:nvSpPr>
        <p:spPr>
          <a:xfrm>
            <a:off x="4079925" y="175589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16FF16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765E8B-E86D-4247-BFE5-771A010C7650}"/>
              </a:ext>
            </a:extLst>
          </p:cNvPr>
          <p:cNvSpPr/>
          <p:nvPr/>
        </p:nvSpPr>
        <p:spPr>
          <a:xfrm>
            <a:off x="4392831" y="160891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19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AA0411-116D-41F2-8BA2-7CB07DC5EFE6}"/>
              </a:ext>
            </a:extLst>
          </p:cNvPr>
          <p:cNvSpPr/>
          <p:nvPr/>
        </p:nvSpPr>
        <p:spPr>
          <a:xfrm>
            <a:off x="4942250" y="196540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3CE28FA-7F6A-493C-8CCB-6A18C690BDA9}"/>
              </a:ext>
            </a:extLst>
          </p:cNvPr>
          <p:cNvSpPr/>
          <p:nvPr/>
        </p:nvSpPr>
        <p:spPr>
          <a:xfrm>
            <a:off x="5178763" y="194056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14E48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38BD549-A9ED-40C3-9A1D-BB8596E5DB6C}"/>
                  </a:ext>
                </a:extLst>
              </p:cNvPr>
              <p:cNvSpPr/>
              <p:nvPr/>
            </p:nvSpPr>
            <p:spPr>
              <a:xfrm>
                <a:off x="3846345" y="846946"/>
                <a:ext cx="4499309" cy="754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𝑇𝑂𝐹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𝑇𝑂𝑃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𝐿𝑂𝑃</m:t>
                          </m:r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bar>
                            <m:barPr>
                              <m:pos m:val="top"/>
                              <m:ctrlPr>
                                <a:rPr lang="en-US" altLang="zh-CN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CN" i="1" dirty="0"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38BD549-A9ED-40C3-9A1D-BB8596E5DB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345" y="846946"/>
                <a:ext cx="4499309" cy="7541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2750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π/K separation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49" y="4038651"/>
            <a:ext cx="4146018" cy="26420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EB589C2-90BD-4BDA-A609-6583923AB9AE}"/>
              </a:ext>
            </a:extLst>
          </p:cNvPr>
          <p:cNvSpPr txBox="1"/>
          <p:nvPr/>
        </p:nvSpPr>
        <p:spPr>
          <a:xfrm>
            <a:off x="723679" y="929406"/>
            <a:ext cx="4378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Likelihood method :</a:t>
            </a:r>
            <a:endParaRPr lang="zh-CN" altLang="en-US" sz="2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8653332-459B-47D0-991C-A7BF7BEA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62" y="1702398"/>
            <a:ext cx="3650396" cy="23362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C48E510-7BE7-40EB-8280-AEB9448436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4945568" y="1934872"/>
            <a:ext cx="6931431" cy="41021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D6C238-EAB4-46E5-B8BF-0D3C5FBC5E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84" r="12606"/>
          <a:stretch/>
        </p:blipFill>
        <p:spPr>
          <a:xfrm>
            <a:off x="5101849" y="960184"/>
            <a:ext cx="6319994" cy="46166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EBB446D-6E32-4F24-834A-1076724F2A20}"/>
              </a:ext>
            </a:extLst>
          </p:cNvPr>
          <p:cNvSpPr/>
          <p:nvPr/>
        </p:nvSpPr>
        <p:spPr>
          <a:xfrm>
            <a:off x="7014451" y="1616857"/>
            <a:ext cx="3248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π/K separation at p = 2 GeV/c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480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Optimization of DTOF Shape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46" y="1690688"/>
            <a:ext cx="3360090" cy="30333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308" y="1690688"/>
            <a:ext cx="3349426" cy="30333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606" y="1690688"/>
            <a:ext cx="3465194" cy="303334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4708" y="4914900"/>
            <a:ext cx="3593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Design-A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4 sectors per disc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18×3 MCP-PMTs per sector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51727" y="4914899"/>
            <a:ext cx="3349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Design-B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12 sectors per disc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18 MCP-PMTs per sector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88606" y="4914900"/>
            <a:ext cx="3465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Design-C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24 sectors per disc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8 MCP-PMTs per sector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333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 Design with Mirror</a:t>
            </a:r>
            <a:endParaRPr lang="zh-CN" altLang="en-US" dirty="0"/>
          </a:p>
        </p:txBody>
      </p:sp>
      <p:grpSp>
        <p:nvGrpSpPr>
          <p:cNvPr id="130" name="组合 129"/>
          <p:cNvGrpSpPr/>
          <p:nvPr/>
        </p:nvGrpSpPr>
        <p:grpSpPr>
          <a:xfrm>
            <a:off x="2141297" y="2526013"/>
            <a:ext cx="1137601" cy="2934000"/>
            <a:chOff x="1429858" y="2587434"/>
            <a:chExt cx="1137601" cy="2934000"/>
          </a:xfrm>
        </p:grpSpPr>
        <p:grpSp>
          <p:nvGrpSpPr>
            <p:cNvPr id="45" name="组合 44"/>
            <p:cNvGrpSpPr/>
            <p:nvPr/>
          </p:nvGrpSpPr>
          <p:grpSpPr>
            <a:xfrm>
              <a:off x="1429859" y="2587434"/>
              <a:ext cx="1137600" cy="2934000"/>
              <a:chOff x="2479431" y="2522146"/>
              <a:chExt cx="1137600" cy="293400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479431" y="2576146"/>
                <a:ext cx="540000" cy="2880000"/>
              </a:xfrm>
              <a:prstGeom prst="rect">
                <a:avLst/>
              </a:prstGeom>
              <a:solidFill>
                <a:srgbClr val="1A1A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3019431" y="2576146"/>
                <a:ext cx="597600" cy="990000"/>
                <a:chOff x="3693834" y="2576146"/>
                <a:chExt cx="597600" cy="990000"/>
              </a:xfrm>
            </p:grpSpPr>
            <p:sp>
              <p:nvSpPr>
                <p:cNvPr id="6" name="矩形 5"/>
                <p:cNvSpPr/>
                <p:nvPr/>
              </p:nvSpPr>
              <p:spPr>
                <a:xfrm>
                  <a:off x="3693834" y="2576146"/>
                  <a:ext cx="597600" cy="990000"/>
                </a:xfrm>
                <a:prstGeom prst="rect">
                  <a:avLst/>
                </a:prstGeom>
                <a:solidFill>
                  <a:srgbClr val="046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12" name="组合 11"/>
                <p:cNvGrpSpPr/>
                <p:nvPr/>
              </p:nvGrpSpPr>
              <p:grpSpPr>
                <a:xfrm>
                  <a:off x="3693834" y="2658800"/>
                  <a:ext cx="72000" cy="824691"/>
                  <a:chOff x="4845775" y="4012895"/>
                  <a:chExt cx="72000" cy="824691"/>
                </a:xfrm>
                <a:solidFill>
                  <a:srgbClr val="FFC000"/>
                </a:solidFill>
              </p:grpSpPr>
              <p:sp>
                <p:nvSpPr>
                  <p:cNvPr id="7" name="矩形 6"/>
                  <p:cNvSpPr/>
                  <p:nvPr/>
                </p:nvSpPr>
                <p:spPr>
                  <a:xfrm>
                    <a:off x="4845775" y="4430156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8" name="矩形 7"/>
                  <p:cNvSpPr/>
                  <p:nvPr/>
                </p:nvSpPr>
                <p:spPr>
                  <a:xfrm>
                    <a:off x="4845775" y="4639586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9" name="矩形 8"/>
                  <p:cNvSpPr/>
                  <p:nvPr/>
                </p:nvSpPr>
                <p:spPr>
                  <a:xfrm>
                    <a:off x="4845775" y="4012895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0" name="矩形 9"/>
                  <p:cNvSpPr/>
                  <p:nvPr/>
                </p:nvSpPr>
                <p:spPr>
                  <a:xfrm>
                    <a:off x="4845775" y="4223062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14" name="矩形 13"/>
              <p:cNvSpPr/>
              <p:nvPr/>
            </p:nvSpPr>
            <p:spPr>
              <a:xfrm>
                <a:off x="2479431" y="2522146"/>
                <a:ext cx="540000" cy="54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429858" y="2641433"/>
              <a:ext cx="554001" cy="2864925"/>
              <a:chOff x="1425192" y="2644183"/>
              <a:chExt cx="554000" cy="2496098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1429859" y="2975998"/>
                <a:ext cx="549333" cy="2164283"/>
                <a:chOff x="1429859" y="2975998"/>
                <a:chExt cx="549333" cy="2164283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1429859" y="4600281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 flipV="1">
                  <a:off x="1429859" y="4060281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1429859" y="3514527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 flipV="1">
                  <a:off x="1439192" y="2975998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组合 80"/>
              <p:cNvGrpSpPr/>
              <p:nvPr/>
            </p:nvGrpSpPr>
            <p:grpSpPr>
              <a:xfrm>
                <a:off x="1425192" y="2644183"/>
                <a:ext cx="540000" cy="2466483"/>
                <a:chOff x="1429859" y="3211183"/>
                <a:chExt cx="540000" cy="2466483"/>
              </a:xfrm>
            </p:grpSpPr>
            <p:cxnSp>
              <p:nvCxnSpPr>
                <p:cNvPr id="82" name="直接连接符 81"/>
                <p:cNvCxnSpPr/>
                <p:nvPr/>
              </p:nvCxnSpPr>
              <p:spPr>
                <a:xfrm flipV="1">
                  <a:off x="1429859" y="5137666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1429859" y="4600281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 flipV="1">
                  <a:off x="1429859" y="4060281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429859" y="3514527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 flipV="1">
                  <a:off x="1429859" y="3211183"/>
                  <a:ext cx="304815" cy="30481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8" name="组合 137"/>
          <p:cNvGrpSpPr/>
          <p:nvPr/>
        </p:nvGrpSpPr>
        <p:grpSpPr>
          <a:xfrm>
            <a:off x="5219699" y="1079719"/>
            <a:ext cx="1137600" cy="4392843"/>
            <a:chOff x="5219699" y="696261"/>
            <a:chExt cx="1137600" cy="4392843"/>
          </a:xfrm>
        </p:grpSpPr>
        <p:grpSp>
          <p:nvGrpSpPr>
            <p:cNvPr id="63" name="组合 62"/>
            <p:cNvGrpSpPr/>
            <p:nvPr/>
          </p:nvGrpSpPr>
          <p:grpSpPr>
            <a:xfrm>
              <a:off x="5219699" y="696261"/>
              <a:ext cx="1137600" cy="4392843"/>
              <a:chOff x="4180165" y="1690687"/>
              <a:chExt cx="1137600" cy="4392843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4180165" y="1690687"/>
                <a:ext cx="1137600" cy="1517390"/>
                <a:chOff x="5674364" y="1172656"/>
                <a:chExt cx="1137600" cy="1517390"/>
              </a:xfrm>
            </p:grpSpPr>
            <p:sp>
              <p:nvSpPr>
                <p:cNvPr id="49" name="矩形 48"/>
                <p:cNvSpPr/>
                <p:nvPr/>
              </p:nvSpPr>
              <p:spPr>
                <a:xfrm flipV="1">
                  <a:off x="5674364" y="1172656"/>
                  <a:ext cx="540000" cy="1517389"/>
                </a:xfrm>
                <a:prstGeom prst="rect">
                  <a:avLst/>
                </a:prstGeom>
                <a:solidFill>
                  <a:srgbClr val="1A1AA7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50" name="组合 49"/>
                <p:cNvGrpSpPr/>
                <p:nvPr/>
              </p:nvGrpSpPr>
              <p:grpSpPr>
                <a:xfrm>
                  <a:off x="6214364" y="1700046"/>
                  <a:ext cx="597600" cy="990000"/>
                  <a:chOff x="9240001" y="3082695"/>
                  <a:chExt cx="597600" cy="990000"/>
                </a:xfrm>
              </p:grpSpPr>
              <p:sp>
                <p:nvSpPr>
                  <p:cNvPr id="51" name="矩形 50"/>
                  <p:cNvSpPr/>
                  <p:nvPr/>
                </p:nvSpPr>
                <p:spPr>
                  <a:xfrm flipV="1">
                    <a:off x="9240001" y="3082695"/>
                    <a:ext cx="597600" cy="990000"/>
                  </a:xfrm>
                  <a:prstGeom prst="rect">
                    <a:avLst/>
                  </a:prstGeom>
                  <a:solidFill>
                    <a:srgbClr val="046931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52" name="组合 51"/>
                  <p:cNvGrpSpPr/>
                  <p:nvPr/>
                </p:nvGrpSpPr>
                <p:grpSpPr>
                  <a:xfrm>
                    <a:off x="9240001" y="3165350"/>
                    <a:ext cx="72000" cy="824691"/>
                    <a:chOff x="9240001" y="3165350"/>
                    <a:chExt cx="72000" cy="824691"/>
                  </a:xfrm>
                </p:grpSpPr>
                <p:sp>
                  <p:nvSpPr>
                    <p:cNvPr id="53" name="矩形 52"/>
                    <p:cNvSpPr/>
                    <p:nvPr/>
                  </p:nvSpPr>
                  <p:spPr>
                    <a:xfrm flipV="1">
                      <a:off x="9240001" y="3374780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54" name="矩形 53"/>
                    <p:cNvSpPr/>
                    <p:nvPr/>
                  </p:nvSpPr>
                  <p:spPr>
                    <a:xfrm flipV="1">
                      <a:off x="9240001" y="3165350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55" name="矩形 54"/>
                    <p:cNvSpPr/>
                    <p:nvPr/>
                  </p:nvSpPr>
                  <p:spPr>
                    <a:xfrm flipV="1">
                      <a:off x="9240001" y="3792041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56" name="矩形 55"/>
                    <p:cNvSpPr/>
                    <p:nvPr/>
                  </p:nvSpPr>
                  <p:spPr>
                    <a:xfrm flipV="1">
                      <a:off x="9240001" y="3581874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46" name="组合 45"/>
              <p:cNvGrpSpPr/>
              <p:nvPr/>
            </p:nvGrpSpPr>
            <p:grpSpPr>
              <a:xfrm>
                <a:off x="4180165" y="3149530"/>
                <a:ext cx="1137600" cy="2934000"/>
                <a:chOff x="5176248" y="2522146"/>
                <a:chExt cx="1137600" cy="2934000"/>
              </a:xfrm>
            </p:grpSpPr>
            <p:sp>
              <p:nvSpPr>
                <p:cNvPr id="16" name="矩形 15"/>
                <p:cNvSpPr/>
                <p:nvPr/>
              </p:nvSpPr>
              <p:spPr>
                <a:xfrm>
                  <a:off x="5176248" y="2576146"/>
                  <a:ext cx="540000" cy="2880000"/>
                </a:xfrm>
                <a:prstGeom prst="rect">
                  <a:avLst/>
                </a:prstGeom>
                <a:solidFill>
                  <a:srgbClr val="1A1A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17" name="组合 16"/>
                <p:cNvGrpSpPr/>
                <p:nvPr/>
              </p:nvGrpSpPr>
              <p:grpSpPr>
                <a:xfrm>
                  <a:off x="5716248" y="2576146"/>
                  <a:ext cx="597600" cy="990000"/>
                  <a:chOff x="3693834" y="2576146"/>
                  <a:chExt cx="597600" cy="990000"/>
                </a:xfrm>
              </p:grpSpPr>
              <p:sp>
                <p:nvSpPr>
                  <p:cNvPr id="18" name="矩形 17"/>
                  <p:cNvSpPr/>
                  <p:nvPr/>
                </p:nvSpPr>
                <p:spPr>
                  <a:xfrm>
                    <a:off x="3693834" y="2576146"/>
                    <a:ext cx="597600" cy="990000"/>
                  </a:xfrm>
                  <a:prstGeom prst="rect">
                    <a:avLst/>
                  </a:prstGeom>
                  <a:solidFill>
                    <a:srgbClr val="0469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19" name="组合 18"/>
                  <p:cNvGrpSpPr/>
                  <p:nvPr/>
                </p:nvGrpSpPr>
                <p:grpSpPr>
                  <a:xfrm>
                    <a:off x="3693834" y="2658800"/>
                    <a:ext cx="72000" cy="824691"/>
                    <a:chOff x="4845775" y="4012895"/>
                    <a:chExt cx="72000" cy="824691"/>
                  </a:xfrm>
                  <a:solidFill>
                    <a:srgbClr val="FFC000"/>
                  </a:solidFill>
                </p:grpSpPr>
                <p:sp>
                  <p:nvSpPr>
                    <p:cNvPr id="20" name="矩形 19"/>
                    <p:cNvSpPr/>
                    <p:nvPr/>
                  </p:nvSpPr>
                  <p:spPr>
                    <a:xfrm>
                      <a:off x="4845775" y="443015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21" name="矩形 20"/>
                    <p:cNvSpPr/>
                    <p:nvPr/>
                  </p:nvSpPr>
                  <p:spPr>
                    <a:xfrm>
                      <a:off x="4845775" y="463958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22" name="矩形 21"/>
                    <p:cNvSpPr/>
                    <p:nvPr/>
                  </p:nvSpPr>
                  <p:spPr>
                    <a:xfrm>
                      <a:off x="4845775" y="4012895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23" name="矩形 22"/>
                    <p:cNvSpPr/>
                    <p:nvPr/>
                  </p:nvSpPr>
                  <p:spPr>
                    <a:xfrm>
                      <a:off x="4845775" y="4223062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</p:grpSp>
            </p:grpSp>
            <p:sp>
              <p:nvSpPr>
                <p:cNvPr id="24" name="矩形 23"/>
                <p:cNvSpPr/>
                <p:nvPr/>
              </p:nvSpPr>
              <p:spPr>
                <a:xfrm>
                  <a:off x="5176248" y="2522146"/>
                  <a:ext cx="540000" cy="54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</p:grpSp>
        <p:grpSp>
          <p:nvGrpSpPr>
            <p:cNvPr id="104" name="组合 103"/>
            <p:cNvGrpSpPr/>
            <p:nvPr/>
          </p:nvGrpSpPr>
          <p:grpSpPr>
            <a:xfrm>
              <a:off x="5219700" y="1891012"/>
              <a:ext cx="540000" cy="3159180"/>
              <a:chOff x="4706861" y="2389519"/>
              <a:chExt cx="556597" cy="2748013"/>
            </a:xfrm>
          </p:grpSpPr>
          <p:cxnSp>
            <p:nvCxnSpPr>
              <p:cNvPr id="98" name="直接连接符 97"/>
              <p:cNvCxnSpPr/>
              <p:nvPr/>
            </p:nvCxnSpPr>
            <p:spPr>
              <a:xfrm>
                <a:off x="4711528" y="4597532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 flipV="1">
                <a:off x="4711528" y="4057532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>
                <a:off x="4711528" y="3511778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V="1">
                <a:off x="4720861" y="2973249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 flipV="1">
                <a:off x="4706861" y="4567917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>
                <a:off x="4706861" y="4030532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 flipV="1">
                <a:off x="4706861" y="3490532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>
                <a:off x="4706861" y="2944778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 flipV="1">
                <a:off x="4706861" y="2641434"/>
                <a:ext cx="304815" cy="304815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 flipV="1">
                <a:off x="5011073" y="2389519"/>
                <a:ext cx="251914" cy="251914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5011544" y="2629930"/>
                <a:ext cx="251914" cy="251914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组合 132"/>
          <p:cNvGrpSpPr/>
          <p:nvPr/>
        </p:nvGrpSpPr>
        <p:grpSpPr>
          <a:xfrm>
            <a:off x="7755201" y="1956529"/>
            <a:ext cx="2108934" cy="3488082"/>
            <a:chOff x="7026529" y="2029039"/>
            <a:chExt cx="2108934" cy="3488082"/>
          </a:xfrm>
        </p:grpSpPr>
        <p:grpSp>
          <p:nvGrpSpPr>
            <p:cNvPr id="62" name="组合 61"/>
            <p:cNvGrpSpPr/>
            <p:nvPr/>
          </p:nvGrpSpPr>
          <p:grpSpPr>
            <a:xfrm>
              <a:off x="7026529" y="2029039"/>
              <a:ext cx="2108934" cy="3488082"/>
              <a:chOff x="6186114" y="1968064"/>
              <a:chExt cx="2108934" cy="348808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7157448" y="2576146"/>
                <a:ext cx="540000" cy="2880000"/>
              </a:xfrm>
              <a:prstGeom prst="rect">
                <a:avLst/>
              </a:prstGeom>
              <a:solidFill>
                <a:srgbClr val="1A1A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35" name="直角三角形 34"/>
              <p:cNvSpPr/>
              <p:nvPr/>
            </p:nvSpPr>
            <p:spPr>
              <a:xfrm rot="5400000">
                <a:off x="7157448" y="2572762"/>
                <a:ext cx="540000" cy="54000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grpSp>
            <p:nvGrpSpPr>
              <p:cNvPr id="61" name="组合 60"/>
              <p:cNvGrpSpPr/>
              <p:nvPr/>
            </p:nvGrpSpPr>
            <p:grpSpPr>
              <a:xfrm rot="16200000">
                <a:off x="6372981" y="1781197"/>
                <a:ext cx="1137600" cy="1511334"/>
                <a:chOff x="8700001" y="2561361"/>
                <a:chExt cx="1137600" cy="1511334"/>
              </a:xfrm>
            </p:grpSpPr>
            <p:sp>
              <p:nvSpPr>
                <p:cNvPr id="36" name="矩形 35"/>
                <p:cNvSpPr/>
                <p:nvPr/>
              </p:nvSpPr>
              <p:spPr>
                <a:xfrm flipV="1">
                  <a:off x="8700001" y="2561361"/>
                  <a:ext cx="540000" cy="1511334"/>
                </a:xfrm>
                <a:prstGeom prst="rect">
                  <a:avLst/>
                </a:prstGeom>
                <a:solidFill>
                  <a:srgbClr val="1A1AA7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48" name="组合 47"/>
                <p:cNvGrpSpPr/>
                <p:nvPr/>
              </p:nvGrpSpPr>
              <p:grpSpPr>
                <a:xfrm>
                  <a:off x="9240001" y="3082695"/>
                  <a:ext cx="597600" cy="990000"/>
                  <a:chOff x="9240001" y="3082695"/>
                  <a:chExt cx="597600" cy="990000"/>
                </a:xfrm>
              </p:grpSpPr>
              <p:sp>
                <p:nvSpPr>
                  <p:cNvPr id="38" name="矩形 37"/>
                  <p:cNvSpPr/>
                  <p:nvPr/>
                </p:nvSpPr>
                <p:spPr>
                  <a:xfrm flipV="1">
                    <a:off x="9240001" y="3082695"/>
                    <a:ext cx="597600" cy="990000"/>
                  </a:xfrm>
                  <a:prstGeom prst="rect">
                    <a:avLst/>
                  </a:prstGeom>
                  <a:solidFill>
                    <a:srgbClr val="046931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47" name="组合 46"/>
                  <p:cNvGrpSpPr/>
                  <p:nvPr/>
                </p:nvGrpSpPr>
                <p:grpSpPr>
                  <a:xfrm>
                    <a:off x="9240001" y="3165350"/>
                    <a:ext cx="72000" cy="824691"/>
                    <a:chOff x="9240001" y="3165350"/>
                    <a:chExt cx="72000" cy="824691"/>
                  </a:xfrm>
                </p:grpSpPr>
                <p:sp>
                  <p:nvSpPr>
                    <p:cNvPr id="40" name="矩形 39"/>
                    <p:cNvSpPr/>
                    <p:nvPr/>
                  </p:nvSpPr>
                  <p:spPr>
                    <a:xfrm flipV="1">
                      <a:off x="9240001" y="3374780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41" name="矩形 40"/>
                    <p:cNvSpPr/>
                    <p:nvPr/>
                  </p:nvSpPr>
                  <p:spPr>
                    <a:xfrm flipV="1">
                      <a:off x="9240001" y="3165350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42" name="矩形 41"/>
                    <p:cNvSpPr/>
                    <p:nvPr/>
                  </p:nvSpPr>
                  <p:spPr>
                    <a:xfrm flipV="1">
                      <a:off x="9240001" y="3792041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43" name="矩形 42"/>
                    <p:cNvSpPr/>
                    <p:nvPr/>
                  </p:nvSpPr>
                  <p:spPr>
                    <a:xfrm flipV="1">
                      <a:off x="9240001" y="3581874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26" name="组合 25"/>
              <p:cNvGrpSpPr/>
              <p:nvPr/>
            </p:nvGrpSpPr>
            <p:grpSpPr>
              <a:xfrm>
                <a:off x="7697448" y="2576146"/>
                <a:ext cx="597600" cy="990000"/>
                <a:chOff x="3693834" y="2576146"/>
                <a:chExt cx="597600" cy="990000"/>
              </a:xfrm>
            </p:grpSpPr>
            <p:sp>
              <p:nvSpPr>
                <p:cNvPr id="27" name="矩形 26"/>
                <p:cNvSpPr/>
                <p:nvPr/>
              </p:nvSpPr>
              <p:spPr>
                <a:xfrm>
                  <a:off x="3693834" y="2576146"/>
                  <a:ext cx="597600" cy="990000"/>
                </a:xfrm>
                <a:prstGeom prst="rect">
                  <a:avLst/>
                </a:prstGeom>
                <a:solidFill>
                  <a:srgbClr val="046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3693834" y="2658800"/>
                  <a:ext cx="72000" cy="824691"/>
                  <a:chOff x="4845775" y="4012895"/>
                  <a:chExt cx="72000" cy="824691"/>
                </a:xfrm>
                <a:solidFill>
                  <a:srgbClr val="FFC000"/>
                </a:solidFill>
              </p:grpSpPr>
              <p:sp>
                <p:nvSpPr>
                  <p:cNvPr id="29" name="矩形 28"/>
                  <p:cNvSpPr/>
                  <p:nvPr/>
                </p:nvSpPr>
                <p:spPr>
                  <a:xfrm>
                    <a:off x="4845775" y="4430156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30" name="矩形 29"/>
                  <p:cNvSpPr/>
                  <p:nvPr/>
                </p:nvSpPr>
                <p:spPr>
                  <a:xfrm>
                    <a:off x="4845775" y="4639586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>
                    <a:off x="4845775" y="4012895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32" name="矩形 31"/>
                  <p:cNvSpPr/>
                  <p:nvPr/>
                </p:nvSpPr>
                <p:spPr>
                  <a:xfrm>
                    <a:off x="4845775" y="4223062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33" name="矩形 32"/>
              <p:cNvSpPr/>
              <p:nvPr/>
            </p:nvSpPr>
            <p:spPr>
              <a:xfrm rot="-2700000">
                <a:off x="7026924" y="2798788"/>
                <a:ext cx="763200" cy="54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32" name="组合 131"/>
            <p:cNvGrpSpPr/>
            <p:nvPr/>
          </p:nvGrpSpPr>
          <p:grpSpPr>
            <a:xfrm>
              <a:off x="7873472" y="2625520"/>
              <a:ext cx="681875" cy="2880838"/>
              <a:chOff x="7873472" y="2625520"/>
              <a:chExt cx="681875" cy="2880838"/>
            </a:xfrm>
          </p:grpSpPr>
          <p:cxnSp>
            <p:nvCxnSpPr>
              <p:cNvPr id="114" name="直接连接符 113"/>
              <p:cNvCxnSpPr/>
              <p:nvPr/>
            </p:nvCxnSpPr>
            <p:spPr>
              <a:xfrm>
                <a:off x="8006014" y="4832068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flipV="1">
                <a:off x="8006014" y="4157779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>
                <a:off x="8006014" y="3476304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flipV="1">
                <a:off x="8015347" y="2803851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flipV="1">
                <a:off x="8001347" y="4795088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>
                <a:off x="8001347" y="4124064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flipV="1">
                <a:off x="8001347" y="3449774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>
                <a:off x="8173941" y="2996280"/>
                <a:ext cx="363922" cy="449694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>
              <a:xfrm>
                <a:off x="7873472" y="2625520"/>
                <a:ext cx="318969" cy="389558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>
                <a:off x="8173941" y="2997970"/>
                <a:ext cx="363360" cy="300184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4" name="文本框 133"/>
          <p:cNvSpPr txBox="1"/>
          <p:nvPr/>
        </p:nvSpPr>
        <p:spPr>
          <a:xfrm>
            <a:off x="1304132" y="5698332"/>
            <a:ext cx="2754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Design-α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No mirror, absorber</a:t>
            </a:r>
          </a:p>
        </p:txBody>
      </p:sp>
      <p:sp>
        <p:nvSpPr>
          <p:cNvPr id="135" name="文本框 134"/>
          <p:cNvSpPr txBox="1"/>
          <p:nvPr/>
        </p:nvSpPr>
        <p:spPr>
          <a:xfrm>
            <a:off x="4300772" y="5698332"/>
            <a:ext cx="2885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Design-β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Mirror on top surface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7644530" y="5698332"/>
            <a:ext cx="3388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Design-γ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Mirror with 45°chamfer</a:t>
            </a:r>
          </a:p>
        </p:txBody>
      </p:sp>
    </p:spTree>
    <p:extLst>
      <p:ext uri="{BB962C8B-B14F-4D97-AF65-F5344CB8AC3E}">
        <p14:creationId xmlns:p14="http://schemas.microsoft.com/office/powerpoint/2010/main" val="1543627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– Shape/Mirror/Thickness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3908C97-800A-46B7-BC39-FB84AAD85247}"/>
              </a:ext>
            </a:extLst>
          </p:cNvPr>
          <p:cNvGrpSpPr/>
          <p:nvPr/>
        </p:nvGrpSpPr>
        <p:grpSpPr>
          <a:xfrm>
            <a:off x="1986762" y="851138"/>
            <a:ext cx="9275635" cy="1931391"/>
            <a:chOff x="772933" y="1785202"/>
            <a:chExt cx="9275635" cy="2078875"/>
          </a:xfrm>
        </p:grpSpPr>
        <p:grpSp>
          <p:nvGrpSpPr>
            <p:cNvPr id="5" name="组合 4"/>
            <p:cNvGrpSpPr/>
            <p:nvPr/>
          </p:nvGrpSpPr>
          <p:grpSpPr>
            <a:xfrm>
              <a:off x="772933" y="1785202"/>
              <a:ext cx="9275635" cy="2078875"/>
              <a:chOff x="377189" y="1814159"/>
              <a:chExt cx="9772080" cy="226588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22578" y="1814159"/>
                <a:ext cx="2119152" cy="2265883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15920" y="1814159"/>
                <a:ext cx="1633349" cy="2265883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189" y="1814159"/>
                <a:ext cx="3769937" cy="2265883"/>
              </a:xfrm>
              <a:prstGeom prst="rect">
                <a:avLst/>
              </a:prstGeom>
            </p:spPr>
          </p:pic>
        </p:grpSp>
        <p:sp>
          <p:nvSpPr>
            <p:cNvPr id="12" name="文本框 11"/>
            <p:cNvSpPr txBox="1"/>
            <p:nvPr/>
          </p:nvSpPr>
          <p:spPr>
            <a:xfrm>
              <a:off x="2272433" y="1854316"/>
              <a:ext cx="750437" cy="39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Aα15</a:t>
              </a:r>
              <a:endParaRPr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634946" y="1854316"/>
              <a:ext cx="750437" cy="39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Bα15</a:t>
              </a:r>
              <a:endParaRPr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911664" y="1860011"/>
              <a:ext cx="764131" cy="39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Cα15</a:t>
              </a:r>
              <a:endParaRPr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32407" y="1213073"/>
            <a:ext cx="1175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θ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=24°, φ=45°, p=2GeV, </a:t>
            </a:r>
          </a:p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pion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0A95DFD-3478-41F1-8318-BEC56320BE61}"/>
              </a:ext>
            </a:extLst>
          </p:cNvPr>
          <p:cNvGrpSpPr/>
          <p:nvPr/>
        </p:nvGrpSpPr>
        <p:grpSpPr>
          <a:xfrm>
            <a:off x="1654749" y="2782529"/>
            <a:ext cx="10407716" cy="2064774"/>
            <a:chOff x="1209368" y="1837491"/>
            <a:chExt cx="10407716" cy="2110864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4EF9B293-A2D8-43EC-A272-648327171E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9368" y="1837491"/>
              <a:ext cx="10407716" cy="2110864"/>
              <a:chOff x="607026" y="1814159"/>
              <a:chExt cx="11172045" cy="2265883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2E166115-074B-4A21-B1BB-8928656A0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8080" y="1814159"/>
                <a:ext cx="3769937" cy="2265883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E1B4EF0A-43F2-4DAD-8988-5E5DB59C7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7026" y="1814159"/>
                <a:ext cx="3695985" cy="2265374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79D3D3C5-4858-4E0A-9476-A188FA99C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78017" y="1814159"/>
                <a:ext cx="3701054" cy="2264481"/>
              </a:xfrm>
              <a:prstGeom prst="rect">
                <a:avLst/>
              </a:prstGeom>
            </p:spPr>
          </p:pic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1CB9C2F-6893-401A-A1B3-8A49883B0A58}"/>
                </a:ext>
              </a:extLst>
            </p:cNvPr>
            <p:cNvSpPr txBox="1"/>
            <p:nvPr/>
          </p:nvSpPr>
          <p:spPr>
            <a:xfrm>
              <a:off x="6049664" y="1930277"/>
              <a:ext cx="829099" cy="377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Aα15</a:t>
              </a:r>
              <a:endParaRPr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9E84A05-0010-48C7-980B-8BC4CC2E392B}"/>
                </a:ext>
              </a:extLst>
            </p:cNvPr>
            <p:cNvSpPr txBox="1"/>
            <p:nvPr/>
          </p:nvSpPr>
          <p:spPr>
            <a:xfrm>
              <a:off x="2499841" y="1930277"/>
              <a:ext cx="829099" cy="377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Aα10</a:t>
              </a:r>
              <a:endParaRPr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4B908C3-B768-4635-AC31-1616EE117390}"/>
                </a:ext>
              </a:extLst>
            </p:cNvPr>
            <p:cNvSpPr txBox="1"/>
            <p:nvPr/>
          </p:nvSpPr>
          <p:spPr>
            <a:xfrm>
              <a:off x="9478609" y="1930277"/>
              <a:ext cx="829099" cy="377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Aα20</a:t>
              </a:r>
              <a:endParaRPr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2D8793F-EEE2-47B2-A6FA-B73D8F4CDB41}"/>
              </a:ext>
            </a:extLst>
          </p:cNvPr>
          <p:cNvGrpSpPr/>
          <p:nvPr/>
        </p:nvGrpSpPr>
        <p:grpSpPr>
          <a:xfrm>
            <a:off x="1695904" y="4600219"/>
            <a:ext cx="10407716" cy="1931391"/>
            <a:chOff x="452262" y="1773737"/>
            <a:chExt cx="10569699" cy="2104309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DAD2FA6F-90A9-4A04-9398-D51393E3EE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2262" y="1773737"/>
              <a:ext cx="10569699" cy="2104309"/>
              <a:chOff x="452262" y="1773737"/>
              <a:chExt cx="11437967" cy="2277171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6A70E540-CBFE-4335-98D5-C5C98753C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262" y="1781560"/>
                <a:ext cx="3769937" cy="2265883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FC43B9E8-EEC8-465C-A2F3-98275506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22199" y="1773737"/>
                <a:ext cx="3747601" cy="2269348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320F6898-747F-426D-9BE5-041535B98E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20558" y="1781560"/>
                <a:ext cx="3769671" cy="2269348"/>
              </a:xfrm>
              <a:prstGeom prst="rect">
                <a:avLst/>
              </a:prstGeom>
            </p:spPr>
          </p:pic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45EB7CA-A059-4A1F-82A3-2C3B5B309879}"/>
                </a:ext>
              </a:extLst>
            </p:cNvPr>
            <p:cNvSpPr txBox="1"/>
            <p:nvPr/>
          </p:nvSpPr>
          <p:spPr>
            <a:xfrm>
              <a:off x="5336390" y="1915914"/>
              <a:ext cx="801689" cy="402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Aβ15</a:t>
              </a:r>
              <a:endParaRPr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E72C1F88-4CCD-40EC-8C9A-80CE9B4747A1}"/>
                </a:ext>
              </a:extLst>
            </p:cNvPr>
            <p:cNvSpPr txBox="1"/>
            <p:nvPr/>
          </p:nvSpPr>
          <p:spPr>
            <a:xfrm>
              <a:off x="1743054" y="1920000"/>
              <a:ext cx="822427" cy="402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Aα15</a:t>
              </a:r>
              <a:endParaRPr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3EF7A3E-2D08-4F7E-B1F9-DD217A611524}"/>
                </a:ext>
              </a:extLst>
            </p:cNvPr>
            <p:cNvSpPr txBox="1"/>
            <p:nvPr/>
          </p:nvSpPr>
          <p:spPr>
            <a:xfrm>
              <a:off x="8944747" y="1915914"/>
              <a:ext cx="795763" cy="402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Aγ15</a:t>
              </a:r>
              <a:endParaRPr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747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of DTOF Geometry Optimization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44910" y="1523540"/>
            <a:ext cx="420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Thickness of radiator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Shape of radiator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444910" y="2253620"/>
            <a:ext cx="3994837" cy="1190966"/>
            <a:chOff x="611346" y="1690687"/>
            <a:chExt cx="10174710" cy="303334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346" y="1690688"/>
              <a:ext cx="3360090" cy="303334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436" y="1690687"/>
              <a:ext cx="3349426" cy="303334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0862" y="1690687"/>
              <a:ext cx="3465194" cy="3033347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444910" y="3579750"/>
            <a:ext cx="420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Including of mirror</a:t>
            </a:r>
          </a:p>
        </p:txBody>
      </p:sp>
      <p:grpSp>
        <p:nvGrpSpPr>
          <p:cNvPr id="97" name="组合 96"/>
          <p:cNvGrpSpPr>
            <a:grpSpLocks noChangeAspect="1"/>
          </p:cNvGrpSpPr>
          <p:nvPr/>
        </p:nvGrpSpPr>
        <p:grpSpPr>
          <a:xfrm>
            <a:off x="675647" y="4046289"/>
            <a:ext cx="2835232" cy="1966015"/>
            <a:chOff x="2141297" y="709478"/>
            <a:chExt cx="6335013" cy="4392843"/>
          </a:xfrm>
        </p:grpSpPr>
        <p:grpSp>
          <p:nvGrpSpPr>
            <p:cNvPr id="9" name="组合 8"/>
            <p:cNvGrpSpPr/>
            <p:nvPr/>
          </p:nvGrpSpPr>
          <p:grpSpPr>
            <a:xfrm>
              <a:off x="2141297" y="2142555"/>
              <a:ext cx="1137601" cy="2934000"/>
              <a:chOff x="1429858" y="2587434"/>
              <a:chExt cx="1137601" cy="2934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9859" y="2587434"/>
                <a:ext cx="1137600" cy="2934000"/>
                <a:chOff x="2479431" y="2522146"/>
                <a:chExt cx="1137600" cy="2934000"/>
              </a:xfrm>
            </p:grpSpPr>
            <p:sp>
              <p:nvSpPr>
                <p:cNvPr id="23" name="矩形 22"/>
                <p:cNvSpPr/>
                <p:nvPr/>
              </p:nvSpPr>
              <p:spPr>
                <a:xfrm>
                  <a:off x="2479431" y="2576146"/>
                  <a:ext cx="540000" cy="2880000"/>
                </a:xfrm>
                <a:prstGeom prst="rect">
                  <a:avLst/>
                </a:prstGeom>
                <a:solidFill>
                  <a:srgbClr val="1A1A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24" name="组合 23"/>
                <p:cNvGrpSpPr/>
                <p:nvPr/>
              </p:nvGrpSpPr>
              <p:grpSpPr>
                <a:xfrm>
                  <a:off x="3019431" y="2576146"/>
                  <a:ext cx="597600" cy="990000"/>
                  <a:chOff x="3693834" y="2576146"/>
                  <a:chExt cx="597600" cy="990000"/>
                </a:xfrm>
              </p:grpSpPr>
              <p:sp>
                <p:nvSpPr>
                  <p:cNvPr id="26" name="矩形 25"/>
                  <p:cNvSpPr/>
                  <p:nvPr/>
                </p:nvSpPr>
                <p:spPr>
                  <a:xfrm>
                    <a:off x="3693834" y="2576146"/>
                    <a:ext cx="597600" cy="990000"/>
                  </a:xfrm>
                  <a:prstGeom prst="rect">
                    <a:avLst/>
                  </a:prstGeom>
                  <a:solidFill>
                    <a:srgbClr val="0469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27" name="组合 26"/>
                  <p:cNvGrpSpPr/>
                  <p:nvPr/>
                </p:nvGrpSpPr>
                <p:grpSpPr>
                  <a:xfrm>
                    <a:off x="3693834" y="2658800"/>
                    <a:ext cx="72000" cy="824691"/>
                    <a:chOff x="4845775" y="4012895"/>
                    <a:chExt cx="72000" cy="824691"/>
                  </a:xfrm>
                  <a:solidFill>
                    <a:srgbClr val="FFC000"/>
                  </a:solidFill>
                </p:grpSpPr>
                <p:sp>
                  <p:nvSpPr>
                    <p:cNvPr id="28" name="矩形 27"/>
                    <p:cNvSpPr/>
                    <p:nvPr/>
                  </p:nvSpPr>
                  <p:spPr>
                    <a:xfrm>
                      <a:off x="4845775" y="443015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29" name="矩形 28"/>
                    <p:cNvSpPr/>
                    <p:nvPr/>
                  </p:nvSpPr>
                  <p:spPr>
                    <a:xfrm>
                      <a:off x="4845775" y="463958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30" name="矩形 29"/>
                    <p:cNvSpPr/>
                    <p:nvPr/>
                  </p:nvSpPr>
                  <p:spPr>
                    <a:xfrm>
                      <a:off x="4845775" y="4012895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31" name="矩形 30"/>
                    <p:cNvSpPr/>
                    <p:nvPr/>
                  </p:nvSpPr>
                  <p:spPr>
                    <a:xfrm>
                      <a:off x="4845775" y="4223062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</p:grpSp>
            </p:grpSp>
            <p:sp>
              <p:nvSpPr>
                <p:cNvPr id="25" name="矩形 24"/>
                <p:cNvSpPr/>
                <p:nvPr/>
              </p:nvSpPr>
              <p:spPr>
                <a:xfrm>
                  <a:off x="2479431" y="2522146"/>
                  <a:ext cx="540000" cy="54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1429858" y="2641433"/>
                <a:ext cx="554001" cy="2864925"/>
                <a:chOff x="1425192" y="2644183"/>
                <a:chExt cx="554000" cy="2496098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1429859" y="2975998"/>
                  <a:ext cx="549333" cy="2164283"/>
                  <a:chOff x="1429859" y="2975998"/>
                  <a:chExt cx="549333" cy="2164283"/>
                </a:xfrm>
              </p:grpSpPr>
              <p:cxnSp>
                <p:nvCxnSpPr>
                  <p:cNvPr id="19" name="直接连接符 18"/>
                  <p:cNvCxnSpPr/>
                  <p:nvPr/>
                </p:nvCxnSpPr>
                <p:spPr>
                  <a:xfrm>
                    <a:off x="1429859" y="4600281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接连接符 19"/>
                  <p:cNvCxnSpPr/>
                  <p:nvPr/>
                </p:nvCxnSpPr>
                <p:spPr>
                  <a:xfrm flipV="1">
                    <a:off x="1429859" y="4060281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接连接符 20"/>
                  <p:cNvCxnSpPr/>
                  <p:nvPr/>
                </p:nvCxnSpPr>
                <p:spPr>
                  <a:xfrm>
                    <a:off x="1429859" y="3514527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/>
                  <p:cNvCxnSpPr/>
                  <p:nvPr/>
                </p:nvCxnSpPr>
                <p:spPr>
                  <a:xfrm flipV="1">
                    <a:off x="1439192" y="2975998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组合 12"/>
                <p:cNvGrpSpPr/>
                <p:nvPr/>
              </p:nvGrpSpPr>
              <p:grpSpPr>
                <a:xfrm>
                  <a:off x="1425192" y="2644183"/>
                  <a:ext cx="540000" cy="2466483"/>
                  <a:chOff x="1429859" y="3211183"/>
                  <a:chExt cx="540000" cy="2466483"/>
                </a:xfrm>
              </p:grpSpPr>
              <p:cxnSp>
                <p:nvCxnSpPr>
                  <p:cNvPr id="14" name="直接连接符 13"/>
                  <p:cNvCxnSpPr/>
                  <p:nvPr/>
                </p:nvCxnSpPr>
                <p:spPr>
                  <a:xfrm flipV="1">
                    <a:off x="1429859" y="5137666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直接连接符 14"/>
                  <p:cNvCxnSpPr/>
                  <p:nvPr/>
                </p:nvCxnSpPr>
                <p:spPr>
                  <a:xfrm>
                    <a:off x="1429859" y="4600281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接连接符 15"/>
                  <p:cNvCxnSpPr/>
                  <p:nvPr/>
                </p:nvCxnSpPr>
                <p:spPr>
                  <a:xfrm flipV="1">
                    <a:off x="1429859" y="4060281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接连接符 16"/>
                  <p:cNvCxnSpPr/>
                  <p:nvPr/>
                </p:nvCxnSpPr>
                <p:spPr>
                  <a:xfrm>
                    <a:off x="1429859" y="3514527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7"/>
                  <p:cNvCxnSpPr/>
                  <p:nvPr/>
                </p:nvCxnSpPr>
                <p:spPr>
                  <a:xfrm flipV="1">
                    <a:off x="1429859" y="3211183"/>
                    <a:ext cx="304815" cy="304815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2" name="组合 31"/>
            <p:cNvGrpSpPr/>
            <p:nvPr/>
          </p:nvGrpSpPr>
          <p:grpSpPr>
            <a:xfrm>
              <a:off x="4689776" y="709478"/>
              <a:ext cx="1137600" cy="4392843"/>
              <a:chOff x="5219699" y="696261"/>
              <a:chExt cx="1137600" cy="4392843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5219699" y="696261"/>
                <a:ext cx="1137600" cy="4392843"/>
                <a:chOff x="4180165" y="1690687"/>
                <a:chExt cx="1137600" cy="4392843"/>
              </a:xfrm>
            </p:grpSpPr>
            <p:grpSp>
              <p:nvGrpSpPr>
                <p:cNvPr id="46" name="组合 45"/>
                <p:cNvGrpSpPr/>
                <p:nvPr/>
              </p:nvGrpSpPr>
              <p:grpSpPr>
                <a:xfrm>
                  <a:off x="4180165" y="1690687"/>
                  <a:ext cx="1137600" cy="1517390"/>
                  <a:chOff x="5674364" y="1172656"/>
                  <a:chExt cx="1137600" cy="1517390"/>
                </a:xfrm>
              </p:grpSpPr>
              <p:sp>
                <p:nvSpPr>
                  <p:cNvPr id="57" name="矩形 56"/>
                  <p:cNvSpPr/>
                  <p:nvPr/>
                </p:nvSpPr>
                <p:spPr>
                  <a:xfrm flipV="1">
                    <a:off x="5674364" y="1172656"/>
                    <a:ext cx="540000" cy="1517389"/>
                  </a:xfrm>
                  <a:prstGeom prst="rect">
                    <a:avLst/>
                  </a:prstGeom>
                  <a:solidFill>
                    <a:srgbClr val="1A1AA7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58" name="组合 57"/>
                  <p:cNvGrpSpPr/>
                  <p:nvPr/>
                </p:nvGrpSpPr>
                <p:grpSpPr>
                  <a:xfrm>
                    <a:off x="6214364" y="1700046"/>
                    <a:ext cx="597600" cy="990000"/>
                    <a:chOff x="9240001" y="3082695"/>
                    <a:chExt cx="597600" cy="990000"/>
                  </a:xfrm>
                </p:grpSpPr>
                <p:sp>
                  <p:nvSpPr>
                    <p:cNvPr id="59" name="矩形 58"/>
                    <p:cNvSpPr/>
                    <p:nvPr/>
                  </p:nvSpPr>
                  <p:spPr>
                    <a:xfrm flipV="1">
                      <a:off x="9240001" y="3082695"/>
                      <a:ext cx="597600" cy="990000"/>
                    </a:xfrm>
                    <a:prstGeom prst="rect">
                      <a:avLst/>
                    </a:prstGeom>
                    <a:solidFill>
                      <a:srgbClr val="046931">
                        <a:alpha val="3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grpSp>
                  <p:nvGrpSpPr>
                    <p:cNvPr id="60" name="组合 59"/>
                    <p:cNvGrpSpPr/>
                    <p:nvPr/>
                  </p:nvGrpSpPr>
                  <p:grpSpPr>
                    <a:xfrm>
                      <a:off x="9240001" y="3165350"/>
                      <a:ext cx="72000" cy="824691"/>
                      <a:chOff x="9240001" y="3165350"/>
                      <a:chExt cx="72000" cy="824691"/>
                    </a:xfrm>
                  </p:grpSpPr>
                  <p:sp>
                    <p:nvSpPr>
                      <p:cNvPr id="61" name="矩形 60"/>
                      <p:cNvSpPr/>
                      <p:nvPr/>
                    </p:nvSpPr>
                    <p:spPr>
                      <a:xfrm flipV="1">
                        <a:off x="9240001" y="3374780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62" name="矩形 61"/>
                      <p:cNvSpPr/>
                      <p:nvPr/>
                    </p:nvSpPr>
                    <p:spPr>
                      <a:xfrm flipV="1">
                        <a:off x="9240001" y="3165350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63" name="矩形 62"/>
                      <p:cNvSpPr/>
                      <p:nvPr/>
                    </p:nvSpPr>
                    <p:spPr>
                      <a:xfrm flipV="1">
                        <a:off x="9240001" y="3792041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64" name="矩形 63"/>
                      <p:cNvSpPr/>
                      <p:nvPr/>
                    </p:nvSpPr>
                    <p:spPr>
                      <a:xfrm flipV="1">
                        <a:off x="9240001" y="3581874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4180165" y="3149530"/>
                  <a:ext cx="1137600" cy="2934000"/>
                  <a:chOff x="5176248" y="2522146"/>
                  <a:chExt cx="1137600" cy="2934000"/>
                </a:xfrm>
              </p:grpSpPr>
              <p:sp>
                <p:nvSpPr>
                  <p:cNvPr id="48" name="矩形 47"/>
                  <p:cNvSpPr/>
                  <p:nvPr/>
                </p:nvSpPr>
                <p:spPr>
                  <a:xfrm>
                    <a:off x="5176248" y="2576146"/>
                    <a:ext cx="540000" cy="2880000"/>
                  </a:xfrm>
                  <a:prstGeom prst="rect">
                    <a:avLst/>
                  </a:prstGeom>
                  <a:solidFill>
                    <a:srgbClr val="1A1AA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49" name="组合 48"/>
                  <p:cNvGrpSpPr/>
                  <p:nvPr/>
                </p:nvGrpSpPr>
                <p:grpSpPr>
                  <a:xfrm>
                    <a:off x="5716248" y="2576146"/>
                    <a:ext cx="597600" cy="990000"/>
                    <a:chOff x="3693834" y="2576146"/>
                    <a:chExt cx="597600" cy="990000"/>
                  </a:xfrm>
                </p:grpSpPr>
                <p:sp>
                  <p:nvSpPr>
                    <p:cNvPr id="51" name="矩形 50"/>
                    <p:cNvSpPr/>
                    <p:nvPr/>
                  </p:nvSpPr>
                  <p:spPr>
                    <a:xfrm>
                      <a:off x="3693834" y="2576146"/>
                      <a:ext cx="597600" cy="990000"/>
                    </a:xfrm>
                    <a:prstGeom prst="rect">
                      <a:avLst/>
                    </a:prstGeom>
                    <a:solidFill>
                      <a:srgbClr val="0469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grpSp>
                  <p:nvGrpSpPr>
                    <p:cNvPr id="52" name="组合 51"/>
                    <p:cNvGrpSpPr/>
                    <p:nvPr/>
                  </p:nvGrpSpPr>
                  <p:grpSpPr>
                    <a:xfrm>
                      <a:off x="3693834" y="2658800"/>
                      <a:ext cx="72000" cy="824691"/>
                      <a:chOff x="4845775" y="4012895"/>
                      <a:chExt cx="72000" cy="824691"/>
                    </a:xfrm>
                    <a:solidFill>
                      <a:srgbClr val="FFC000"/>
                    </a:solidFill>
                  </p:grpSpPr>
                  <p:sp>
                    <p:nvSpPr>
                      <p:cNvPr id="53" name="矩形 52"/>
                      <p:cNvSpPr/>
                      <p:nvPr/>
                    </p:nvSpPr>
                    <p:spPr>
                      <a:xfrm>
                        <a:off x="4845775" y="4430156"/>
                        <a:ext cx="72000" cy="19800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54" name="矩形 53"/>
                      <p:cNvSpPr/>
                      <p:nvPr/>
                    </p:nvSpPr>
                    <p:spPr>
                      <a:xfrm>
                        <a:off x="4845775" y="4639586"/>
                        <a:ext cx="72000" cy="19800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55" name="矩形 54"/>
                      <p:cNvSpPr/>
                      <p:nvPr/>
                    </p:nvSpPr>
                    <p:spPr>
                      <a:xfrm>
                        <a:off x="4845775" y="4012895"/>
                        <a:ext cx="72000" cy="19800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56" name="矩形 55"/>
                      <p:cNvSpPr/>
                      <p:nvPr/>
                    </p:nvSpPr>
                    <p:spPr>
                      <a:xfrm>
                        <a:off x="4845775" y="4223062"/>
                        <a:ext cx="72000" cy="19800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</p:grpSp>
              </p:grpSp>
              <p:sp>
                <p:nvSpPr>
                  <p:cNvPr id="50" name="矩形 49"/>
                  <p:cNvSpPr/>
                  <p:nvPr/>
                </p:nvSpPr>
                <p:spPr>
                  <a:xfrm>
                    <a:off x="5176248" y="2522146"/>
                    <a:ext cx="540000" cy="540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34" name="组合 33"/>
              <p:cNvGrpSpPr/>
              <p:nvPr/>
            </p:nvGrpSpPr>
            <p:grpSpPr>
              <a:xfrm>
                <a:off x="5219700" y="1891012"/>
                <a:ext cx="540000" cy="3159180"/>
                <a:chOff x="4706861" y="2389519"/>
                <a:chExt cx="556597" cy="2748013"/>
              </a:xfrm>
            </p:grpSpPr>
            <p:cxnSp>
              <p:nvCxnSpPr>
                <p:cNvPr id="35" name="直接连接符 34"/>
                <p:cNvCxnSpPr/>
                <p:nvPr/>
              </p:nvCxnSpPr>
              <p:spPr>
                <a:xfrm>
                  <a:off x="4711528" y="4597532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 flipV="1">
                  <a:off x="4711528" y="4057532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4711528" y="3511778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 flipV="1">
                  <a:off x="4720861" y="2973249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 flipV="1">
                  <a:off x="4706861" y="4567917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4706861" y="4030532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 flipV="1">
                  <a:off x="4706861" y="3490532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4706861" y="2944778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 flipV="1">
                  <a:off x="4706861" y="2641434"/>
                  <a:ext cx="304815" cy="30481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 flipV="1">
                  <a:off x="5011073" y="2389519"/>
                  <a:ext cx="251914" cy="251914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5011544" y="2629930"/>
                  <a:ext cx="251914" cy="251914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5" name="组合 64"/>
            <p:cNvGrpSpPr/>
            <p:nvPr/>
          </p:nvGrpSpPr>
          <p:grpSpPr>
            <a:xfrm>
              <a:off x="6367376" y="1588473"/>
              <a:ext cx="2108934" cy="3488082"/>
              <a:chOff x="7026529" y="2029039"/>
              <a:chExt cx="2108934" cy="3488082"/>
            </a:xfrm>
          </p:grpSpPr>
          <p:grpSp>
            <p:nvGrpSpPr>
              <p:cNvPr id="66" name="组合 65"/>
              <p:cNvGrpSpPr/>
              <p:nvPr/>
            </p:nvGrpSpPr>
            <p:grpSpPr>
              <a:xfrm>
                <a:off x="7026529" y="2029039"/>
                <a:ext cx="2108934" cy="3488082"/>
                <a:chOff x="6186114" y="1968064"/>
                <a:chExt cx="2108934" cy="3488082"/>
              </a:xfrm>
            </p:grpSpPr>
            <p:sp>
              <p:nvSpPr>
                <p:cNvPr id="78" name="矩形 77"/>
                <p:cNvSpPr/>
                <p:nvPr/>
              </p:nvSpPr>
              <p:spPr>
                <a:xfrm>
                  <a:off x="7157448" y="2576146"/>
                  <a:ext cx="540000" cy="2880000"/>
                </a:xfrm>
                <a:prstGeom prst="rect">
                  <a:avLst/>
                </a:prstGeom>
                <a:solidFill>
                  <a:srgbClr val="1A1A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79" name="直角三角形 78"/>
                <p:cNvSpPr/>
                <p:nvPr/>
              </p:nvSpPr>
              <p:spPr>
                <a:xfrm rot="5400000">
                  <a:off x="7157448" y="2572762"/>
                  <a:ext cx="540000" cy="540000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80" name="组合 79"/>
                <p:cNvGrpSpPr/>
                <p:nvPr/>
              </p:nvGrpSpPr>
              <p:grpSpPr>
                <a:xfrm rot="16200000">
                  <a:off x="6372981" y="1781197"/>
                  <a:ext cx="1137600" cy="1511334"/>
                  <a:chOff x="8700001" y="2561361"/>
                  <a:chExt cx="1137600" cy="1511334"/>
                </a:xfrm>
              </p:grpSpPr>
              <p:sp>
                <p:nvSpPr>
                  <p:cNvPr id="89" name="矩形 88"/>
                  <p:cNvSpPr/>
                  <p:nvPr/>
                </p:nvSpPr>
                <p:spPr>
                  <a:xfrm flipV="1">
                    <a:off x="8700001" y="2561361"/>
                    <a:ext cx="540000" cy="1511334"/>
                  </a:xfrm>
                  <a:prstGeom prst="rect">
                    <a:avLst/>
                  </a:prstGeom>
                  <a:solidFill>
                    <a:srgbClr val="1A1AA7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90" name="组合 89"/>
                  <p:cNvGrpSpPr/>
                  <p:nvPr/>
                </p:nvGrpSpPr>
                <p:grpSpPr>
                  <a:xfrm>
                    <a:off x="9240001" y="3082695"/>
                    <a:ext cx="597600" cy="990000"/>
                    <a:chOff x="9240001" y="3082695"/>
                    <a:chExt cx="597600" cy="990000"/>
                  </a:xfrm>
                </p:grpSpPr>
                <p:sp>
                  <p:nvSpPr>
                    <p:cNvPr id="91" name="矩形 90"/>
                    <p:cNvSpPr/>
                    <p:nvPr/>
                  </p:nvSpPr>
                  <p:spPr>
                    <a:xfrm flipV="1">
                      <a:off x="9240001" y="3082695"/>
                      <a:ext cx="597600" cy="990000"/>
                    </a:xfrm>
                    <a:prstGeom prst="rect">
                      <a:avLst/>
                    </a:prstGeom>
                    <a:solidFill>
                      <a:srgbClr val="046931">
                        <a:alpha val="3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grpSp>
                  <p:nvGrpSpPr>
                    <p:cNvPr id="92" name="组合 91"/>
                    <p:cNvGrpSpPr/>
                    <p:nvPr/>
                  </p:nvGrpSpPr>
                  <p:grpSpPr>
                    <a:xfrm>
                      <a:off x="9240001" y="3165350"/>
                      <a:ext cx="72000" cy="824691"/>
                      <a:chOff x="9240001" y="3165350"/>
                      <a:chExt cx="72000" cy="824691"/>
                    </a:xfrm>
                  </p:grpSpPr>
                  <p:sp>
                    <p:nvSpPr>
                      <p:cNvPr id="93" name="矩形 92"/>
                      <p:cNvSpPr/>
                      <p:nvPr/>
                    </p:nvSpPr>
                    <p:spPr>
                      <a:xfrm flipV="1">
                        <a:off x="9240001" y="3374780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94" name="矩形 93"/>
                      <p:cNvSpPr/>
                      <p:nvPr/>
                    </p:nvSpPr>
                    <p:spPr>
                      <a:xfrm flipV="1">
                        <a:off x="9240001" y="3165350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95" name="矩形 94"/>
                      <p:cNvSpPr/>
                      <p:nvPr/>
                    </p:nvSpPr>
                    <p:spPr>
                      <a:xfrm flipV="1">
                        <a:off x="9240001" y="3792041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96" name="矩形 95"/>
                      <p:cNvSpPr/>
                      <p:nvPr/>
                    </p:nvSpPr>
                    <p:spPr>
                      <a:xfrm flipV="1">
                        <a:off x="9240001" y="3581874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>
                          <a:latin typeface="等线" panose="02010600030101010101" pitchFamily="2" charset="-122"/>
                          <a:ea typeface="等线" panose="02010600030101010101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1" name="组合 80"/>
                <p:cNvGrpSpPr/>
                <p:nvPr/>
              </p:nvGrpSpPr>
              <p:grpSpPr>
                <a:xfrm>
                  <a:off x="7697448" y="2576146"/>
                  <a:ext cx="597600" cy="990000"/>
                  <a:chOff x="3693834" y="2576146"/>
                  <a:chExt cx="597600" cy="990000"/>
                </a:xfrm>
              </p:grpSpPr>
              <p:sp>
                <p:nvSpPr>
                  <p:cNvPr id="83" name="矩形 82"/>
                  <p:cNvSpPr/>
                  <p:nvPr/>
                </p:nvSpPr>
                <p:spPr>
                  <a:xfrm>
                    <a:off x="3693834" y="2576146"/>
                    <a:ext cx="597600" cy="990000"/>
                  </a:xfrm>
                  <a:prstGeom prst="rect">
                    <a:avLst/>
                  </a:prstGeom>
                  <a:solidFill>
                    <a:srgbClr val="0469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grpSp>
                <p:nvGrpSpPr>
                  <p:cNvPr id="84" name="组合 83"/>
                  <p:cNvGrpSpPr/>
                  <p:nvPr/>
                </p:nvGrpSpPr>
                <p:grpSpPr>
                  <a:xfrm>
                    <a:off x="3693834" y="2658800"/>
                    <a:ext cx="72000" cy="824691"/>
                    <a:chOff x="4845775" y="4012895"/>
                    <a:chExt cx="72000" cy="824691"/>
                  </a:xfrm>
                  <a:solidFill>
                    <a:srgbClr val="FFC000"/>
                  </a:solidFill>
                </p:grpSpPr>
                <p:sp>
                  <p:nvSpPr>
                    <p:cNvPr id="85" name="矩形 84"/>
                    <p:cNvSpPr/>
                    <p:nvPr/>
                  </p:nvSpPr>
                  <p:spPr>
                    <a:xfrm>
                      <a:off x="4845775" y="443015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86" name="矩形 85"/>
                    <p:cNvSpPr/>
                    <p:nvPr/>
                  </p:nvSpPr>
                  <p:spPr>
                    <a:xfrm>
                      <a:off x="4845775" y="463958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87" name="矩形 86"/>
                    <p:cNvSpPr/>
                    <p:nvPr/>
                  </p:nvSpPr>
                  <p:spPr>
                    <a:xfrm>
                      <a:off x="4845775" y="4012895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88" name="矩形 87"/>
                    <p:cNvSpPr/>
                    <p:nvPr/>
                  </p:nvSpPr>
                  <p:spPr>
                    <a:xfrm>
                      <a:off x="4845775" y="4223062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p:txBody>
                </p:sp>
              </p:grpSp>
            </p:grpSp>
            <p:sp>
              <p:nvSpPr>
                <p:cNvPr id="82" name="矩形 81"/>
                <p:cNvSpPr/>
                <p:nvPr/>
              </p:nvSpPr>
              <p:spPr>
                <a:xfrm rot="-2700000">
                  <a:off x="7026924" y="2798788"/>
                  <a:ext cx="763200" cy="54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67" name="组合 66"/>
              <p:cNvGrpSpPr/>
              <p:nvPr/>
            </p:nvGrpSpPr>
            <p:grpSpPr>
              <a:xfrm>
                <a:off x="7873472" y="2625520"/>
                <a:ext cx="681875" cy="2880838"/>
                <a:chOff x="7873472" y="2625520"/>
                <a:chExt cx="681875" cy="2880838"/>
              </a:xfrm>
            </p:grpSpPr>
            <p:cxnSp>
              <p:nvCxnSpPr>
                <p:cNvPr id="68" name="直接连接符 67"/>
                <p:cNvCxnSpPr/>
                <p:nvPr/>
              </p:nvCxnSpPr>
              <p:spPr>
                <a:xfrm>
                  <a:off x="8006014" y="4832068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 flipV="1">
                  <a:off x="8006014" y="4157779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8006014" y="3476304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 flipV="1">
                  <a:off x="8015347" y="2803851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 flipV="1">
                  <a:off x="8001347" y="4795088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8001347" y="4124064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 flipV="1">
                  <a:off x="8001347" y="3449774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8173941" y="2996280"/>
                  <a:ext cx="363922" cy="449694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7873472" y="2625520"/>
                  <a:ext cx="318969" cy="389558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/>
                <p:cNvCxnSpPr/>
                <p:nvPr/>
              </p:nvCxnSpPr>
              <p:spPr>
                <a:xfrm>
                  <a:off x="8173941" y="2997970"/>
                  <a:ext cx="363360" cy="300184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99" name="表格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691236"/>
              </p:ext>
            </p:extLst>
          </p:nvPr>
        </p:nvGraphicFramePr>
        <p:xfrm>
          <a:off x="4810505" y="1523541"/>
          <a:ext cx="7194681" cy="4312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5643">
                  <a:extLst>
                    <a:ext uri="{9D8B030D-6E8A-4147-A177-3AD203B41FA5}">
                      <a16:colId xmlns:a16="http://schemas.microsoft.com/office/drawing/2014/main" val="815822964"/>
                    </a:ext>
                  </a:extLst>
                </a:gridCol>
                <a:gridCol w="658434">
                  <a:extLst>
                    <a:ext uri="{9D8B030D-6E8A-4147-A177-3AD203B41FA5}">
                      <a16:colId xmlns:a16="http://schemas.microsoft.com/office/drawing/2014/main" val="3657558666"/>
                    </a:ext>
                  </a:extLst>
                </a:gridCol>
                <a:gridCol w="658434">
                  <a:extLst>
                    <a:ext uri="{9D8B030D-6E8A-4147-A177-3AD203B41FA5}">
                      <a16:colId xmlns:a16="http://schemas.microsoft.com/office/drawing/2014/main" val="3540843208"/>
                    </a:ext>
                  </a:extLst>
                </a:gridCol>
                <a:gridCol w="658434">
                  <a:extLst>
                    <a:ext uri="{9D8B030D-6E8A-4147-A177-3AD203B41FA5}">
                      <a16:colId xmlns:a16="http://schemas.microsoft.com/office/drawing/2014/main" val="3089189468"/>
                    </a:ext>
                  </a:extLst>
                </a:gridCol>
                <a:gridCol w="658434">
                  <a:extLst>
                    <a:ext uri="{9D8B030D-6E8A-4147-A177-3AD203B41FA5}">
                      <a16:colId xmlns:a16="http://schemas.microsoft.com/office/drawing/2014/main" val="3732385025"/>
                    </a:ext>
                  </a:extLst>
                </a:gridCol>
                <a:gridCol w="658434">
                  <a:extLst>
                    <a:ext uri="{9D8B030D-6E8A-4147-A177-3AD203B41FA5}">
                      <a16:colId xmlns:a16="http://schemas.microsoft.com/office/drawing/2014/main" val="3904384622"/>
                    </a:ext>
                  </a:extLst>
                </a:gridCol>
                <a:gridCol w="658434">
                  <a:extLst>
                    <a:ext uri="{9D8B030D-6E8A-4147-A177-3AD203B41FA5}">
                      <a16:colId xmlns:a16="http://schemas.microsoft.com/office/drawing/2014/main" val="932300021"/>
                    </a:ext>
                  </a:extLst>
                </a:gridCol>
                <a:gridCol w="658434">
                  <a:extLst>
                    <a:ext uri="{9D8B030D-6E8A-4147-A177-3AD203B41FA5}">
                      <a16:colId xmlns:a16="http://schemas.microsoft.com/office/drawing/2014/main" val="4206511958"/>
                    </a:ext>
                  </a:extLst>
                </a:gridCol>
              </a:tblGrid>
              <a:tr h="46522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Configuration/Geometry ID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6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657644"/>
                  </a:ext>
                </a:extLst>
              </a:tr>
              <a:tr h="46522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Radiator shapes (sector number)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24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127317"/>
                  </a:ext>
                </a:extLst>
              </a:tr>
              <a:tr h="46522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Radiator thickness (mm)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3658006"/>
                  </a:ext>
                </a:extLst>
              </a:tr>
              <a:tr h="46522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Outer side surface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M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45° M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7336215"/>
                  </a:ext>
                </a:extLst>
              </a:tr>
              <a:tr h="46522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Inner side surface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1646531"/>
                  </a:ext>
                </a:extLst>
              </a:tr>
              <a:tr h="46522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Lateral side surface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M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M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M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M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M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M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M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1775160"/>
                  </a:ext>
                </a:extLst>
              </a:tr>
              <a:tr h="59047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Number of photoelectron for </a:t>
                      </a:r>
                      <a:r>
                        <a:rPr lang="en-US" sz="1400" kern="100" dirty="0" err="1">
                          <a:effectLst/>
                        </a:rPr>
                        <a:t>pions</a:t>
                      </a:r>
                      <a:r>
                        <a:rPr lang="en-US" sz="1400" kern="100" dirty="0">
                          <a:effectLst/>
                        </a:rPr>
                        <a:t> (except background)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21.8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21.9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17.0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15.5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25.7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33.2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38.7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54979"/>
                  </a:ext>
                </a:extLst>
              </a:tr>
              <a:tr h="46522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Accumulated charge density on MCP-PMT anode (C/cm</a:t>
                      </a:r>
                      <a:r>
                        <a:rPr lang="en-US" sz="1400" kern="100" baseline="30000" dirty="0">
                          <a:effectLst/>
                        </a:rPr>
                        <a:t>2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10.8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10.5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9.6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8.8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11.8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17.0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25.6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6687571"/>
                  </a:ext>
                </a:extLst>
              </a:tr>
              <a:tr h="46522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π/K separation power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4.17σ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4.08σ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3.66σ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3.99σ</a:t>
                      </a:r>
                      <a:endParaRPr lang="zh-CN" altLang="en-US" sz="140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4.27σ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4.26σ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4.19σ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6532757"/>
                  </a:ext>
                </a:extLst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5473374" y="1022196"/>
            <a:ext cx="586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Performance of DTOF with different configurations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0" name="箭头: 下 99">
            <a:extLst>
              <a:ext uri="{FF2B5EF4-FFF2-40B4-BE49-F238E27FC236}">
                <a16:creationId xmlns:a16="http://schemas.microsoft.com/office/drawing/2014/main" id="{E33DF43F-28FD-4731-838E-43EBCF8F1CA8}"/>
              </a:ext>
            </a:extLst>
          </p:cNvPr>
          <p:cNvSpPr/>
          <p:nvPr/>
        </p:nvSpPr>
        <p:spPr>
          <a:xfrm>
            <a:off x="7266497" y="2009503"/>
            <a:ext cx="933606" cy="4192883"/>
          </a:xfrm>
          <a:prstGeom prst="downArrow">
            <a:avLst>
              <a:gd name="adj1" fmla="val 66817"/>
              <a:gd name="adj2" fmla="val 46339"/>
            </a:avLst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86BFC55E-41F7-42FE-ADC3-AFF34CF7BCDD}"/>
              </a:ext>
            </a:extLst>
          </p:cNvPr>
          <p:cNvSpPr txBox="1"/>
          <p:nvPr/>
        </p:nvSpPr>
        <p:spPr>
          <a:xfrm>
            <a:off x="6364455" y="6202387"/>
            <a:ext cx="3169650" cy="400110"/>
          </a:xfrm>
          <a:prstGeom prst="rect">
            <a:avLst/>
          </a:prstGeom>
          <a:solidFill>
            <a:srgbClr val="FFFF00"/>
          </a:solidFill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Optimized DTOF structure</a:t>
            </a:r>
            <a:endParaRPr lang="zh-CN" altLang="en-US" sz="20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4862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E1B8D5-4619-4303-9F94-90DFE3CA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 Prototype – 1/3 sector</a:t>
            </a:r>
            <a:endParaRPr lang="zh-CN" altLang="en-US" dirty="0"/>
          </a:p>
        </p:txBody>
      </p:sp>
      <p:pic>
        <p:nvPicPr>
          <p:cNvPr id="3" name="图片 2" descr="屏幕剪辑">
            <a:extLst>
              <a:ext uri="{FF2B5EF4-FFF2-40B4-BE49-F238E27FC236}">
                <a16:creationId xmlns:a16="http://schemas.microsoft.com/office/drawing/2014/main" id="{F3FD9099-C3F7-4A2B-AE47-C8F1947AC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60" y="3367344"/>
            <a:ext cx="4014240" cy="2131823"/>
          </a:xfrm>
          <a:prstGeom prst="rect">
            <a:avLst/>
          </a:prstGeom>
        </p:spPr>
      </p:pic>
      <p:pic>
        <p:nvPicPr>
          <p:cNvPr id="4" name="图片 3" descr="屏幕剪辑">
            <a:extLst>
              <a:ext uri="{FF2B5EF4-FFF2-40B4-BE49-F238E27FC236}">
                <a16:creationId xmlns:a16="http://schemas.microsoft.com/office/drawing/2014/main" id="{87CC3608-3985-4561-87F0-3E1CE648F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18" y="1170960"/>
            <a:ext cx="3136744" cy="23592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97CE597-0861-439D-B6BA-5E0D0782E77A}"/>
                  </a:ext>
                </a:extLst>
              </p:cNvPr>
              <p:cNvSpPr txBox="1"/>
              <p:nvPr/>
            </p:nvSpPr>
            <p:spPr>
              <a:xfrm>
                <a:off x="304375" y="954547"/>
                <a:ext cx="4194272" cy="494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Radiator</a:t>
                </a:r>
                <a:r>
                  <a:rPr lang="zh-CN" altLang="en-US" b="1" dirty="0">
                    <a:solidFill>
                      <a:schemeClr val="accent2">
                        <a:lumMod val="50000"/>
                      </a:schemeClr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：</a:t>
                </a:r>
                <a:endParaRPr lang="en-US" altLang="zh-CN" b="1" dirty="0">
                  <a:solidFill>
                    <a:schemeClr val="accent2">
                      <a:lumMod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Heraeus fused silica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1600" b="0" i="0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533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mm</m:t>
                    </m:r>
                    <m:r>
                      <a:rPr lang="en-US" altLang="zh-CN" sz="1600" b="0" i="0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/295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mm</m:t>
                    </m:r>
                    <m:r>
                      <a:rPr lang="en-US" altLang="zh-CN" sz="1600" b="0" i="1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 ×</m:t>
                    </m:r>
                    <m:r>
                      <a:rPr lang="en-US" altLang="zh-CN" sz="1600" b="0" i="0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454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mm</m:t>
                    </m:r>
                    <m:r>
                      <a:rPr lang="en-US" altLang="zh-CN" sz="1600" b="0" i="1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×15</m:t>
                    </m:r>
                    <m:r>
                      <a:rPr lang="en-US" altLang="zh-CN" sz="1600" b="0" i="1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𝑚𝑚</m:t>
                    </m:r>
                  </m:oMath>
                </a14:m>
                <a:endParaRPr lang="en-US" altLang="zh-CN" sz="1600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Surface roughness &lt;</a:t>
                </a:r>
                <a:r>
                  <a:rPr lang="zh-CN" altLang="en-US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1 nm</a:t>
                </a:r>
                <a:endParaRPr lang="en-US" sz="1600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2">
                        <a:lumMod val="50000"/>
                      </a:schemeClr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6</a:t>
                </a:r>
                <a:r>
                  <a:rPr lang="zh-CN" altLang="en-US" b="1" dirty="0">
                    <a:solidFill>
                      <a:schemeClr val="accent2">
                        <a:lumMod val="50000"/>
                      </a:schemeClr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MCP-PMT</a:t>
                </a:r>
                <a:r>
                  <a:rPr lang="zh-CN" altLang="en-US" b="1" dirty="0">
                    <a:solidFill>
                      <a:schemeClr val="accent2">
                        <a:lumMod val="50000"/>
                      </a:schemeClr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：</a:t>
                </a:r>
                <a:endParaRPr lang="en-US" altLang="zh-CN" b="1" dirty="0">
                  <a:solidFill>
                    <a:schemeClr val="accent2">
                      <a:lumMod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R10754 </a:t>
                </a:r>
                <a:r>
                  <a:rPr lang="zh-CN" altLang="en-US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(Hamamatsu)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1600" i="1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4×4 </m:t>
                    </m:r>
                    <m:r>
                      <a:rPr lang="en-US" altLang="zh-CN" sz="1600" i="1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𝑎𝑛𝑜𝑑𝑒</m:t>
                    </m:r>
                    <m:r>
                      <a:rPr lang="en-US" altLang="zh-CN" sz="1600" i="1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 </m:t>
                    </m:r>
                    <m:r>
                      <a:rPr lang="en-US" altLang="zh-CN" sz="1600" i="1" smtClean="0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𝑎𝑟𝑟𝑎𝑦</m:t>
                    </m:r>
                  </m:oMath>
                </a14:m>
                <a:endParaRPr lang="en-US" altLang="zh-CN" sz="1600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Sealed in light-tight box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Readout electronics</a:t>
                </a:r>
                <a:r>
                  <a:rPr lang="zh-CN" altLang="en-US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：</a:t>
                </a:r>
                <a:endParaRPr lang="en-US" altLang="zh-CN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4</a:t>
                </a:r>
                <a:r>
                  <a:rPr lang="zh-CN" altLang="en-US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FEE</a:t>
                </a:r>
                <a:r>
                  <a:rPr lang="zh-CN" altLang="en-US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board</a:t>
                </a:r>
                <a:r>
                  <a:rPr lang="zh-CN" altLang="en-US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：</a:t>
                </a:r>
                <a:endParaRPr lang="en-US" altLang="zh-CN" sz="1600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  <a:p>
                <a:pPr marL="1200150" lvl="2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4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Each board 32 channel double-threshold TOT timing measurement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1</a:t>
                </a:r>
                <a:r>
                  <a:rPr lang="zh-CN" altLang="en-US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data collection and control board</a:t>
                </a:r>
                <a:endParaRPr lang="en-US" sz="1600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97CE597-0861-439D-B6BA-5E0D0782E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75" y="954547"/>
                <a:ext cx="4194272" cy="4948471"/>
              </a:xfrm>
              <a:prstGeom prst="rect">
                <a:avLst/>
              </a:prstGeom>
              <a:blipFill>
                <a:blip r:embed="rId4"/>
                <a:stretch>
                  <a:fillRect l="-1017" b="-7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94180643-EFA2-4DD2-B09D-2DB40BC7150A}"/>
              </a:ext>
            </a:extLst>
          </p:cNvPr>
          <p:cNvSpPr/>
          <p:nvPr/>
        </p:nvSpPr>
        <p:spPr>
          <a:xfrm>
            <a:off x="9244558" y="5575761"/>
            <a:ext cx="1707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Readout electronics</a:t>
            </a:r>
            <a:endParaRPr lang="en-US" sz="1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屏幕剪辑">
            <a:extLst>
              <a:ext uri="{FF2B5EF4-FFF2-40B4-BE49-F238E27FC236}">
                <a16:creationId xmlns:a16="http://schemas.microsoft.com/office/drawing/2014/main" id="{C823E7F3-D53C-43A8-8A38-613FB57CA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934" y="1080093"/>
            <a:ext cx="3242407" cy="204738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6265FC2-B4DF-4295-A04A-26768D8371FB}"/>
              </a:ext>
            </a:extLst>
          </p:cNvPr>
          <p:cNvSpPr txBox="1"/>
          <p:nvPr/>
        </p:nvSpPr>
        <p:spPr>
          <a:xfrm>
            <a:off x="11115025" y="2239468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Cosmic Ray</a:t>
            </a:r>
            <a:endParaRPr lang="en-US" sz="1400" dirty="0">
              <a:solidFill>
                <a:srgbClr val="C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F75E003-A80A-445D-950B-D7FD1FC3E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622" y="3990347"/>
            <a:ext cx="1661138" cy="12458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D65862-E93E-4354-8FAB-CD628EDB2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45" y="3990347"/>
            <a:ext cx="1678528" cy="125889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5174B58-5A1C-4154-8692-DD39F1992B39}"/>
              </a:ext>
            </a:extLst>
          </p:cNvPr>
          <p:cNvSpPr txBox="1"/>
          <p:nvPr/>
        </p:nvSpPr>
        <p:spPr>
          <a:xfrm>
            <a:off x="5054382" y="5470455"/>
            <a:ext cx="270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</a:rPr>
              <a:t>DTOF prototype assembly in clean room</a:t>
            </a:r>
            <a:endParaRPr 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4526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61D631-74D4-4DA0-B688-F9449D14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Cosmic-ray Test Stand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C5B60F6-4673-479D-99BF-D756F4C87667}"/>
              </a:ext>
            </a:extLst>
          </p:cNvPr>
          <p:cNvGrpSpPr/>
          <p:nvPr/>
        </p:nvGrpSpPr>
        <p:grpSpPr>
          <a:xfrm>
            <a:off x="184526" y="1099746"/>
            <a:ext cx="3785494" cy="4836233"/>
            <a:chOff x="428625" y="1414521"/>
            <a:chExt cx="3838479" cy="453542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0528C46-8406-4E24-8D23-00C08859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151" y="1444625"/>
              <a:ext cx="3828953" cy="4505325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5491350-0794-4C24-9575-AEC69EC378CA}"/>
                </a:ext>
              </a:extLst>
            </p:cNvPr>
            <p:cNvSpPr/>
            <p:nvPr/>
          </p:nvSpPr>
          <p:spPr>
            <a:xfrm>
              <a:off x="428625" y="1875393"/>
              <a:ext cx="1724840" cy="2886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kern="0" baseline="0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Calibri"/>
                  <a:sym typeface="Calibri"/>
                </a:rPr>
                <a:t>2*</a:t>
              </a:r>
              <a:r>
                <a:rPr lang="en-US" altLang="zh-CN" sz="1400" kern="0" baseline="0" dirty="0" err="1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Calibri"/>
                  <a:sym typeface="Calibri"/>
                </a:rPr>
                <a:t>MicroMegas</a:t>
              </a:r>
              <a:endParaRPr lang="en-US" altLang="zh-CN" sz="1400" kern="0" baseline="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Calibri"/>
                <a:sym typeface="Calibri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8937665-D10E-405A-A4D3-B1C64C4889EE}"/>
                </a:ext>
              </a:extLst>
            </p:cNvPr>
            <p:cNvSpPr/>
            <p:nvPr/>
          </p:nvSpPr>
          <p:spPr>
            <a:xfrm>
              <a:off x="457202" y="3512621"/>
              <a:ext cx="1696264" cy="2886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kern="0" baseline="0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Calibri"/>
                  <a:sym typeface="Calibri"/>
                </a:rPr>
                <a:t>2*</a:t>
              </a:r>
              <a:r>
                <a:rPr lang="en-US" altLang="zh-CN" sz="1400" kern="0" baseline="0" dirty="0" err="1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Calibri"/>
                  <a:sym typeface="Calibri"/>
                </a:rPr>
                <a:t>MicroMegas</a:t>
              </a:r>
              <a:endParaRPr lang="en-US" altLang="zh-CN" sz="1400" kern="0" baseline="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Calibri"/>
                <a:sym typeface="Calibri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6BA1903-3F78-48D8-84CF-933F69833840}"/>
                </a:ext>
              </a:extLst>
            </p:cNvPr>
            <p:cNvSpPr/>
            <p:nvPr/>
          </p:nvSpPr>
          <p:spPr>
            <a:xfrm>
              <a:off x="762000" y="2995652"/>
              <a:ext cx="781865" cy="2886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kern="0" baseline="0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Calibri"/>
                  <a:sym typeface="Calibri"/>
                </a:rPr>
                <a:t>DTOF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C213B0B-EAAB-4CFE-910A-36760B172EE1}"/>
                </a:ext>
              </a:extLst>
            </p:cNvPr>
            <p:cNvSpPr/>
            <p:nvPr/>
          </p:nvSpPr>
          <p:spPr>
            <a:xfrm>
              <a:off x="895349" y="2412266"/>
              <a:ext cx="648515" cy="2886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kern="0" baseline="0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Calibri"/>
                  <a:sym typeface="Calibri"/>
                </a:rPr>
                <a:t>T0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8917FBE-96C9-4125-89DE-EA68847463E4}"/>
                </a:ext>
              </a:extLst>
            </p:cNvPr>
            <p:cNvSpPr/>
            <p:nvPr/>
          </p:nvSpPr>
          <p:spPr>
            <a:xfrm>
              <a:off x="895349" y="1414521"/>
              <a:ext cx="929869" cy="2886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kern="0" baseline="0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Calibri"/>
                  <a:sym typeface="Calibri"/>
                </a:rPr>
                <a:t>Trigger</a:t>
              </a:r>
              <a:endParaRPr lang="en-US" altLang="zh-CN" sz="1400" kern="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Calibri"/>
                <a:sym typeface="Calibri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E1D5D2D-140E-42B4-ADD9-4B1D8C36974F}"/>
                </a:ext>
              </a:extLst>
            </p:cNvPr>
            <p:cNvSpPr/>
            <p:nvPr/>
          </p:nvSpPr>
          <p:spPr>
            <a:xfrm>
              <a:off x="785764" y="4325639"/>
              <a:ext cx="929869" cy="2886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kern="0" baseline="0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Calibri"/>
                  <a:sym typeface="Calibri"/>
                </a:rPr>
                <a:t>Trigger</a:t>
              </a:r>
              <a:endParaRPr lang="en-US" altLang="zh-CN" sz="1400" kern="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Calibri"/>
                <a:sym typeface="Calibri"/>
              </a:endParaRPr>
            </a:p>
          </p:txBody>
        </p:sp>
      </p:grp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B9AE8D26-EF99-46A1-A9AD-F88BE6C42A6B}"/>
              </a:ext>
            </a:extLst>
          </p:cNvPr>
          <p:cNvCxnSpPr/>
          <p:nvPr/>
        </p:nvCxnSpPr>
        <p:spPr>
          <a:xfrm>
            <a:off x="4163668" y="1131847"/>
            <a:ext cx="0" cy="4836233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DCED1656-3E78-470B-9E01-7A69D26DE87A}"/>
              </a:ext>
            </a:extLst>
          </p:cNvPr>
          <p:cNvSpPr txBox="1"/>
          <p:nvPr/>
        </p:nvSpPr>
        <p:spPr>
          <a:xfrm>
            <a:off x="3649787" y="6000181"/>
            <a:ext cx="102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~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200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cm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55013C3-4B40-4C6D-8089-D43A2DC65EF7}"/>
              </a:ext>
            </a:extLst>
          </p:cNvPr>
          <p:cNvSpPr txBox="1"/>
          <p:nvPr/>
        </p:nvSpPr>
        <p:spPr>
          <a:xfrm>
            <a:off x="5286357" y="1190713"/>
            <a:ext cx="565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Schematic diagram of the cosmic-ray test setup 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3E77193-FDB6-47FC-B188-36BEFA078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317" y="1765981"/>
            <a:ext cx="7511623" cy="28792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923A1C8-8479-4E4B-9A81-BFEEEF8AB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61" y="5075210"/>
            <a:ext cx="1846077" cy="138455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205FC3C-C743-4CC3-86AF-2E70930BF853}"/>
              </a:ext>
            </a:extLst>
          </p:cNvPr>
          <p:cNvSpPr/>
          <p:nvPr/>
        </p:nvSpPr>
        <p:spPr>
          <a:xfrm>
            <a:off x="7199356" y="5071164"/>
            <a:ext cx="4520694" cy="14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Reference Time Detector (T0):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Microsoft YaHei" charset="-122"/>
              </a:rPr>
              <a:t>Similar to DTOF, a square quartz plate coupled with 4 MCP-PMT (single anode, R3809)</a:t>
            </a:r>
          </a:p>
        </p:txBody>
      </p:sp>
    </p:spTree>
    <p:extLst>
      <p:ext uri="{BB962C8B-B14F-4D97-AF65-F5344CB8AC3E}">
        <p14:creationId xmlns:p14="http://schemas.microsoft.com/office/powerpoint/2010/main" val="2511248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E9D88-45A0-4B6E-9A89-D889FF487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Tracker Performance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03B022-031C-440B-ABB8-CAC971A92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8" y="883585"/>
            <a:ext cx="4057650" cy="50070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A1FEF5B-42C5-4D58-B5C1-C16C3EB83B5E}"/>
                  </a:ext>
                </a:extLst>
              </p:cNvPr>
              <p:cNvSpPr txBox="1"/>
              <p:nvPr/>
            </p:nvSpPr>
            <p:spPr>
              <a:xfrm>
                <a:off x="4737316" y="866219"/>
                <a:ext cx="6989740" cy="2958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Cosmic-ray (CR) track reconstruction</a:t>
                </a:r>
                <a:r>
                  <a:rPr lang="zh-CN" altLang="en-US" b="1" dirty="0">
                    <a:solidFill>
                      <a:schemeClr val="accent2">
                        <a:lumMod val="50000"/>
                      </a:schemeClr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：</a:t>
                </a:r>
                <a:endParaRPr lang="en-US" altLang="zh-CN" b="1" dirty="0">
                  <a:solidFill>
                    <a:schemeClr val="accent2">
                      <a:lumMod val="5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4</a:t>
                </a:r>
                <a:r>
                  <a:rPr lang="zh-CN" altLang="en-US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layers of</a:t>
                </a:r>
                <a:r>
                  <a:rPr lang="zh-CN" altLang="en-US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MicroMegas</a:t>
                </a:r>
                <a:r>
                  <a:rPr lang="zh-CN" altLang="en-US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Microsoft YaHei" charset="-122"/>
                        <a:cs typeface="Microsoft YaHei" charset="-122"/>
                      </a:rPr>
                      <m:t>150</m:t>
                    </m:r>
                    <m:r>
                      <a:rPr lang="en-US" altLang="zh-CN">
                        <a:latin typeface="Cambria Math" panose="02040503050406030204" pitchFamily="18" charset="0"/>
                        <a:ea typeface="Microsoft YaHei" charset="-122"/>
                        <a:cs typeface="Microsoft YaHei" charset="-122"/>
                      </a:rPr>
                      <m:t>𝑚𝑚</m:t>
                    </m:r>
                    <m:r>
                      <a:rPr lang="en-US" altLang="zh-CN">
                        <a:latin typeface="Cambria Math" panose="02040503050406030204" pitchFamily="18" charset="0"/>
                        <a:ea typeface="Microsoft YaHei" charset="-122"/>
                        <a:cs typeface="Microsoft YaHei" charset="-122"/>
                      </a:rPr>
                      <m:t>×150</m:t>
                    </m:r>
                    <m:r>
                      <a:rPr lang="en-US" altLang="zh-CN">
                        <a:latin typeface="Cambria Math" panose="02040503050406030204" pitchFamily="18" charset="0"/>
                        <a:ea typeface="Microsoft YaHei" charset="-122"/>
                        <a:cs typeface="Microsoft YaHei" charset="-122"/>
                      </a:rPr>
                      <m:t>𝑚𝑚</m:t>
                    </m:r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0.4mm strip pitch (in</a:t>
                </a:r>
                <a:r>
                  <a:rPr lang="zh-CN" altLang="en-US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total 384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X + 384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Y strips), 6-in-1 encoding readout (128 readout channel)</a:t>
                </a: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Processing: filter 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  <a:sym typeface="Symbol" panose="05050102010706020507" pitchFamily="18" charset="2"/>
                  </a:rPr>
                  <a:t> decoding  alignment  reconstruction</a:t>
                </a:r>
                <a:endParaRPr lang="en-US" altLang="zh-CN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charset="2"/>
                  <a:buChar char="ü"/>
                </a:pPr>
                <a:r>
                  <a:rPr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Spatial resolution</a:t>
                </a:r>
                <a:r>
                  <a:rPr lang="zh-CN" altLang="en-US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&lt;200um</a:t>
                </a:r>
                <a:r>
                  <a:rPr lang="en-US" altLang="zh-CN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, 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efficiency </a:t>
                </a:r>
                <a:r>
                  <a:rPr lang="en-US" altLang="zh-CN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~90%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charset="2"/>
                  <a:buChar char="ü"/>
                </a:pPr>
                <a:r>
                  <a:rPr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Angular resolution </a:t>
                </a:r>
                <a:r>
                  <a:rPr lang="en-US" altLang="zh-CN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&lt;1mrad</a:t>
                </a: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A1FEF5B-42C5-4D58-B5C1-C16C3EB83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316" y="866219"/>
                <a:ext cx="6989740" cy="2958630"/>
              </a:xfrm>
              <a:prstGeom prst="rect">
                <a:avLst/>
              </a:prstGeom>
              <a:blipFill>
                <a:blip r:embed="rId3"/>
                <a:stretch>
                  <a:fillRect l="-697" b="-24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D11EB317-FA88-474A-9095-C350C9F40AA6}"/>
              </a:ext>
            </a:extLst>
          </p:cNvPr>
          <p:cNvSpPr/>
          <p:nvPr/>
        </p:nvSpPr>
        <p:spPr>
          <a:xfrm>
            <a:off x="866850" y="6009051"/>
            <a:ext cx="352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Spatial Resolution and efficiency of 4 layers of Micromegas</a:t>
            </a:r>
            <a:endParaRPr 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6" name="组 7">
            <a:extLst>
              <a:ext uri="{FF2B5EF4-FFF2-40B4-BE49-F238E27FC236}">
                <a16:creationId xmlns:a16="http://schemas.microsoft.com/office/drawing/2014/main" id="{7F671481-AB78-4A1B-B5A3-F40D2F748DE1}"/>
              </a:ext>
            </a:extLst>
          </p:cNvPr>
          <p:cNvGrpSpPr/>
          <p:nvPr/>
        </p:nvGrpSpPr>
        <p:grpSpPr>
          <a:xfrm>
            <a:off x="4943876" y="4334659"/>
            <a:ext cx="6620666" cy="2213677"/>
            <a:chOff x="5332497" y="867429"/>
            <a:chExt cx="6620666" cy="2213677"/>
          </a:xfrm>
        </p:grpSpPr>
        <p:pic>
          <p:nvPicPr>
            <p:cNvPr id="7" name="图片 6" descr="屏幕剪辑">
              <a:extLst>
                <a:ext uri="{FF2B5EF4-FFF2-40B4-BE49-F238E27FC236}">
                  <a16:creationId xmlns:a16="http://schemas.microsoft.com/office/drawing/2014/main" id="{7A6DBCED-3725-4E45-8320-5EAA2623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97" y="867429"/>
              <a:ext cx="1525690" cy="1974135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20DD507-9A26-4300-9ACB-EA2ECF084922}"/>
                </a:ext>
              </a:extLst>
            </p:cNvPr>
            <p:cNvSpPr/>
            <p:nvPr/>
          </p:nvSpPr>
          <p:spPr>
            <a:xfrm>
              <a:off x="5560876" y="2804107"/>
              <a:ext cx="123145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等线" panose="02010600030101010101" pitchFamily="2" charset="-122"/>
                  <a:ea typeface="等线" panose="02010600030101010101" pitchFamily="2" charset="-122"/>
                </a:rPr>
                <a:t>CR direction</a:t>
              </a:r>
            </a:p>
          </p:txBody>
        </p:sp>
        <p:pic>
          <p:nvPicPr>
            <p:cNvPr id="9" name="图片 8" descr="屏幕剪辑">
              <a:extLst>
                <a:ext uri="{FF2B5EF4-FFF2-40B4-BE49-F238E27FC236}">
                  <a16:creationId xmlns:a16="http://schemas.microsoft.com/office/drawing/2014/main" id="{71467EF0-58BC-4A51-81B8-5DA8F4282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7"/>
            <a:stretch/>
          </p:blipFill>
          <p:spPr>
            <a:xfrm>
              <a:off x="9666459" y="940811"/>
              <a:ext cx="2286704" cy="1911127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FAA62AA-24DC-4A18-B2F9-46361A5359F6}"/>
                </a:ext>
              </a:extLst>
            </p:cNvPr>
            <p:cNvSpPr/>
            <p:nvPr/>
          </p:nvSpPr>
          <p:spPr>
            <a:xfrm>
              <a:off x="7783851" y="2763848"/>
              <a:ext cx="10599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latin typeface="等线" panose="02010600030101010101" pitchFamily="2" charset="-122"/>
                  <a:ea typeface="等线" panose="02010600030101010101" pitchFamily="2" charset="-122"/>
                </a:rPr>
                <a:t>CR hits on T0</a:t>
              </a:r>
              <a:endParaRPr lang="en-US" sz="12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563796B-D0EF-4DF2-A6B3-60DEF6C15F4D}"/>
                </a:ext>
              </a:extLst>
            </p:cNvPr>
            <p:cNvSpPr/>
            <p:nvPr/>
          </p:nvSpPr>
          <p:spPr>
            <a:xfrm>
              <a:off x="10199297" y="2762970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latin typeface="等线" panose="02010600030101010101" pitchFamily="2" charset="-122"/>
                  <a:ea typeface="等线" panose="02010600030101010101" pitchFamily="2" charset="-122"/>
                </a:rPr>
                <a:t>CR hits on DTOF</a:t>
              </a:r>
              <a:endParaRPr lang="en-US" sz="12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pic>
          <p:nvPicPr>
            <p:cNvPr id="12" name="图片 11" descr="屏幕剪辑">
              <a:extLst>
                <a:ext uri="{FF2B5EF4-FFF2-40B4-BE49-F238E27FC236}">
                  <a16:creationId xmlns:a16="http://schemas.microsoft.com/office/drawing/2014/main" id="{2D486D85-47E7-4B32-9DB0-F596D9A86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73"/>
            <a:stretch/>
          </p:blipFill>
          <p:spPr>
            <a:xfrm>
              <a:off x="7141629" y="923082"/>
              <a:ext cx="2232680" cy="1911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5186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E66E177E-8157-49DF-8E22-82F3BC8CE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15" y="3287914"/>
            <a:ext cx="2883410" cy="207403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15779B3-A983-4CD6-9D01-591CB38A2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929" y="1028873"/>
            <a:ext cx="2883410" cy="20740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89CECF7-F15F-4D91-8705-B71DB34E8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18" y="3321000"/>
            <a:ext cx="2883410" cy="20740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9FBAA9E-AFDB-4EA4-BA9B-7D99584A3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95" y="1000400"/>
            <a:ext cx="2883410" cy="207403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93E9D88-45A0-4B6E-9A89-D889FF487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T0 Performance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1A4A5B0-46EC-444D-BA18-724F38106139}"/>
                  </a:ext>
                </a:extLst>
              </p:cNvPr>
              <p:cNvSpPr txBox="1"/>
              <p:nvPr/>
            </p:nvSpPr>
            <p:spPr>
              <a:xfrm>
                <a:off x="5775895" y="3065701"/>
                <a:ext cx="1842341" cy="396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(raw)</a:t>
                </a: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1A4A5B0-46EC-444D-BA18-724F38106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895" y="3065701"/>
                <a:ext cx="1842341" cy="396519"/>
              </a:xfrm>
              <a:prstGeom prst="rect">
                <a:avLst/>
              </a:prstGeom>
              <a:blipFill>
                <a:blip r:embed="rId6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26BDB03-F092-4A0A-8D2F-2270E091E6B5}"/>
                  </a:ext>
                </a:extLst>
              </p:cNvPr>
              <p:cNvSpPr txBox="1"/>
              <p:nvPr/>
            </p:nvSpPr>
            <p:spPr>
              <a:xfrm>
                <a:off x="5775895" y="5440635"/>
                <a:ext cx="20273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 b="0" i="0" smtClean="0">
                        <a:latin typeface="Cambria Math" panose="02040503050406030204" pitchFamily="18" charset="0"/>
                      </a:rPr>
                      <m:t>ΔT</m:t>
                    </m:r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CN" sz="14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𝑇𝑂</m:t>
                    </m:r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14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correlation</a:t>
                </a:r>
                <a:endParaRPr lang="en-US" sz="14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26BDB03-F092-4A0A-8D2F-2270E091E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895" y="5440635"/>
                <a:ext cx="2027350" cy="307777"/>
              </a:xfrm>
              <a:prstGeom prst="rect">
                <a:avLst/>
              </a:prstGeom>
              <a:blipFill>
                <a:blip r:embed="rId7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187C572-1164-40BD-B89B-4D0AAF0F2C39}"/>
                  </a:ext>
                </a:extLst>
              </p:cNvPr>
              <p:cNvSpPr txBox="1"/>
              <p:nvPr/>
            </p:nvSpPr>
            <p:spPr>
              <a:xfrm>
                <a:off x="9876448" y="2966571"/>
                <a:ext cx="1248610" cy="49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187C572-1164-40BD-B89B-4D0AAF0F2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448" y="2966571"/>
                <a:ext cx="1248610" cy="495649"/>
              </a:xfrm>
              <a:prstGeom prst="rect">
                <a:avLst/>
              </a:prstGeom>
              <a:blipFill>
                <a:blip r:embed="rId8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47BA635-6C7A-49AB-853D-934D0CFE8F00}"/>
                  </a:ext>
                </a:extLst>
              </p:cNvPr>
              <p:cNvSpPr txBox="1"/>
              <p:nvPr/>
            </p:nvSpPr>
            <p:spPr>
              <a:xfrm>
                <a:off x="7725859" y="2037416"/>
                <a:ext cx="14735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140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1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𝑂𝑃</m:t>
                    </m:r>
                  </m:oMath>
                </a14:m>
                <a:r>
                  <a:rPr lang="en-US" sz="1400" dirty="0">
                    <a:solidFill>
                      <a:srgbClr val="3333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</a:p>
              <a:p>
                <a:pPr algn="ctr"/>
                <a:r>
                  <a:rPr lang="en-US" sz="1400" dirty="0">
                    <a:solidFill>
                      <a:srgbClr val="3333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reconstructed</a:t>
                </a: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47BA635-6C7A-49AB-853D-934D0CFE8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859" y="2037416"/>
                <a:ext cx="1473555" cy="523220"/>
              </a:xfrm>
              <a:prstGeom prst="rect">
                <a:avLst/>
              </a:prstGeom>
              <a:blipFill>
                <a:blip r:embed="rId9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2FDD954-94B0-4F3C-9170-1DAA2F57D0A2}"/>
                  </a:ext>
                </a:extLst>
              </p:cNvPr>
              <p:cNvSpPr txBox="1"/>
              <p:nvPr/>
            </p:nvSpPr>
            <p:spPr>
              <a:xfrm>
                <a:off x="9605928" y="5252763"/>
                <a:ext cx="1954528" cy="49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𝑐𝑜𝑟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𝑐𝑜𝑟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2FDD954-94B0-4F3C-9170-1DAA2F57D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928" y="5252763"/>
                <a:ext cx="1954528" cy="495649"/>
              </a:xfrm>
              <a:prstGeom prst="rect">
                <a:avLst/>
              </a:prstGeom>
              <a:blipFill>
                <a:blip r:embed="rId10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289B183-88C1-4413-9861-53B34EB71D8E}"/>
                  </a:ext>
                </a:extLst>
              </p:cNvPr>
              <p:cNvSpPr txBox="1"/>
              <p:nvPr/>
            </p:nvSpPr>
            <p:spPr>
              <a:xfrm>
                <a:off x="7799659" y="4433474"/>
                <a:ext cx="10614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140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14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𝑂𝑇</m:t>
                    </m:r>
                  </m:oMath>
                </a14:m>
                <a:r>
                  <a:rPr lang="zh-CN" altLang="en-US" sz="1400" dirty="0">
                    <a:solidFill>
                      <a:srgbClr val="3333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lang="en-US" altLang="zh-CN" sz="1400" dirty="0">
                    <a:solidFill>
                      <a:srgbClr val="3333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corrected</a:t>
                </a:r>
                <a:endParaRPr lang="en-US" sz="1400" dirty="0">
                  <a:solidFill>
                    <a:srgbClr val="3333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289B183-88C1-4413-9861-53B34EB71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659" y="4433474"/>
                <a:ext cx="1061425" cy="523220"/>
              </a:xfrm>
              <a:prstGeom prst="rect">
                <a:avLst/>
              </a:prstGeom>
              <a:blipFill>
                <a:blip r:embed="rId11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线箭头连接符 13">
            <a:extLst>
              <a:ext uri="{FF2B5EF4-FFF2-40B4-BE49-F238E27FC236}">
                <a16:creationId xmlns:a16="http://schemas.microsoft.com/office/drawing/2014/main" id="{19A13BD2-2BE1-495F-ADFE-9AC803E40C60}"/>
              </a:ext>
            </a:extLst>
          </p:cNvPr>
          <p:cNvCxnSpPr>
            <a:cxnSpLocks/>
          </p:cNvCxnSpPr>
          <p:nvPr/>
        </p:nvCxnSpPr>
        <p:spPr>
          <a:xfrm flipV="1">
            <a:off x="7899350" y="2560636"/>
            <a:ext cx="1026568" cy="344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21">
            <a:extLst>
              <a:ext uri="{FF2B5EF4-FFF2-40B4-BE49-F238E27FC236}">
                <a16:creationId xmlns:a16="http://schemas.microsoft.com/office/drawing/2014/main" id="{630E455B-52C6-4832-A925-A4A04BEDBC77}"/>
              </a:ext>
            </a:extLst>
          </p:cNvPr>
          <p:cNvCxnSpPr>
            <a:cxnSpLocks/>
          </p:cNvCxnSpPr>
          <p:nvPr/>
        </p:nvCxnSpPr>
        <p:spPr>
          <a:xfrm flipH="1">
            <a:off x="8037137" y="3009734"/>
            <a:ext cx="888781" cy="7080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23">
            <a:extLst>
              <a:ext uri="{FF2B5EF4-FFF2-40B4-BE49-F238E27FC236}">
                <a16:creationId xmlns:a16="http://schemas.microsoft.com/office/drawing/2014/main" id="{0426A92A-5102-443C-B686-A4846599587E}"/>
              </a:ext>
            </a:extLst>
          </p:cNvPr>
          <p:cNvCxnSpPr>
            <a:cxnSpLocks/>
          </p:cNvCxnSpPr>
          <p:nvPr/>
        </p:nvCxnSpPr>
        <p:spPr>
          <a:xfrm>
            <a:off x="7899349" y="4956694"/>
            <a:ext cx="96173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5B1758E3-77F1-47E4-ADB2-0B1A37977D9D}"/>
                  </a:ext>
                </a:extLst>
              </p:cNvPr>
              <p:cNvSpPr/>
              <p:nvPr/>
            </p:nvSpPr>
            <p:spPr>
              <a:xfrm>
                <a:off x="438600" y="4383742"/>
                <a:ext cx="4380910" cy="1461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T0</a:t>
                </a:r>
                <a:r>
                  <a:rPr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efficiency ~37%</a:t>
                </a:r>
                <a:r>
                  <a:rPr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（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8%@Npe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sym typeface="Symbol" panose="05050102010706020507" pitchFamily="18" charset="2"/>
                  </a:rPr>
                  <a:t>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2</a:t>
                </a:r>
                <a:r>
                  <a:rPr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）</a:t>
                </a:r>
                <a:endParaRPr lang="en-US" altLang="zh-CN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When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𝑁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𝑝𝑒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≥2</m:t>
                    </m:r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,</a:t>
                </a:r>
                <a:endParaRPr lang="en-US" altLang="zh-CN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𝝈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𝑻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b>
                    </m:sSub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𝒄𝒐𝒓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𝒄𝒐𝒓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b="1" i="1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=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24</a:t>
                </a:r>
                <a:r>
                  <a:rPr lang="en-US" altLang="zh-CN" b="1" i="1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ps</a:t>
                </a:r>
                <a:endParaRPr lang="en-US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5B1758E3-77F1-47E4-ADB2-0B1A37977D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00" y="4383742"/>
                <a:ext cx="4380910" cy="1461169"/>
              </a:xfrm>
              <a:prstGeom prst="rect">
                <a:avLst/>
              </a:prstGeom>
              <a:blipFill>
                <a:blip r:embed="rId12"/>
                <a:stretch>
                  <a:fillRect l="-974" b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E8D0147C-3722-4B1E-B862-F10F4C0A07E5}"/>
              </a:ext>
            </a:extLst>
          </p:cNvPr>
          <p:cNvSpPr txBox="1"/>
          <p:nvPr/>
        </p:nvSpPr>
        <p:spPr>
          <a:xfrm>
            <a:off x="7971833" y="5902783"/>
            <a:ext cx="214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Photons from background electrons</a:t>
            </a:r>
            <a:endParaRPr lang="en-US" sz="1400" dirty="0">
              <a:solidFill>
                <a:srgbClr val="3333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328BC96-84DA-42BB-86D0-F2326240F7FC}"/>
              </a:ext>
            </a:extLst>
          </p:cNvPr>
          <p:cNvCxnSpPr>
            <a:cxnSpLocks/>
          </p:cNvCxnSpPr>
          <p:nvPr/>
        </p:nvCxnSpPr>
        <p:spPr>
          <a:xfrm flipV="1">
            <a:off x="9130086" y="4956694"/>
            <a:ext cx="1994972" cy="854883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5F403CB9-571C-4A3D-BD41-2BD10BCE8098}"/>
              </a:ext>
            </a:extLst>
          </p:cNvPr>
          <p:cNvCxnSpPr>
            <a:cxnSpLocks/>
          </p:cNvCxnSpPr>
          <p:nvPr/>
        </p:nvCxnSpPr>
        <p:spPr>
          <a:xfrm flipV="1">
            <a:off x="9130086" y="4956694"/>
            <a:ext cx="554688" cy="854883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2BEDB6B7-1CE3-4B1C-9C37-AB4ECEE77B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4" y="1307690"/>
            <a:ext cx="3766418" cy="270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92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E81335-CCCF-4C98-96CF-D7104813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1EEA1-0C0F-4AFD-B532-8E8D55CD2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3200" dirty="0">
                <a:latin typeface="等线" panose="02010600030101010101" pitchFamily="2" charset="-122"/>
                <a:ea typeface="等线" panose="02010600030101010101" pitchFamily="2" charset="-122"/>
              </a:rPr>
              <a:t>The DTOF detector in STCF experiment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Introduction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Conceptual design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PID Performance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Optimization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Cosmic-ray test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3200" dirty="0">
                <a:latin typeface="等线" panose="02010600030101010101" pitchFamily="2" charset="-122"/>
                <a:ea typeface="等线" panose="02010600030101010101" pitchFamily="2" charset="-122"/>
              </a:rPr>
              <a:t>Summary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zh-CN" altLang="en-US" sz="3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6067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8CC3DAC-BB36-46AF-9FAA-6715D18D6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047" y="3429000"/>
            <a:ext cx="3705366" cy="2665264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8D5DF58-DE32-4FA0-960B-EE6A39146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367" y="1259229"/>
            <a:ext cx="2900483" cy="208631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3BA3706A-FDF2-4A4C-95A8-8ADB94AEE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74" y="1220567"/>
            <a:ext cx="2954233" cy="212497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EB11AEC9-5703-4AA8-A37F-45E9460A9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245" y="1220576"/>
            <a:ext cx="2954233" cy="21249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93E9D88-45A0-4B6E-9A89-D889FF487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 Performance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595692-2785-460E-9793-043479B3214E}"/>
              </a:ext>
            </a:extLst>
          </p:cNvPr>
          <p:cNvSpPr txBox="1"/>
          <p:nvPr/>
        </p:nvSpPr>
        <p:spPr>
          <a:xfrm>
            <a:off x="6008611" y="1778940"/>
            <a:ext cx="795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（</a:t>
            </a:r>
            <a:r>
              <a:rPr lang="en-US" altLang="zh-CN" sz="1200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R=0</a:t>
            </a:r>
            <a:r>
              <a:rPr lang="zh-CN" altLang="en-US" sz="1200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  <a:endParaRPr lang="en-US" sz="1200" dirty="0">
              <a:solidFill>
                <a:srgbClr val="3333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72F41FE-BB17-4841-A23F-888DC88CEC6B}"/>
                  </a:ext>
                </a:extLst>
              </p:cNvPr>
              <p:cNvSpPr txBox="1"/>
              <p:nvPr/>
            </p:nvSpPr>
            <p:spPr>
              <a:xfrm>
                <a:off x="521744" y="864960"/>
                <a:ext cx="1982209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𝑒𝑐𝑇𝑂𝑃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1400" b="0" i="1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𝑒𝑐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𝑂𝑃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US" sz="14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72F41FE-BB17-4841-A23F-888DC88CE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44" y="864960"/>
                <a:ext cx="1982209" cy="325282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47A223C0-E8E8-4B3F-A5A6-12A9E09A566C}"/>
              </a:ext>
            </a:extLst>
          </p:cNvPr>
          <p:cNvSpPr/>
          <p:nvPr/>
        </p:nvSpPr>
        <p:spPr>
          <a:xfrm>
            <a:off x="3074316" y="3738939"/>
            <a:ext cx="591227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&lt;</a:t>
            </a:r>
            <a:r>
              <a:rPr lang="en-US" altLang="zh-CN" b="1" dirty="0" err="1">
                <a:latin typeface="等线" panose="02010600030101010101" pitchFamily="2" charset="-122"/>
                <a:ea typeface="等线" panose="02010600030101010101" pitchFamily="2" charset="-122"/>
              </a:rPr>
              <a:t>Npe</a:t>
            </a:r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</a:rPr>
              <a:t>&gt; ~ 9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DT-T0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correlation increase with R</a:t>
            </a:r>
          </a:p>
          <a:p>
            <a:pPr marL="800100" lvl="1" indent="-342900">
              <a:spcAft>
                <a:spcPts val="600"/>
              </a:spcAft>
              <a:buFont typeface="微软雅黑" panose="020B0503020204020204" pitchFamily="34" charset="-122"/>
              <a:buChar char="–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</a:rPr>
              <a:t>Correlation negligible with R=0</a:t>
            </a:r>
            <a:r>
              <a:rPr lang="zh-CN" altLang="en-US" sz="16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endParaRPr lang="en-US" altLang="zh-CN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A20306F-2443-42B8-BF74-6743DDB9E634}"/>
              </a:ext>
            </a:extLst>
          </p:cNvPr>
          <p:cNvSpPr txBox="1"/>
          <p:nvPr/>
        </p:nvSpPr>
        <p:spPr>
          <a:xfrm>
            <a:off x="3489446" y="6161243"/>
            <a:ext cx="563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DTOF</a:t>
            </a:r>
            <a:r>
              <a:rPr lang="zh-CN" alt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intrinsic time resolution achieved &lt;30ps@Npe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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9</a:t>
            </a:r>
            <a:endParaRPr lang="en-US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表格 17">
                <a:extLst>
                  <a:ext uri="{FF2B5EF4-FFF2-40B4-BE49-F238E27FC236}">
                    <a16:creationId xmlns:a16="http://schemas.microsoft.com/office/drawing/2014/main" id="{8A9B6C17-8ABB-4ADB-935A-0D7A2CF45A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3321194"/>
                  </p:ext>
                </p:extLst>
              </p:nvPr>
            </p:nvGraphicFramePr>
            <p:xfrm>
              <a:off x="3296478" y="4922635"/>
              <a:ext cx="4793408" cy="100584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570255">
                      <a:extLst>
                        <a:ext uri="{9D8B030D-6E8A-4147-A177-3AD203B41FA5}">
                          <a16:colId xmlns:a16="http://schemas.microsoft.com/office/drawing/2014/main" val="2038966616"/>
                        </a:ext>
                      </a:extLst>
                    </a:gridCol>
                    <a:gridCol w="780994">
                      <a:extLst>
                        <a:ext uri="{9D8B030D-6E8A-4147-A177-3AD203B41FA5}">
                          <a16:colId xmlns:a16="http://schemas.microsoft.com/office/drawing/2014/main" val="4133945846"/>
                        </a:ext>
                      </a:extLst>
                    </a:gridCol>
                    <a:gridCol w="761711">
                      <a:extLst>
                        <a:ext uri="{9D8B030D-6E8A-4147-A177-3AD203B41FA5}">
                          <a16:colId xmlns:a16="http://schemas.microsoft.com/office/drawing/2014/main" val="2509186036"/>
                        </a:ext>
                      </a:extLst>
                    </a:gridCol>
                    <a:gridCol w="1311299">
                      <a:extLst>
                        <a:ext uri="{9D8B030D-6E8A-4147-A177-3AD203B41FA5}">
                          <a16:colId xmlns:a16="http://schemas.microsoft.com/office/drawing/2014/main" val="3360618162"/>
                        </a:ext>
                      </a:extLst>
                    </a:gridCol>
                    <a:gridCol w="1369149">
                      <a:extLst>
                        <a:ext uri="{9D8B030D-6E8A-4147-A177-3AD203B41FA5}">
                          <a16:colId xmlns:a16="http://schemas.microsoft.com/office/drawing/2014/main" val="617317257"/>
                        </a:ext>
                      </a:extLst>
                    </a:gridCol>
                  </a:tblGrid>
                  <a:tr h="282893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&lt;</a:t>
                          </a:r>
                          <a:r>
                            <a:rPr lang="en-US" altLang="zh-CN" sz="1600" dirty="0" err="1"/>
                            <a:t>Npe</a:t>
                          </a:r>
                          <a:r>
                            <a:rPr lang="en-US" altLang="zh-CN" sz="1600" dirty="0"/>
                            <a:t>&gt;</a:t>
                          </a:r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𝐹𝑇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𝐷𝑇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5043571"/>
                      </a:ext>
                    </a:extLst>
                  </a:tr>
                  <a:tr h="2828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MC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23</a:t>
                          </a:r>
                          <a:r>
                            <a:rPr lang="en-US" altLang="zh-CN" sz="1600"/>
                            <a:t>ps</a:t>
                          </a:r>
                          <a:endParaRPr lang="en-US" sz="160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35ps@N=12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24ps@N=12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81045334"/>
                      </a:ext>
                    </a:extLst>
                  </a:tr>
                  <a:tr h="2828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Exp.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24</a:t>
                          </a:r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ps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35</a:t>
                          </a:r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ps@N=9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26ps@N=9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5541639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8" name="表格 17">
                <a:extLst>
                  <a:ext uri="{FF2B5EF4-FFF2-40B4-BE49-F238E27FC236}">
                    <a16:creationId xmlns:a16="http://schemas.microsoft.com/office/drawing/2014/main" id="{8A9B6C17-8ABB-4ADB-935A-0D7A2CF45A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3321194"/>
                  </p:ext>
                </p:extLst>
              </p:nvPr>
            </p:nvGraphicFramePr>
            <p:xfrm>
              <a:off x="3296478" y="4922635"/>
              <a:ext cx="4793408" cy="100584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570255">
                      <a:extLst>
                        <a:ext uri="{9D8B030D-6E8A-4147-A177-3AD203B41FA5}">
                          <a16:colId xmlns:a16="http://schemas.microsoft.com/office/drawing/2014/main" val="2038966616"/>
                        </a:ext>
                      </a:extLst>
                    </a:gridCol>
                    <a:gridCol w="780994">
                      <a:extLst>
                        <a:ext uri="{9D8B030D-6E8A-4147-A177-3AD203B41FA5}">
                          <a16:colId xmlns:a16="http://schemas.microsoft.com/office/drawing/2014/main" val="4133945846"/>
                        </a:ext>
                      </a:extLst>
                    </a:gridCol>
                    <a:gridCol w="761711">
                      <a:extLst>
                        <a:ext uri="{9D8B030D-6E8A-4147-A177-3AD203B41FA5}">
                          <a16:colId xmlns:a16="http://schemas.microsoft.com/office/drawing/2014/main" val="2509186036"/>
                        </a:ext>
                      </a:extLst>
                    </a:gridCol>
                    <a:gridCol w="1311299">
                      <a:extLst>
                        <a:ext uri="{9D8B030D-6E8A-4147-A177-3AD203B41FA5}">
                          <a16:colId xmlns:a16="http://schemas.microsoft.com/office/drawing/2014/main" val="3360618162"/>
                        </a:ext>
                      </a:extLst>
                    </a:gridCol>
                    <a:gridCol w="1369149">
                      <a:extLst>
                        <a:ext uri="{9D8B030D-6E8A-4147-A177-3AD203B41FA5}">
                          <a16:colId xmlns:a16="http://schemas.microsoft.com/office/drawing/2014/main" val="617317257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600"/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&lt;</a:t>
                          </a:r>
                          <a:r>
                            <a:rPr lang="en-US" altLang="zh-CN" sz="1600" dirty="0" err="1"/>
                            <a:t>Npe</a:t>
                          </a:r>
                          <a:r>
                            <a:rPr lang="en-US" altLang="zh-CN" sz="1600" dirty="0"/>
                            <a:t>&gt;</a:t>
                          </a:r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77600" t="-3636" r="-353600" b="-2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60648" t="-3636" r="-104630" b="-2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0222" t="-3636" r="-444" b="-22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504357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MC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23</a:t>
                          </a:r>
                          <a:r>
                            <a:rPr lang="en-US" altLang="zh-CN" sz="1600"/>
                            <a:t>ps</a:t>
                          </a:r>
                          <a:endParaRPr lang="en-US" sz="160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35ps@N=12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/>
                            <a:t>24ps@N=12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8104533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Exp.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24</a:t>
                          </a:r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ps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35</a:t>
                          </a:r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ps@N=9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26ps@N=9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5541639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5" name="组合 24">
            <a:extLst>
              <a:ext uri="{FF2B5EF4-FFF2-40B4-BE49-F238E27FC236}">
                <a16:creationId xmlns:a16="http://schemas.microsoft.com/office/drawing/2014/main" id="{3CD5174A-3D72-453C-8DAA-A97C97975A8C}"/>
              </a:ext>
            </a:extLst>
          </p:cNvPr>
          <p:cNvGrpSpPr/>
          <p:nvPr/>
        </p:nvGrpSpPr>
        <p:grpSpPr>
          <a:xfrm>
            <a:off x="171515" y="3592549"/>
            <a:ext cx="2599225" cy="2753360"/>
            <a:chOff x="8273934" y="1509751"/>
            <a:chExt cx="3268492" cy="3570129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05BA39C-C853-4DB2-9A07-1CC7F34CCA97}"/>
                </a:ext>
              </a:extLst>
            </p:cNvPr>
            <p:cNvGrpSpPr/>
            <p:nvPr/>
          </p:nvGrpSpPr>
          <p:grpSpPr>
            <a:xfrm>
              <a:off x="8273934" y="1509751"/>
              <a:ext cx="3268492" cy="3570129"/>
              <a:chOff x="8273934" y="1509751"/>
              <a:chExt cx="3268492" cy="3570129"/>
            </a:xfrm>
          </p:grpSpPr>
          <p:pic>
            <p:nvPicPr>
              <p:cNvPr id="28" name="图片 27" descr="屏幕剪辑">
                <a:extLst>
                  <a:ext uri="{FF2B5EF4-FFF2-40B4-BE49-F238E27FC236}">
                    <a16:creationId xmlns:a16="http://schemas.microsoft.com/office/drawing/2014/main" id="{8245BF3B-EFCB-4055-95A6-1460C17640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191"/>
              <a:stretch/>
            </p:blipFill>
            <p:spPr>
              <a:xfrm>
                <a:off x="8273934" y="1509751"/>
                <a:ext cx="3268492" cy="3570129"/>
              </a:xfrm>
              <a:prstGeom prst="rect">
                <a:avLst/>
              </a:prstGeom>
            </p:spPr>
          </p:pic>
          <p:cxnSp>
            <p:nvCxnSpPr>
              <p:cNvPr id="30" name="直线箭头连接符 18">
                <a:extLst>
                  <a:ext uri="{FF2B5EF4-FFF2-40B4-BE49-F238E27FC236}">
                    <a16:creationId xmlns:a16="http://schemas.microsoft.com/office/drawing/2014/main" id="{6BED89A6-C892-49BB-8FB5-D6749ADC3FBF}"/>
                  </a:ext>
                </a:extLst>
              </p:cNvPr>
              <p:cNvCxnSpPr/>
              <p:nvPr/>
            </p:nvCxnSpPr>
            <p:spPr>
              <a:xfrm flipH="1" flipV="1">
                <a:off x="8714342" y="3194892"/>
                <a:ext cx="980501" cy="440674"/>
              </a:xfrm>
              <a:prstGeom prst="straightConnector1">
                <a:avLst/>
              </a:prstGeom>
              <a:ln w="19050">
                <a:solidFill>
                  <a:srgbClr val="33CC3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线连接符 20">
                <a:extLst>
                  <a:ext uri="{FF2B5EF4-FFF2-40B4-BE49-F238E27FC236}">
                    <a16:creationId xmlns:a16="http://schemas.microsoft.com/office/drawing/2014/main" id="{AF79FDCF-EADB-4BDB-87C1-BF1839EE3153}"/>
                  </a:ext>
                </a:extLst>
              </p:cNvPr>
              <p:cNvCxnSpPr/>
              <p:nvPr/>
            </p:nvCxnSpPr>
            <p:spPr>
              <a:xfrm flipV="1">
                <a:off x="8714342" y="2618195"/>
                <a:ext cx="279756" cy="576698"/>
              </a:xfrm>
              <a:prstGeom prst="line">
                <a:avLst/>
              </a:prstGeom>
              <a:ln w="19050">
                <a:solidFill>
                  <a:srgbClr val="33CC33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线连接符 23">
                <a:extLst>
                  <a:ext uri="{FF2B5EF4-FFF2-40B4-BE49-F238E27FC236}">
                    <a16:creationId xmlns:a16="http://schemas.microsoft.com/office/drawing/2014/main" id="{1460C03B-1F47-4790-98A0-41A9198F565D}"/>
                  </a:ext>
                </a:extLst>
              </p:cNvPr>
              <p:cNvCxnSpPr/>
              <p:nvPr/>
            </p:nvCxnSpPr>
            <p:spPr>
              <a:xfrm flipH="1" flipV="1">
                <a:off x="9069049" y="2541077"/>
                <a:ext cx="625794" cy="1094489"/>
              </a:xfrm>
              <a:prstGeom prst="line">
                <a:avLst/>
              </a:prstGeom>
              <a:ln w="19050">
                <a:solidFill>
                  <a:srgbClr val="33CC33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线箭头连接符 25">
                <a:extLst>
                  <a:ext uri="{FF2B5EF4-FFF2-40B4-BE49-F238E27FC236}">
                    <a16:creationId xmlns:a16="http://schemas.microsoft.com/office/drawing/2014/main" id="{5CE0B8A6-A345-46EB-94D6-89E51C51E6C9}"/>
                  </a:ext>
                </a:extLst>
              </p:cNvPr>
              <p:cNvCxnSpPr/>
              <p:nvPr/>
            </p:nvCxnSpPr>
            <p:spPr>
              <a:xfrm flipV="1">
                <a:off x="9381946" y="3635568"/>
                <a:ext cx="312900" cy="891462"/>
              </a:xfrm>
              <a:prstGeom prst="straightConnector1">
                <a:avLst/>
              </a:prstGeom>
              <a:ln w="19050">
                <a:solidFill>
                  <a:srgbClr val="33CC3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线箭头连接符 28">
                <a:extLst>
                  <a:ext uri="{FF2B5EF4-FFF2-40B4-BE49-F238E27FC236}">
                    <a16:creationId xmlns:a16="http://schemas.microsoft.com/office/drawing/2014/main" id="{7A90E1F3-03B3-4D7C-93FB-FD70F3811F93}"/>
                  </a:ext>
                </a:extLst>
              </p:cNvPr>
              <p:cNvCxnSpPr/>
              <p:nvPr/>
            </p:nvCxnSpPr>
            <p:spPr>
              <a:xfrm>
                <a:off x="8938645" y="3951739"/>
                <a:ext cx="443302" cy="617468"/>
              </a:xfrm>
              <a:prstGeom prst="straightConnector1">
                <a:avLst/>
              </a:prstGeom>
              <a:ln w="19050">
                <a:solidFill>
                  <a:srgbClr val="33CC3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线箭头连接符 33">
                <a:extLst>
                  <a:ext uri="{FF2B5EF4-FFF2-40B4-BE49-F238E27FC236}">
                    <a16:creationId xmlns:a16="http://schemas.microsoft.com/office/drawing/2014/main" id="{3CAB8DC8-E9D3-4B2D-A75C-ACC1C5D9041A}"/>
                  </a:ext>
                </a:extLst>
              </p:cNvPr>
              <p:cNvCxnSpPr/>
              <p:nvPr/>
            </p:nvCxnSpPr>
            <p:spPr>
              <a:xfrm flipV="1">
                <a:off x="8938642" y="2728073"/>
                <a:ext cx="92931" cy="1223666"/>
              </a:xfrm>
              <a:prstGeom prst="straightConnector1">
                <a:avLst/>
              </a:prstGeom>
              <a:ln w="19050">
                <a:solidFill>
                  <a:srgbClr val="33CC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爆炸形 1 37">
              <a:extLst>
                <a:ext uri="{FF2B5EF4-FFF2-40B4-BE49-F238E27FC236}">
                  <a16:creationId xmlns:a16="http://schemas.microsoft.com/office/drawing/2014/main" id="{F8E53D4A-12B3-4E8B-8110-5A296E269943}"/>
                </a:ext>
              </a:extLst>
            </p:cNvPr>
            <p:cNvSpPr/>
            <p:nvPr/>
          </p:nvSpPr>
          <p:spPr>
            <a:xfrm>
              <a:off x="9574771" y="3505822"/>
              <a:ext cx="181307" cy="259490"/>
            </a:xfrm>
            <a:prstGeom prst="irregularSeal1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E43400CF-F586-4449-9FD1-3CEE11836F94}"/>
              </a:ext>
            </a:extLst>
          </p:cNvPr>
          <p:cNvSpPr txBox="1"/>
          <p:nvPr/>
        </p:nvSpPr>
        <p:spPr>
          <a:xfrm>
            <a:off x="948453" y="4528657"/>
            <a:ext cx="57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R=0</a:t>
            </a:r>
            <a:endParaRPr lang="en-US" sz="1200" dirty="0">
              <a:solidFill>
                <a:srgbClr val="3333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4828977-A8F0-4539-9296-68324BDA6FCA}"/>
              </a:ext>
            </a:extLst>
          </p:cNvPr>
          <p:cNvSpPr txBox="1"/>
          <p:nvPr/>
        </p:nvSpPr>
        <p:spPr>
          <a:xfrm>
            <a:off x="174587" y="4509827"/>
            <a:ext cx="57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R=1</a:t>
            </a:r>
            <a:endParaRPr lang="en-US" sz="12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5D2C936-CC0E-4DEE-B783-E9A593987AC9}"/>
              </a:ext>
            </a:extLst>
          </p:cNvPr>
          <p:cNvSpPr txBox="1"/>
          <p:nvPr/>
        </p:nvSpPr>
        <p:spPr>
          <a:xfrm>
            <a:off x="1119271" y="5571882"/>
            <a:ext cx="573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R=2</a:t>
            </a:r>
            <a:endParaRPr lang="en-US" sz="12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5AA61BBD-DDB1-4B43-8DC4-D24CE577B095}"/>
                  </a:ext>
                </a:extLst>
              </p:cNvPr>
              <p:cNvSpPr/>
              <p:nvPr/>
            </p:nvSpPr>
            <p:spPr>
              <a:xfrm>
                <a:off x="6653808" y="3296188"/>
                <a:ext cx="10074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charset="-122"/>
                            <a:cs typeface="Microsoft YaHei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Microsoft YaHei" charset="-122"/>
                            <a:cs typeface="Microsoft YaHei" charset="-122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charset="-122"/>
                            <a:cs typeface="Microsoft YaHei" charset="-122"/>
                          </a:rPr>
                          <m:t>𝐹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charset="-122"/>
                            <a:cs typeface="Microsoft YaHei" charset="-12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(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SPE</a:t>
                </a:r>
                <a:r>
                  <a:rPr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)</a:t>
                </a:r>
                <a:endParaRPr lang="zh-CN" altLang="en-US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5AA61BBD-DDB1-4B43-8DC4-D24CE577B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808" y="3296188"/>
                <a:ext cx="1007455" cy="369332"/>
              </a:xfrm>
              <a:prstGeom prst="rect">
                <a:avLst/>
              </a:prstGeom>
              <a:blipFill>
                <a:blip r:embed="rId9"/>
                <a:stretch>
                  <a:fillRect t="-10000" r="-4242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本框 39">
            <a:extLst>
              <a:ext uri="{FF2B5EF4-FFF2-40B4-BE49-F238E27FC236}">
                <a16:creationId xmlns:a16="http://schemas.microsoft.com/office/drawing/2014/main" id="{7F2A48E5-8848-4268-A7E0-433FD188C88E}"/>
              </a:ext>
            </a:extLst>
          </p:cNvPr>
          <p:cNvSpPr txBox="1"/>
          <p:nvPr/>
        </p:nvSpPr>
        <p:spPr>
          <a:xfrm>
            <a:off x="6183086" y="866273"/>
            <a:ext cx="1242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</a:rPr>
              <a:t>FT = DT – T0</a:t>
            </a:r>
          </a:p>
          <a:p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</a:rPr>
              <a:t>DT = T - TOP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D0B84A39-5844-4485-B5E4-9386D6F20062}"/>
                  </a:ext>
                </a:extLst>
              </p:cNvPr>
              <p:cNvSpPr/>
              <p:nvPr/>
            </p:nvSpPr>
            <p:spPr>
              <a:xfrm>
                <a:off x="8986592" y="770619"/>
                <a:ext cx="2039148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𝐹𝑇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𝐷𝑇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D0B84A39-5844-4485-B5E4-9386D6F200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592" y="770619"/>
                <a:ext cx="2039148" cy="6560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FCD76472-6CCB-4137-A46E-8E7C14262D9A}"/>
              </a:ext>
            </a:extLst>
          </p:cNvPr>
          <p:cNvGrpSpPr/>
          <p:nvPr/>
        </p:nvGrpSpPr>
        <p:grpSpPr>
          <a:xfrm>
            <a:off x="171515" y="1247275"/>
            <a:ext cx="2700000" cy="2071579"/>
            <a:chOff x="290659" y="3118315"/>
            <a:chExt cx="2880000" cy="207157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0F71040-A24F-4AF1-A5BE-FABE71546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659" y="3118315"/>
              <a:ext cx="2880000" cy="2071579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DF4F92A-5F49-48C5-ADED-9B793E22D87D}"/>
                </a:ext>
              </a:extLst>
            </p:cNvPr>
            <p:cNvSpPr txBox="1"/>
            <p:nvPr/>
          </p:nvSpPr>
          <p:spPr>
            <a:xfrm>
              <a:off x="1433724" y="4020549"/>
              <a:ext cx="655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R=1</a:t>
              </a:r>
              <a:endParaRPr 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716C045-0728-4182-8EBE-DF9798A4C145}"/>
                </a:ext>
              </a:extLst>
            </p:cNvPr>
            <p:cNvSpPr txBox="1"/>
            <p:nvPr/>
          </p:nvSpPr>
          <p:spPr>
            <a:xfrm>
              <a:off x="1912865" y="4494971"/>
              <a:ext cx="655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R=2</a:t>
              </a:r>
              <a:endParaRPr lang="en-US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3D2DE6B-9441-45EE-A07A-5657492ED4AD}"/>
                </a:ext>
              </a:extLst>
            </p:cNvPr>
            <p:cNvSpPr txBox="1"/>
            <p:nvPr/>
          </p:nvSpPr>
          <p:spPr>
            <a:xfrm>
              <a:off x="1032655" y="3333799"/>
              <a:ext cx="1619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3333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No Reflected</a:t>
              </a:r>
              <a:endParaRPr lang="en-US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309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B520E-094C-4407-9E7B-0480F8613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4809F8-B070-4288-8BA3-EB95E3D5F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529"/>
            <a:ext cx="10515600" cy="4340942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We illustrate the design of DTOF detector for the future STCF program. </a:t>
            </a:r>
          </a:p>
          <a:p>
            <a:r>
              <a:rPr lang="en-US" altLang="zh-CN" dirty="0"/>
              <a:t>The simulation tools are extensively used to study various aspects of the DTOF:</a:t>
            </a:r>
          </a:p>
          <a:p>
            <a:pPr lvl="1"/>
            <a:r>
              <a:rPr lang="en-US" altLang="zh-CN" dirty="0"/>
              <a:t>Detector geometry and optimization</a:t>
            </a:r>
          </a:p>
          <a:p>
            <a:pPr lvl="1"/>
            <a:r>
              <a:rPr lang="en-US" altLang="zh-CN" dirty="0"/>
              <a:t>Background effect</a:t>
            </a:r>
          </a:p>
          <a:p>
            <a:pPr lvl="1"/>
            <a:r>
              <a:rPr lang="en-US" altLang="zh-CN" dirty="0"/>
              <a:t>PID algorithm and expected performance</a:t>
            </a:r>
          </a:p>
          <a:p>
            <a:r>
              <a:rPr lang="en-US" altLang="zh-CN" dirty="0"/>
              <a:t>A 1/3-size DTOF prototype was constructed and tested with cosmic-ray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DTOF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intrinsic time resolution reaches &lt;30ps@Npe=9</a:t>
            </a:r>
          </a:p>
          <a:p>
            <a:endParaRPr lang="en-US" altLang="zh-CN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16BF76-3884-4753-ABD1-A4E32268DD58}"/>
              </a:ext>
            </a:extLst>
          </p:cNvPr>
          <p:cNvSpPr/>
          <p:nvPr/>
        </p:nvSpPr>
        <p:spPr>
          <a:xfrm>
            <a:off x="8007793" y="5599471"/>
            <a:ext cx="3858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Thank you !</a:t>
            </a:r>
            <a:endParaRPr lang="zh-CN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7402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9C5B13-E591-4C36-A8F3-DD27C84D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8F10FE-E970-401E-8FD7-3C8DC6C08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4800" dirty="0"/>
              <a:t>BACKUP SLIDES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12166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2AF919-CB26-4049-8BFB-0F70E15D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PID Requirements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9F57CB30-4B45-4F8D-B85C-8DEF466356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9640" y="1698255"/>
            <a:ext cx="5181600" cy="3945388"/>
          </a:xfrm>
          <a:prstGeom prst="rect">
            <a:avLst/>
          </a:prstGeom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905B1645-31D2-4FB8-BDEA-1E6F15896E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3640" y="1690688"/>
            <a:ext cx="5181600" cy="396052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9A5EFF6-325D-4AAB-9E36-AB7234F899BB}"/>
              </a:ext>
            </a:extLst>
          </p:cNvPr>
          <p:cNvSpPr/>
          <p:nvPr/>
        </p:nvSpPr>
        <p:spPr>
          <a:xfrm>
            <a:off x="711200" y="1457815"/>
            <a:ext cx="5476240" cy="4193394"/>
          </a:xfrm>
          <a:prstGeom prst="roundRect">
            <a:avLst>
              <a:gd name="adj" fmla="val 8429"/>
            </a:avLst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ECCB29C-6CDD-4401-A73D-51C8CCA5E2CB}"/>
              </a:ext>
            </a:extLst>
          </p:cNvPr>
          <p:cNvSpPr/>
          <p:nvPr/>
        </p:nvSpPr>
        <p:spPr>
          <a:xfrm>
            <a:off x="609600" y="5861976"/>
            <a:ext cx="5902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Particle Identification (PID) of charged particles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： 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sym typeface="Symbol"/>
              </a:rPr>
              <a:t>/K (K/p) 3-4 separation, up to p= 2GeV/c</a:t>
            </a:r>
            <a:endParaRPr lang="en-US" altLang="zh-CN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</p:txBody>
      </p:sp>
    </p:spTree>
    <p:extLst>
      <p:ext uri="{BB962C8B-B14F-4D97-AF65-F5344CB8AC3E}">
        <p14:creationId xmlns:p14="http://schemas.microsoft.com/office/powerpoint/2010/main" val="60013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1632"/>
          </a:xfrm>
        </p:spPr>
        <p:txBody>
          <a:bodyPr/>
          <a:lstStyle/>
          <a:p>
            <a:r>
              <a:rPr lang="en-US" altLang="zh-CN" dirty="0"/>
              <a:t>Reconstruction Algorithm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45258" y="1371856"/>
                <a:ext cx="10061331" cy="4546565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𝑐𝑜𝑠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ba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US" altLang="zh-CN" sz="2400" b="0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acc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zh-CN" altLang="en-US" i="1">
                        <a:latin typeface="Cambria Math" panose="02040503050406030204" pitchFamily="18" charset="0"/>
                      </a:rPr>
                      <m:t>，</m:t>
                    </m:r>
                    <m:d>
                      <m:dPr>
                        <m:begChr m:val="|"/>
                        <m:endChr m:val="|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b="0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,∆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altLang="zh-CN" b="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𝑝𝑖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den>
                    </m:f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𝑝𝑖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den>
                    </m:f>
                  </m:oMath>
                </a14:m>
                <a:endParaRPr lang="en-US" altLang="zh-CN" sz="2400" b="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𝐿𝑂𝑃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lang="en-US" altLang="zh-CN" sz="240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𝑇𝑂𝐹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𝑇𝑂𝑃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0=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𝐿𝑂𝑃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bar>
                          <m:barPr>
                            <m:pos m:val="top"/>
                            <m:ctrl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e>
                        </m:bar>
                      </m:num>
                      <m:den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zh-CN" sz="2400" i="1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5258" y="1371856"/>
                <a:ext cx="10061331" cy="4546565"/>
              </a:xfrm>
              <a:blipFill>
                <a:blip r:embed="rId3"/>
                <a:stretch>
                  <a:fillRect b="-2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>
            <a:off x="6189138" y="1737853"/>
            <a:ext cx="5600456" cy="3995209"/>
            <a:chOff x="6090861" y="1559070"/>
            <a:chExt cx="5600456" cy="3995209"/>
          </a:xfrm>
        </p:grpSpPr>
        <p:grpSp>
          <p:nvGrpSpPr>
            <p:cNvPr id="7" name="组合 6"/>
            <p:cNvGrpSpPr/>
            <p:nvPr/>
          </p:nvGrpSpPr>
          <p:grpSpPr>
            <a:xfrm>
              <a:off x="6090861" y="4247878"/>
              <a:ext cx="1314488" cy="1286834"/>
              <a:chOff x="7929609" y="4986549"/>
              <a:chExt cx="1314488" cy="1286834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7929609" y="4986549"/>
                <a:ext cx="376612" cy="1152171"/>
                <a:chOff x="11721242" y="3645007"/>
                <a:chExt cx="376612" cy="1152171"/>
              </a:xfrm>
            </p:grpSpPr>
            <p:sp>
              <p:nvSpPr>
                <p:cNvPr id="82" name="左箭头 81"/>
                <p:cNvSpPr/>
                <p:nvPr/>
              </p:nvSpPr>
              <p:spPr>
                <a:xfrm rot="16200000" flipH="1" flipV="1">
                  <a:off x="11487353" y="4315445"/>
                  <a:ext cx="856879" cy="106587"/>
                </a:xfrm>
                <a:prstGeom prst="leftArrow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3" name="文本框 82"/>
                <p:cNvSpPr txBox="1"/>
                <p:nvPr/>
              </p:nvSpPr>
              <p:spPr>
                <a:xfrm>
                  <a:off x="11721242" y="3645007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00B0F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Y</a:t>
                  </a:r>
                  <a:endParaRPr lang="zh-CN" altLang="en-US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>
                <a:off x="8117915" y="5904051"/>
                <a:ext cx="1126182" cy="369332"/>
                <a:chOff x="8713299" y="4708782"/>
                <a:chExt cx="1126182" cy="369332"/>
              </a:xfrm>
            </p:grpSpPr>
            <p:sp>
              <p:nvSpPr>
                <p:cNvPr id="80" name="左箭头 79"/>
                <p:cNvSpPr/>
                <p:nvPr/>
              </p:nvSpPr>
              <p:spPr>
                <a:xfrm flipH="1" flipV="1">
                  <a:off x="8713299" y="4854378"/>
                  <a:ext cx="856879" cy="106587"/>
                </a:xfrm>
                <a:prstGeom prst="leftArrow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1" name="文本框 80"/>
                <p:cNvSpPr txBox="1"/>
                <p:nvPr/>
              </p:nvSpPr>
              <p:spPr>
                <a:xfrm>
                  <a:off x="9462869" y="4708782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7030A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Z</a:t>
                  </a:r>
                  <a:endParaRPr lang="zh-CN" altLang="en-US" b="1" dirty="0">
                    <a:solidFill>
                      <a:srgbClr val="7030A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</p:grpSp>
        <p:grpSp>
          <p:nvGrpSpPr>
            <p:cNvPr id="12" name="组合 11"/>
            <p:cNvGrpSpPr/>
            <p:nvPr/>
          </p:nvGrpSpPr>
          <p:grpSpPr>
            <a:xfrm>
              <a:off x="8320102" y="1585534"/>
              <a:ext cx="3371215" cy="3370834"/>
              <a:chOff x="7622603" y="1650172"/>
              <a:chExt cx="3371215" cy="3370834"/>
            </a:xfrm>
          </p:grpSpPr>
          <p:sp>
            <p:nvSpPr>
              <p:cNvPr id="96" name="object 11"/>
              <p:cNvSpPr/>
              <p:nvPr/>
            </p:nvSpPr>
            <p:spPr>
              <a:xfrm>
                <a:off x="7622603" y="1650172"/>
                <a:ext cx="3371215" cy="3370579"/>
              </a:xfrm>
              <a:custGeom>
                <a:avLst/>
                <a:gdLst/>
                <a:ahLst/>
                <a:cxnLst/>
                <a:rect l="l" t="t" r="r" b="b"/>
                <a:pathLst>
                  <a:path w="3371215" h="3370579">
                    <a:moveTo>
                      <a:pt x="1685162" y="451484"/>
                    </a:moveTo>
                    <a:lnTo>
                      <a:pt x="0" y="0"/>
                    </a:lnTo>
                    <a:lnTo>
                      <a:pt x="0" y="1202435"/>
                    </a:lnTo>
                    <a:lnTo>
                      <a:pt x="1083944" y="1492757"/>
                    </a:lnTo>
                    <a:lnTo>
                      <a:pt x="1877567" y="2286380"/>
                    </a:lnTo>
                    <a:lnTo>
                      <a:pt x="2167889" y="3370325"/>
                    </a:lnTo>
                    <a:lnTo>
                      <a:pt x="3370706" y="3370325"/>
                    </a:lnTo>
                    <a:lnTo>
                      <a:pt x="2919221" y="1685162"/>
                    </a:lnTo>
                    <a:lnTo>
                      <a:pt x="1685162" y="451484"/>
                    </a:lnTo>
                  </a:path>
                </a:pathLst>
              </a:custGeom>
              <a:ln w="91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7" name="object 12"/>
              <p:cNvSpPr/>
              <p:nvPr/>
            </p:nvSpPr>
            <p:spPr>
              <a:xfrm>
                <a:off x="8235632" y="3274375"/>
                <a:ext cx="1183005" cy="1088390"/>
              </a:xfrm>
              <a:custGeom>
                <a:avLst/>
                <a:gdLst/>
                <a:ahLst/>
                <a:cxnLst/>
                <a:rect l="l" t="t" r="r" b="b"/>
                <a:pathLst>
                  <a:path w="1183004" h="1088389">
                    <a:moveTo>
                      <a:pt x="0" y="1088135"/>
                    </a:moveTo>
                    <a:lnTo>
                      <a:pt x="1146809" y="33527"/>
                    </a:lnTo>
                    <a:lnTo>
                      <a:pt x="1183004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8" name="object 13"/>
              <p:cNvSpPr/>
              <p:nvPr/>
            </p:nvSpPr>
            <p:spPr>
              <a:xfrm>
                <a:off x="9465499" y="3202366"/>
                <a:ext cx="31750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9210">
                    <a:moveTo>
                      <a:pt x="0" y="28955"/>
                    </a:moveTo>
                    <a:lnTo>
                      <a:pt x="31241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9" name="object 14"/>
              <p:cNvSpPr/>
              <p:nvPr/>
            </p:nvSpPr>
            <p:spPr>
              <a:xfrm>
                <a:off x="9543985" y="3130357"/>
                <a:ext cx="31750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9210">
                    <a:moveTo>
                      <a:pt x="0" y="28955"/>
                    </a:moveTo>
                    <a:lnTo>
                      <a:pt x="31241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0" name="object 15"/>
              <p:cNvSpPr/>
              <p:nvPr/>
            </p:nvSpPr>
            <p:spPr>
              <a:xfrm>
                <a:off x="9622091" y="3058347"/>
                <a:ext cx="317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8575">
                    <a:moveTo>
                      <a:pt x="0" y="28574"/>
                    </a:moveTo>
                    <a:lnTo>
                      <a:pt x="31622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1" name="object 16"/>
              <p:cNvSpPr/>
              <p:nvPr/>
            </p:nvSpPr>
            <p:spPr>
              <a:xfrm>
                <a:off x="9700576" y="2986339"/>
                <a:ext cx="317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8575">
                    <a:moveTo>
                      <a:pt x="0" y="28574"/>
                    </a:moveTo>
                    <a:lnTo>
                      <a:pt x="31241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2" name="object 17"/>
              <p:cNvSpPr/>
              <p:nvPr/>
            </p:nvSpPr>
            <p:spPr>
              <a:xfrm>
                <a:off x="9779063" y="2914329"/>
                <a:ext cx="317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8575">
                    <a:moveTo>
                      <a:pt x="0" y="28574"/>
                    </a:moveTo>
                    <a:lnTo>
                      <a:pt x="31241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3" name="object 18"/>
              <p:cNvSpPr/>
              <p:nvPr/>
            </p:nvSpPr>
            <p:spPr>
              <a:xfrm>
                <a:off x="9857167" y="2841940"/>
                <a:ext cx="31750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9210">
                    <a:moveTo>
                      <a:pt x="0" y="28955"/>
                    </a:moveTo>
                    <a:lnTo>
                      <a:pt x="31622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4" name="object 19"/>
              <p:cNvSpPr/>
              <p:nvPr/>
            </p:nvSpPr>
            <p:spPr>
              <a:xfrm>
                <a:off x="9935653" y="2416744"/>
                <a:ext cx="415290" cy="382270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382269">
                    <a:moveTo>
                      <a:pt x="0" y="382142"/>
                    </a:moveTo>
                    <a:lnTo>
                      <a:pt x="36194" y="348614"/>
                    </a:lnTo>
                    <a:lnTo>
                      <a:pt x="415289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5" name="object 20"/>
              <p:cNvSpPr/>
              <p:nvPr/>
            </p:nvSpPr>
            <p:spPr>
              <a:xfrm>
                <a:off x="9029254" y="2026981"/>
                <a:ext cx="696595" cy="1281430"/>
              </a:xfrm>
              <a:custGeom>
                <a:avLst/>
                <a:gdLst/>
                <a:ahLst/>
                <a:cxnLst/>
                <a:rect l="l" t="t" r="r" b="b"/>
                <a:pathLst>
                  <a:path w="696595" h="1281429">
                    <a:moveTo>
                      <a:pt x="0" y="0"/>
                    </a:moveTo>
                    <a:lnTo>
                      <a:pt x="353186" y="1280921"/>
                    </a:lnTo>
                    <a:lnTo>
                      <a:pt x="696467" y="492251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6" name="object 21"/>
              <p:cNvSpPr/>
              <p:nvPr/>
            </p:nvSpPr>
            <p:spPr>
              <a:xfrm>
                <a:off x="8125904" y="1785046"/>
                <a:ext cx="1256665" cy="1523365"/>
              </a:xfrm>
              <a:custGeom>
                <a:avLst/>
                <a:gdLst/>
                <a:ahLst/>
                <a:cxnLst/>
                <a:rect l="l" t="t" r="r" b="b"/>
                <a:pathLst>
                  <a:path w="1256664" h="1523364">
                    <a:moveTo>
                      <a:pt x="0" y="0"/>
                    </a:moveTo>
                    <a:lnTo>
                      <a:pt x="1256537" y="1522856"/>
                    </a:lnTo>
                    <a:lnTo>
                      <a:pt x="279653" y="74675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7" name="object 22"/>
              <p:cNvSpPr/>
              <p:nvPr/>
            </p:nvSpPr>
            <p:spPr>
              <a:xfrm>
                <a:off x="9382442" y="2990529"/>
                <a:ext cx="10922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1092200" h="317500">
                    <a:moveTo>
                      <a:pt x="1091945" y="312038"/>
                    </a:moveTo>
                    <a:lnTo>
                      <a:pt x="0" y="317372"/>
                    </a:lnTo>
                    <a:lnTo>
                      <a:pt x="814577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8" name="object 23"/>
              <p:cNvSpPr/>
              <p:nvPr/>
            </p:nvSpPr>
            <p:spPr>
              <a:xfrm>
                <a:off x="9382442" y="3307903"/>
                <a:ext cx="1391285" cy="892175"/>
              </a:xfrm>
              <a:custGeom>
                <a:avLst/>
                <a:gdLst/>
                <a:ahLst/>
                <a:cxnLst/>
                <a:rect l="l" t="t" r="r" b="b"/>
                <a:pathLst>
                  <a:path w="1391284" h="892175">
                    <a:moveTo>
                      <a:pt x="1391030" y="891920"/>
                    </a:moveTo>
                    <a:lnTo>
                      <a:pt x="0" y="0"/>
                    </a:lnTo>
                    <a:lnTo>
                      <a:pt x="1298447" y="547115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9" name="object 24"/>
              <p:cNvSpPr/>
              <p:nvPr/>
            </p:nvSpPr>
            <p:spPr>
              <a:xfrm>
                <a:off x="7622603" y="1724086"/>
                <a:ext cx="3238500" cy="3296920"/>
              </a:xfrm>
              <a:custGeom>
                <a:avLst/>
                <a:gdLst/>
                <a:ahLst/>
                <a:cxnLst/>
                <a:rect l="l" t="t" r="r" b="b"/>
                <a:pathLst>
                  <a:path w="3238500" h="3296920">
                    <a:moveTo>
                      <a:pt x="276224" y="0"/>
                    </a:moveTo>
                    <a:lnTo>
                      <a:pt x="0" y="214883"/>
                    </a:lnTo>
                    <a:lnTo>
                      <a:pt x="1759838" y="1583816"/>
                    </a:lnTo>
                    <a:lnTo>
                      <a:pt x="2908172" y="3296411"/>
                    </a:lnTo>
                    <a:lnTo>
                      <a:pt x="3238499" y="2803397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0" name="object 25"/>
              <p:cNvSpPr/>
              <p:nvPr/>
            </p:nvSpPr>
            <p:spPr>
              <a:xfrm>
                <a:off x="9382442" y="2292157"/>
                <a:ext cx="1594485" cy="2728595"/>
              </a:xfrm>
              <a:custGeom>
                <a:avLst/>
                <a:gdLst/>
                <a:ahLst/>
                <a:cxnLst/>
                <a:rect l="l" t="t" r="r" b="b"/>
                <a:pathLst>
                  <a:path w="1594484" h="2728595">
                    <a:moveTo>
                      <a:pt x="116204" y="0"/>
                    </a:moveTo>
                    <a:lnTo>
                      <a:pt x="0" y="1015745"/>
                    </a:lnTo>
                    <a:lnTo>
                      <a:pt x="1538477" y="2728340"/>
                    </a:lnTo>
                    <a:lnTo>
                      <a:pt x="1594103" y="2666237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1" name="object 26"/>
              <p:cNvSpPr/>
              <p:nvPr/>
            </p:nvSpPr>
            <p:spPr>
              <a:xfrm>
                <a:off x="7664132" y="1664269"/>
                <a:ext cx="1270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45719">
                    <a:moveTo>
                      <a:pt x="12191" y="0"/>
                    </a:moveTo>
                    <a:lnTo>
                      <a:pt x="0" y="45719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2" name="object 27"/>
              <p:cNvSpPr/>
              <p:nvPr/>
            </p:nvSpPr>
            <p:spPr>
              <a:xfrm>
                <a:off x="7664132" y="1664269"/>
                <a:ext cx="1590040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1590039" h="468630">
                    <a:moveTo>
                      <a:pt x="12191" y="0"/>
                    </a:moveTo>
                    <a:lnTo>
                      <a:pt x="1589912" y="422909"/>
                    </a:lnTo>
                    <a:lnTo>
                      <a:pt x="1577720" y="468629"/>
                    </a:lnTo>
                    <a:lnTo>
                      <a:pt x="0" y="45719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3" name="object 28"/>
              <p:cNvSpPr/>
              <p:nvPr/>
            </p:nvSpPr>
            <p:spPr>
              <a:xfrm>
                <a:off x="9313861" y="2140900"/>
                <a:ext cx="3365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33655">
                    <a:moveTo>
                      <a:pt x="33527" y="0"/>
                    </a:moveTo>
                    <a:lnTo>
                      <a:pt x="0" y="33527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4" name="object 29"/>
              <p:cNvSpPr/>
              <p:nvPr/>
            </p:nvSpPr>
            <p:spPr>
              <a:xfrm>
                <a:off x="9313861" y="2140900"/>
                <a:ext cx="1188720" cy="1188720"/>
              </a:xfrm>
              <a:custGeom>
                <a:avLst/>
                <a:gdLst/>
                <a:ahLst/>
                <a:cxnLst/>
                <a:rect l="l" t="t" r="r" b="b"/>
                <a:pathLst>
                  <a:path w="1188720" h="1188720">
                    <a:moveTo>
                      <a:pt x="33527" y="0"/>
                    </a:moveTo>
                    <a:lnTo>
                      <a:pt x="1188338" y="1154810"/>
                    </a:lnTo>
                    <a:lnTo>
                      <a:pt x="1154810" y="1188338"/>
                    </a:lnTo>
                    <a:lnTo>
                      <a:pt x="0" y="33527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5" name="object 30"/>
              <p:cNvSpPr/>
              <p:nvPr/>
            </p:nvSpPr>
            <p:spPr>
              <a:xfrm>
                <a:off x="10510583" y="3389056"/>
                <a:ext cx="4572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12700">
                    <a:moveTo>
                      <a:pt x="45338" y="0"/>
                    </a:moveTo>
                    <a:lnTo>
                      <a:pt x="0" y="12191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6" name="object 31"/>
              <p:cNvSpPr/>
              <p:nvPr/>
            </p:nvSpPr>
            <p:spPr>
              <a:xfrm>
                <a:off x="10510583" y="3389056"/>
                <a:ext cx="468630" cy="159004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1590039">
                    <a:moveTo>
                      <a:pt x="45338" y="0"/>
                    </a:moveTo>
                    <a:lnTo>
                      <a:pt x="468248" y="1577720"/>
                    </a:lnTo>
                    <a:lnTo>
                      <a:pt x="422528" y="1589912"/>
                    </a:lnTo>
                    <a:lnTo>
                      <a:pt x="0" y="12191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255980" y="1559070"/>
              <a:ext cx="984250" cy="3541100"/>
              <a:chOff x="6227381" y="1645600"/>
              <a:chExt cx="984250" cy="3541100"/>
            </a:xfrm>
          </p:grpSpPr>
          <p:sp>
            <p:nvSpPr>
              <p:cNvPr id="87" name="object 2"/>
              <p:cNvSpPr txBox="1"/>
              <p:nvPr/>
            </p:nvSpPr>
            <p:spPr>
              <a:xfrm>
                <a:off x="6607142" y="5024476"/>
                <a:ext cx="278765" cy="162224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25"/>
                  </a:spcBef>
                  <a:tabLst>
                    <a:tab pos="459105" algn="l"/>
                  </a:tabLst>
                </a:pPr>
                <a:r>
                  <a:rPr sz="950" spc="15" dirty="0">
                    <a:solidFill>
                      <a:srgbClr val="0000FF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Arial"/>
                  </a:rPr>
                  <a:t>T</a:t>
                </a:r>
                <a:endParaRPr sz="950" dirty="0">
                  <a:latin typeface="等线" panose="02010600030101010101" pitchFamily="2" charset="-122"/>
                  <a:ea typeface="等线" panose="02010600030101010101" pitchFamily="2" charset="-122"/>
                  <a:cs typeface="Times New Roman"/>
                </a:endParaRPr>
              </a:p>
            </p:txBody>
          </p:sp>
          <p:sp>
            <p:nvSpPr>
              <p:cNvPr id="88" name="object 3"/>
              <p:cNvSpPr/>
              <p:nvPr/>
            </p:nvSpPr>
            <p:spPr>
              <a:xfrm>
                <a:off x="6849554" y="4400229"/>
                <a:ext cx="1771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164">
                    <a:moveTo>
                      <a:pt x="0" y="0"/>
                    </a:moveTo>
                    <a:lnTo>
                      <a:pt x="176783" y="0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89" name="object 4"/>
              <p:cNvSpPr/>
              <p:nvPr/>
            </p:nvSpPr>
            <p:spPr>
              <a:xfrm>
                <a:off x="7021766" y="2116135"/>
                <a:ext cx="0" cy="1051560"/>
              </a:xfrm>
              <a:custGeom>
                <a:avLst/>
                <a:gdLst/>
                <a:ahLst/>
                <a:cxnLst/>
                <a:rect l="l" t="t" r="r" b="b"/>
                <a:pathLst>
                  <a:path h="1051560">
                    <a:moveTo>
                      <a:pt x="0" y="0"/>
                    </a:moveTo>
                    <a:lnTo>
                      <a:pt x="0" y="1051178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0" name="object 5"/>
              <p:cNvSpPr/>
              <p:nvPr/>
            </p:nvSpPr>
            <p:spPr>
              <a:xfrm>
                <a:off x="7021766" y="3260278"/>
                <a:ext cx="0" cy="1051560"/>
              </a:xfrm>
              <a:custGeom>
                <a:avLst/>
                <a:gdLst/>
                <a:ahLst/>
                <a:cxnLst/>
                <a:rect l="l" t="t" r="r" b="b"/>
                <a:pathLst>
                  <a:path h="1051560">
                    <a:moveTo>
                      <a:pt x="0" y="1051178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1" name="object 6"/>
              <p:cNvSpPr/>
              <p:nvPr/>
            </p:nvSpPr>
            <p:spPr>
              <a:xfrm>
                <a:off x="7006907" y="2027362"/>
                <a:ext cx="2984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9845" h="88900">
                    <a:moveTo>
                      <a:pt x="0" y="88772"/>
                    </a:moveTo>
                    <a:lnTo>
                      <a:pt x="29717" y="88772"/>
                    </a:lnTo>
                    <a:lnTo>
                      <a:pt x="14858" y="0"/>
                    </a:lnTo>
                    <a:lnTo>
                      <a:pt x="0" y="88772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2" name="object 7"/>
              <p:cNvSpPr/>
              <p:nvPr/>
            </p:nvSpPr>
            <p:spPr>
              <a:xfrm>
                <a:off x="7006907" y="2027362"/>
                <a:ext cx="2984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9845" h="88900">
                    <a:moveTo>
                      <a:pt x="0" y="88772"/>
                    </a:moveTo>
                    <a:lnTo>
                      <a:pt x="29717" y="88772"/>
                    </a:lnTo>
                    <a:lnTo>
                      <a:pt x="14858" y="0"/>
                    </a:lnTo>
                    <a:lnTo>
                      <a:pt x="0" y="88772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3" name="object 8"/>
              <p:cNvSpPr/>
              <p:nvPr/>
            </p:nvSpPr>
            <p:spPr>
              <a:xfrm>
                <a:off x="7006907" y="4311457"/>
                <a:ext cx="2984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9845" h="88900">
                    <a:moveTo>
                      <a:pt x="0" y="0"/>
                    </a:moveTo>
                    <a:lnTo>
                      <a:pt x="14858" y="88772"/>
                    </a:lnTo>
                    <a:lnTo>
                      <a:pt x="297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4" name="object 9"/>
              <p:cNvSpPr/>
              <p:nvPr/>
            </p:nvSpPr>
            <p:spPr>
              <a:xfrm>
                <a:off x="7006907" y="4311457"/>
                <a:ext cx="2984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9845" h="88900">
                    <a:moveTo>
                      <a:pt x="0" y="0"/>
                    </a:moveTo>
                    <a:lnTo>
                      <a:pt x="29717" y="0"/>
                    </a:lnTo>
                    <a:lnTo>
                      <a:pt x="14858" y="887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5" name="object 10"/>
              <p:cNvSpPr txBox="1"/>
              <p:nvPr/>
            </p:nvSpPr>
            <p:spPr>
              <a:xfrm>
                <a:off x="6964489" y="3121749"/>
                <a:ext cx="114935" cy="162224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950" spc="15" dirty="0">
                    <a:solidFill>
                      <a:srgbClr val="0000FF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Arial"/>
                  </a:rPr>
                  <a:t>H</a:t>
                </a:r>
                <a:endParaRPr sz="950">
                  <a:latin typeface="等线" panose="02010600030101010101" pitchFamily="2" charset="-122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117" name="bk object 16"/>
              <p:cNvSpPr/>
              <p:nvPr/>
            </p:nvSpPr>
            <p:spPr>
              <a:xfrm>
                <a:off x="6647624" y="1645600"/>
                <a:ext cx="200025" cy="3375025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75025">
                    <a:moveTo>
                      <a:pt x="0" y="3374897"/>
                    </a:moveTo>
                    <a:lnTo>
                      <a:pt x="199643" y="3374897"/>
                    </a:lnTo>
                    <a:lnTo>
                      <a:pt x="199643" y="0"/>
                    </a:lnTo>
                    <a:lnTo>
                      <a:pt x="0" y="0"/>
                    </a:lnTo>
                    <a:lnTo>
                      <a:pt x="0" y="3374897"/>
                    </a:lnTo>
                  </a:path>
                </a:pathLst>
              </a:custGeom>
              <a:ln w="91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8" name="bk object 17"/>
              <p:cNvSpPr/>
              <p:nvPr/>
            </p:nvSpPr>
            <p:spPr>
              <a:xfrm>
                <a:off x="6227381" y="4400229"/>
                <a:ext cx="9842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984250">
                    <a:moveTo>
                      <a:pt x="0" y="0"/>
                    </a:moveTo>
                    <a:lnTo>
                      <a:pt x="984122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9" name="bk object 18"/>
              <p:cNvSpPr/>
              <p:nvPr/>
            </p:nvSpPr>
            <p:spPr>
              <a:xfrm>
                <a:off x="6647624" y="4061140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339089"/>
                    </a:moveTo>
                    <a:lnTo>
                      <a:pt x="199643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0" name="bk object 19"/>
              <p:cNvSpPr/>
              <p:nvPr/>
            </p:nvSpPr>
            <p:spPr>
              <a:xfrm>
                <a:off x="6647624" y="4061140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339089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1" name="bk object 20"/>
              <p:cNvSpPr/>
              <p:nvPr/>
            </p:nvSpPr>
            <p:spPr>
              <a:xfrm>
                <a:off x="6647624" y="372243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0"/>
                    </a:moveTo>
                    <a:lnTo>
                      <a:pt x="199643" y="338708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2" name="bk object 21"/>
              <p:cNvSpPr/>
              <p:nvPr/>
            </p:nvSpPr>
            <p:spPr>
              <a:xfrm>
                <a:off x="6647624" y="372243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0"/>
                    </a:moveTo>
                    <a:lnTo>
                      <a:pt x="0" y="338708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3" name="bk object 22"/>
              <p:cNvSpPr/>
              <p:nvPr/>
            </p:nvSpPr>
            <p:spPr>
              <a:xfrm>
                <a:off x="6647624" y="304425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0"/>
                    </a:moveTo>
                    <a:lnTo>
                      <a:pt x="199643" y="339089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4" name="bk object 23"/>
              <p:cNvSpPr/>
              <p:nvPr/>
            </p:nvSpPr>
            <p:spPr>
              <a:xfrm>
                <a:off x="6647624" y="304425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0"/>
                    </a:moveTo>
                    <a:lnTo>
                      <a:pt x="0" y="339089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5" name="bk object 24"/>
              <p:cNvSpPr/>
              <p:nvPr/>
            </p:nvSpPr>
            <p:spPr>
              <a:xfrm>
                <a:off x="6647624" y="338334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339089"/>
                    </a:moveTo>
                    <a:lnTo>
                      <a:pt x="199643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6" name="bk object 25"/>
              <p:cNvSpPr/>
              <p:nvPr/>
            </p:nvSpPr>
            <p:spPr>
              <a:xfrm>
                <a:off x="6647624" y="338334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339089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7" name="bk object 26"/>
              <p:cNvSpPr/>
              <p:nvPr/>
            </p:nvSpPr>
            <p:spPr>
              <a:xfrm>
                <a:off x="6647624" y="202736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339089"/>
                    </a:moveTo>
                    <a:lnTo>
                      <a:pt x="199643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8" name="bk object 27"/>
              <p:cNvSpPr/>
              <p:nvPr/>
            </p:nvSpPr>
            <p:spPr>
              <a:xfrm>
                <a:off x="6647624" y="202736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339089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9" name="bk object 28"/>
              <p:cNvSpPr/>
              <p:nvPr/>
            </p:nvSpPr>
            <p:spPr>
              <a:xfrm>
                <a:off x="6647624" y="270554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338708"/>
                    </a:moveTo>
                    <a:lnTo>
                      <a:pt x="199643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0" name="bk object 29"/>
              <p:cNvSpPr/>
              <p:nvPr/>
            </p:nvSpPr>
            <p:spPr>
              <a:xfrm>
                <a:off x="6647624" y="270554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338708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1" name="bk object 30"/>
              <p:cNvSpPr/>
              <p:nvPr/>
            </p:nvSpPr>
            <p:spPr>
              <a:xfrm>
                <a:off x="6647624" y="236645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0"/>
                    </a:moveTo>
                    <a:lnTo>
                      <a:pt x="199643" y="339089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2" name="bk object 31"/>
              <p:cNvSpPr/>
              <p:nvPr/>
            </p:nvSpPr>
            <p:spPr>
              <a:xfrm>
                <a:off x="6647624" y="236645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0"/>
                    </a:moveTo>
                    <a:lnTo>
                      <a:pt x="0" y="339089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3" name="bk object 32"/>
              <p:cNvSpPr/>
              <p:nvPr/>
            </p:nvSpPr>
            <p:spPr>
              <a:xfrm>
                <a:off x="6847268" y="1645600"/>
                <a:ext cx="249554" cy="506095"/>
              </a:xfrm>
              <a:custGeom>
                <a:avLst/>
                <a:gdLst/>
                <a:ahLst/>
                <a:cxnLst/>
                <a:rect l="l" t="t" r="r" b="b"/>
                <a:pathLst>
                  <a:path w="249554" h="506094">
                    <a:moveTo>
                      <a:pt x="0" y="0"/>
                    </a:moveTo>
                    <a:lnTo>
                      <a:pt x="249173" y="0"/>
                    </a:lnTo>
                    <a:lnTo>
                      <a:pt x="249173" y="505967"/>
                    </a:lnTo>
                    <a:lnTo>
                      <a:pt x="0" y="505967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4" name="bk object 33"/>
              <p:cNvSpPr/>
              <p:nvPr/>
            </p:nvSpPr>
            <p:spPr>
              <a:xfrm>
                <a:off x="6647624" y="1688653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0"/>
                    </a:moveTo>
                    <a:lnTo>
                      <a:pt x="0" y="338708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5" name="bk object 34"/>
              <p:cNvSpPr/>
              <p:nvPr/>
            </p:nvSpPr>
            <p:spPr>
              <a:xfrm>
                <a:off x="6647624" y="2151568"/>
                <a:ext cx="2000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0025">
                    <a:moveTo>
                      <a:pt x="199643" y="0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6" name="bk object 35"/>
              <p:cNvSpPr/>
              <p:nvPr/>
            </p:nvSpPr>
            <p:spPr>
              <a:xfrm>
                <a:off x="6647624" y="1773235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0"/>
                    </a:moveTo>
                    <a:lnTo>
                      <a:pt x="0" y="339089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7" name="bk object 36"/>
              <p:cNvSpPr/>
              <p:nvPr/>
            </p:nvSpPr>
            <p:spPr>
              <a:xfrm>
                <a:off x="6674294" y="1857817"/>
                <a:ext cx="173355" cy="294005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294005">
                    <a:moveTo>
                      <a:pt x="172973" y="0"/>
                    </a:moveTo>
                    <a:lnTo>
                      <a:pt x="0" y="29375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8" name="bk object 37"/>
              <p:cNvSpPr/>
              <p:nvPr/>
            </p:nvSpPr>
            <p:spPr>
              <a:xfrm>
                <a:off x="6724205" y="1942780"/>
                <a:ext cx="123189" cy="208915"/>
              </a:xfrm>
              <a:custGeom>
                <a:avLst/>
                <a:gdLst/>
                <a:ahLst/>
                <a:cxnLst/>
                <a:rect l="l" t="t" r="r" b="b"/>
                <a:pathLst>
                  <a:path w="123189" h="208914">
                    <a:moveTo>
                      <a:pt x="123062" y="0"/>
                    </a:moveTo>
                    <a:lnTo>
                      <a:pt x="0" y="208787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9" name="bk object 38"/>
              <p:cNvSpPr/>
              <p:nvPr/>
            </p:nvSpPr>
            <p:spPr>
              <a:xfrm>
                <a:off x="6649090" y="5022784"/>
                <a:ext cx="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h="152400">
                    <a:moveTo>
                      <a:pt x="0" y="0"/>
                    </a:moveTo>
                    <a:lnTo>
                      <a:pt x="0" y="152018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0" name="bk object 39"/>
              <p:cNvSpPr/>
              <p:nvPr/>
            </p:nvSpPr>
            <p:spPr>
              <a:xfrm>
                <a:off x="6847268" y="5022784"/>
                <a:ext cx="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h="152400">
                    <a:moveTo>
                      <a:pt x="0" y="0"/>
                    </a:moveTo>
                    <a:lnTo>
                      <a:pt x="0" y="152018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1" name="bk object 40"/>
              <p:cNvSpPr/>
              <p:nvPr/>
            </p:nvSpPr>
            <p:spPr>
              <a:xfrm>
                <a:off x="6543796" y="5170231"/>
                <a:ext cx="426731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0975">
                    <a:moveTo>
                      <a:pt x="0" y="0"/>
                    </a:moveTo>
                    <a:lnTo>
                      <a:pt x="180593" y="0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2" name="bk object 41"/>
              <p:cNvSpPr/>
              <p:nvPr/>
            </p:nvSpPr>
            <p:spPr>
              <a:xfrm>
                <a:off x="6577901" y="5155372"/>
                <a:ext cx="88900" cy="29845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9845">
                    <a:moveTo>
                      <a:pt x="0" y="0"/>
                    </a:moveTo>
                    <a:lnTo>
                      <a:pt x="0" y="29717"/>
                    </a:lnTo>
                    <a:lnTo>
                      <a:pt x="88772" y="148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3" name="bk object 42"/>
              <p:cNvSpPr/>
              <p:nvPr/>
            </p:nvSpPr>
            <p:spPr>
              <a:xfrm>
                <a:off x="6577901" y="5155372"/>
                <a:ext cx="88900" cy="29845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9845">
                    <a:moveTo>
                      <a:pt x="0" y="0"/>
                    </a:moveTo>
                    <a:lnTo>
                      <a:pt x="0" y="29717"/>
                    </a:lnTo>
                    <a:lnTo>
                      <a:pt x="88772" y="14858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4" name="bk object 43"/>
              <p:cNvSpPr/>
              <p:nvPr/>
            </p:nvSpPr>
            <p:spPr>
              <a:xfrm>
                <a:off x="6847268" y="5155372"/>
                <a:ext cx="88900" cy="29845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9845">
                    <a:moveTo>
                      <a:pt x="0" y="14858"/>
                    </a:moveTo>
                    <a:lnTo>
                      <a:pt x="88772" y="29717"/>
                    </a:lnTo>
                    <a:lnTo>
                      <a:pt x="88772" y="0"/>
                    </a:lnTo>
                    <a:lnTo>
                      <a:pt x="0" y="14858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5" name="bk object 44"/>
              <p:cNvSpPr/>
              <p:nvPr/>
            </p:nvSpPr>
            <p:spPr>
              <a:xfrm>
                <a:off x="6847268" y="5155372"/>
                <a:ext cx="88900" cy="29845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9845">
                    <a:moveTo>
                      <a:pt x="88772" y="0"/>
                    </a:moveTo>
                    <a:lnTo>
                      <a:pt x="88772" y="29717"/>
                    </a:lnTo>
                    <a:lnTo>
                      <a:pt x="0" y="14858"/>
                    </a:lnTo>
                    <a:lnTo>
                      <a:pt x="88772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6" name="bk object 45"/>
              <p:cNvSpPr/>
              <p:nvPr/>
            </p:nvSpPr>
            <p:spPr>
              <a:xfrm>
                <a:off x="6849554" y="2027362"/>
                <a:ext cx="1771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164">
                    <a:moveTo>
                      <a:pt x="0" y="0"/>
                    </a:moveTo>
                    <a:lnTo>
                      <a:pt x="176783" y="0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8527185" y="4237061"/>
              <a:ext cx="1309082" cy="1317218"/>
              <a:chOff x="9873042" y="28820"/>
              <a:chExt cx="1309082" cy="1317218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0047703" y="976706"/>
                <a:ext cx="1134421" cy="369332"/>
                <a:chOff x="10047703" y="976706"/>
                <a:chExt cx="1134421" cy="369332"/>
              </a:xfrm>
            </p:grpSpPr>
            <p:sp>
              <p:nvSpPr>
                <p:cNvPr id="155" name="文本框 154"/>
                <p:cNvSpPr txBox="1"/>
                <p:nvPr/>
              </p:nvSpPr>
              <p:spPr>
                <a:xfrm>
                  <a:off x="10805512" y="976706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FF000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X</a:t>
                  </a:r>
                  <a:endParaRPr lang="zh-CN" altLang="en-US" b="1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6" name="左箭头 155"/>
                <p:cNvSpPr/>
                <p:nvPr/>
              </p:nvSpPr>
              <p:spPr>
                <a:xfrm flipH="1" flipV="1">
                  <a:off x="10047703" y="1114743"/>
                  <a:ext cx="856879" cy="106587"/>
                </a:xfrm>
                <a:prstGeom prst="lef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149" name="组合 148"/>
              <p:cNvGrpSpPr/>
              <p:nvPr/>
            </p:nvGrpSpPr>
            <p:grpSpPr>
              <a:xfrm>
                <a:off x="9873042" y="28820"/>
                <a:ext cx="376612" cy="1152171"/>
                <a:chOff x="11721242" y="3645007"/>
                <a:chExt cx="376612" cy="1152171"/>
              </a:xfrm>
            </p:grpSpPr>
            <p:sp>
              <p:nvSpPr>
                <p:cNvPr id="153" name="左箭头 152"/>
                <p:cNvSpPr/>
                <p:nvPr/>
              </p:nvSpPr>
              <p:spPr>
                <a:xfrm rot="16200000" flipH="1" flipV="1">
                  <a:off x="11487353" y="4315445"/>
                  <a:ext cx="856879" cy="106587"/>
                </a:xfrm>
                <a:prstGeom prst="leftArrow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4" name="文本框 153"/>
                <p:cNvSpPr txBox="1"/>
                <p:nvPr/>
              </p:nvSpPr>
              <p:spPr>
                <a:xfrm>
                  <a:off x="11721242" y="3645007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00B0F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Y</a:t>
                  </a:r>
                  <a:endParaRPr lang="zh-CN" altLang="en-US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73942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47831" y="1069301"/>
                <a:ext cx="10515600" cy="5123784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𝑐𝑜𝑠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bar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den>
                    </m:f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den>
                    </m:f>
                  </m:oMath>
                </a14:m>
                <a:r>
                  <a:rPr lang="zh-CN" altLang="en-US" sz="2400" i="1" dirty="0"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zh-CN" altLang="en-US" sz="2400" i="1" dirty="0"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,∆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altLang="zh-CN" sz="240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altLang="zh-CN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∆</m:t>
                            </m:r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∆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b="1" dirty="0">
                    <a:cs typeface="Times New Roman" panose="02020603050405020304" pitchFamily="18" charset="0"/>
                  </a:rPr>
                  <a:t>Solve: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ad>
                          <m:radPr>
                            <m:degHide m:val="on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−4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𝐴𝐶</m:t>
                            </m:r>
                          </m:e>
                        </m:ra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 altLang="zh-CN" sz="2400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zh-CN" altLang="en-US" i="1" dirty="0"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altLang="zh-CN" b="0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∆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∆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zh-CN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0  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&amp;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∆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∆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&gt;0 </m:t>
                    </m:r>
                  </m:oMath>
                </a14:m>
                <a:endParaRPr lang="en-US" altLang="zh-CN" b="0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𝑚𝑖𝑛</m:t>
                    </m:r>
                    <m:d>
                      <m:dPr>
                        <m:begChr m:val="{"/>
                        <m:endChr m:val="}"/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altLang="zh-CN" b="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b="1" dirty="0">
                    <a:cs typeface="Times New Roman" panose="02020603050405020304" pitchFamily="18" charset="0"/>
                  </a:rPr>
                  <a:t>Total reflection criteria: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altLang="zh-CN" sz="2000" b="0" i="1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7831" y="1069301"/>
                <a:ext cx="10515600" cy="5123784"/>
              </a:xfrm>
              <a:blipFill>
                <a:blip r:embed="rId2"/>
                <a:stretch>
                  <a:fillRect l="-4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组合 31"/>
          <p:cNvGrpSpPr/>
          <p:nvPr/>
        </p:nvGrpSpPr>
        <p:grpSpPr>
          <a:xfrm>
            <a:off x="7715739" y="1233431"/>
            <a:ext cx="3806510" cy="4986446"/>
            <a:chOff x="4488584" y="601525"/>
            <a:chExt cx="3806510" cy="4986446"/>
          </a:xfrm>
        </p:grpSpPr>
        <p:sp>
          <p:nvSpPr>
            <p:cNvPr id="33" name="平行四边形 32"/>
            <p:cNvSpPr/>
            <p:nvPr/>
          </p:nvSpPr>
          <p:spPr>
            <a:xfrm rot="16200000">
              <a:off x="4809516" y="1911471"/>
              <a:ext cx="4795523" cy="2175632"/>
            </a:xfrm>
            <a:prstGeom prst="parallelogram">
              <a:avLst>
                <a:gd name="adj" fmla="val 50864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622847" y="1655739"/>
              <a:ext cx="1040094" cy="2396059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35" name="直接连接符 34"/>
            <p:cNvCxnSpPr>
              <a:stCxn id="45" idx="6"/>
            </p:cNvCxnSpPr>
            <p:nvPr/>
          </p:nvCxnSpPr>
          <p:spPr>
            <a:xfrm>
              <a:off x="4488584" y="3577848"/>
              <a:ext cx="2654310" cy="3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>
              <a:stCxn id="45" idx="6"/>
            </p:cNvCxnSpPr>
            <p:nvPr/>
          </p:nvCxnSpPr>
          <p:spPr>
            <a:xfrm flipV="1">
              <a:off x="4488584" y="3160243"/>
              <a:ext cx="2652162" cy="417606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>
              <a:stCxn id="45" idx="7"/>
              <a:endCxn id="34" idx="7"/>
            </p:cNvCxnSpPr>
            <p:nvPr/>
          </p:nvCxnSpPr>
          <p:spPr>
            <a:xfrm flipV="1">
              <a:off x="4498233" y="2006633"/>
              <a:ext cx="3012390" cy="15943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7133658" y="1811270"/>
              <a:ext cx="0" cy="1766580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7135545" y="2006634"/>
              <a:ext cx="375078" cy="156139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>
              <a:stCxn id="45" idx="7"/>
              <a:endCxn id="34" idx="0"/>
            </p:cNvCxnSpPr>
            <p:nvPr/>
          </p:nvCxnSpPr>
          <p:spPr>
            <a:xfrm flipV="1">
              <a:off x="4498233" y="1655739"/>
              <a:ext cx="2644660" cy="194526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stCxn id="45" idx="6"/>
              <a:endCxn id="34" idx="4"/>
            </p:cNvCxnSpPr>
            <p:nvPr/>
          </p:nvCxnSpPr>
          <p:spPr>
            <a:xfrm>
              <a:off x="4488584" y="3577848"/>
              <a:ext cx="2654310" cy="4739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椭圆 44"/>
            <p:cNvSpPr/>
            <p:nvPr/>
          </p:nvSpPr>
          <p:spPr>
            <a:xfrm flipH="1" flipV="1">
              <a:off x="4488584" y="3545111"/>
              <a:ext cx="65895" cy="6547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46" name="直接连接符 45"/>
            <p:cNvCxnSpPr>
              <a:endCxn id="34" idx="7"/>
            </p:cNvCxnSpPr>
            <p:nvPr/>
          </p:nvCxnSpPr>
          <p:spPr>
            <a:xfrm>
              <a:off x="7141599" y="1812922"/>
              <a:ext cx="369024" cy="19371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>
              <a:stCxn id="45" idx="2"/>
            </p:cNvCxnSpPr>
            <p:nvPr/>
          </p:nvCxnSpPr>
          <p:spPr>
            <a:xfrm flipV="1">
              <a:off x="4554479" y="1812920"/>
              <a:ext cx="2581066" cy="176492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组合 47"/>
            <p:cNvGrpSpPr/>
            <p:nvPr/>
          </p:nvGrpSpPr>
          <p:grpSpPr>
            <a:xfrm>
              <a:off x="5308358" y="3831745"/>
              <a:ext cx="1314488" cy="1756226"/>
              <a:chOff x="2532185" y="3820788"/>
              <a:chExt cx="1314488" cy="1756226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2662069" y="5091258"/>
                <a:ext cx="1109295" cy="485756"/>
                <a:chOff x="9625493" y="5620972"/>
                <a:chExt cx="1109295" cy="485756"/>
              </a:xfrm>
            </p:grpSpPr>
            <p:sp>
              <p:nvSpPr>
                <p:cNvPr id="71" name="文本框 70"/>
                <p:cNvSpPr txBox="1"/>
                <p:nvPr/>
              </p:nvSpPr>
              <p:spPr>
                <a:xfrm>
                  <a:off x="10358176" y="5737396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FF000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X</a:t>
                  </a:r>
                  <a:endParaRPr lang="zh-CN" altLang="en-US" b="1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72" name="左箭头 71"/>
                <p:cNvSpPr/>
                <p:nvPr/>
              </p:nvSpPr>
              <p:spPr>
                <a:xfrm rot="1653479" flipH="1" flipV="1">
                  <a:off x="9625493" y="5620972"/>
                  <a:ext cx="856879" cy="106587"/>
                </a:xfrm>
                <a:prstGeom prst="lef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2532185" y="3820788"/>
                <a:ext cx="376612" cy="1152171"/>
                <a:chOff x="11721242" y="3645007"/>
                <a:chExt cx="376612" cy="1152171"/>
              </a:xfrm>
            </p:grpSpPr>
            <p:sp>
              <p:nvSpPr>
                <p:cNvPr id="69" name="左箭头 68"/>
                <p:cNvSpPr/>
                <p:nvPr/>
              </p:nvSpPr>
              <p:spPr>
                <a:xfrm rot="16200000" flipH="1" flipV="1">
                  <a:off x="11487353" y="4315445"/>
                  <a:ext cx="856879" cy="106587"/>
                </a:xfrm>
                <a:prstGeom prst="leftArrow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70" name="文本框 69"/>
                <p:cNvSpPr txBox="1"/>
                <p:nvPr/>
              </p:nvSpPr>
              <p:spPr>
                <a:xfrm>
                  <a:off x="11721242" y="3645007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00B0F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Y</a:t>
                  </a:r>
                  <a:endParaRPr lang="zh-CN" altLang="en-US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2720491" y="4738290"/>
                <a:ext cx="1126182" cy="369332"/>
                <a:chOff x="8713299" y="4708782"/>
                <a:chExt cx="1126182" cy="369332"/>
              </a:xfrm>
            </p:grpSpPr>
            <p:sp>
              <p:nvSpPr>
                <p:cNvPr id="61" name="左箭头 60"/>
                <p:cNvSpPr/>
                <p:nvPr/>
              </p:nvSpPr>
              <p:spPr>
                <a:xfrm flipH="1" flipV="1">
                  <a:off x="8713299" y="4854378"/>
                  <a:ext cx="856879" cy="106587"/>
                </a:xfrm>
                <a:prstGeom prst="leftArrow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62" name="文本框 61"/>
                <p:cNvSpPr txBox="1"/>
                <p:nvPr/>
              </p:nvSpPr>
              <p:spPr>
                <a:xfrm>
                  <a:off x="9462869" y="4708782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7030A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Z</a:t>
                  </a:r>
                  <a:endParaRPr lang="zh-CN" altLang="en-US" b="1" dirty="0">
                    <a:solidFill>
                      <a:srgbClr val="7030A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文本框 48"/>
                <p:cNvSpPr txBox="1"/>
                <p:nvPr/>
              </p:nvSpPr>
              <p:spPr>
                <a:xfrm flipH="1">
                  <a:off x="7116621" y="1627429"/>
                  <a:ext cx="4202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zh-CN" alt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US" altLang="zh-CN" dirty="0">
                      <a:solidFill>
                        <a:srgbClr val="FF000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x</a:t>
                  </a:r>
                  <a:endParaRPr lang="zh-CN" altLang="en-US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>
            <p:sp>
              <p:nvSpPr>
                <p:cNvPr id="49" name="文本框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116621" y="1627429"/>
                  <a:ext cx="420274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10000" r="-11594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文本框 49"/>
                <p:cNvSpPr txBox="1"/>
                <p:nvPr/>
              </p:nvSpPr>
              <p:spPr>
                <a:xfrm flipH="1">
                  <a:off x="6942405" y="2517400"/>
                  <a:ext cx="4202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oMath>
                    </m:oMathPara>
                  </a14:m>
                  <a:endParaRPr lang="zh-CN" altLang="en-US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>
            <p:sp>
              <p:nvSpPr>
                <p:cNvPr id="50" name="文本框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942405" y="2517400"/>
                  <a:ext cx="42027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7246"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文本框 50"/>
                <p:cNvSpPr txBox="1"/>
                <p:nvPr/>
              </p:nvSpPr>
              <p:spPr>
                <a:xfrm flipH="1">
                  <a:off x="5720756" y="3360445"/>
                  <a:ext cx="4202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oMath>
                    </m:oMathPara>
                  </a14:m>
                  <a:endParaRPr lang="zh-CN" altLang="en-US" dirty="0">
                    <a:solidFill>
                      <a:srgbClr val="7030A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>
            <p:sp>
              <p:nvSpPr>
                <p:cNvPr id="51" name="文本框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720756" y="3360445"/>
                  <a:ext cx="42027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7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直接连接符 51"/>
            <p:cNvCxnSpPr>
              <a:stCxn id="34" idx="4"/>
            </p:cNvCxnSpPr>
            <p:nvPr/>
          </p:nvCxnSpPr>
          <p:spPr>
            <a:xfrm flipH="1" flipV="1">
              <a:off x="7135545" y="3545111"/>
              <a:ext cx="0" cy="50668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>
              <a:endCxn id="34" idx="0"/>
            </p:cNvCxnSpPr>
            <p:nvPr/>
          </p:nvCxnSpPr>
          <p:spPr>
            <a:xfrm flipV="1">
              <a:off x="7133228" y="1655739"/>
              <a:ext cx="0" cy="15553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矩形 53"/>
                <p:cNvSpPr/>
                <p:nvPr/>
              </p:nvSpPr>
              <p:spPr>
                <a:xfrm>
                  <a:off x="4945511" y="3195945"/>
                  <a:ext cx="4633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rgbClr val="00B05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>
            <p:sp>
              <p:nvSpPr>
                <p:cNvPr id="54" name="矩形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5511" y="3195945"/>
                  <a:ext cx="46333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弧形 55"/>
            <p:cNvSpPr/>
            <p:nvPr/>
          </p:nvSpPr>
          <p:spPr>
            <a:xfrm rot="1200413">
              <a:off x="4761107" y="3372501"/>
              <a:ext cx="197525" cy="187076"/>
            </a:xfrm>
            <a:prstGeom prst="arc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5" name="标题 4">
            <a:extLst>
              <a:ext uri="{FF2B5EF4-FFF2-40B4-BE49-F238E27FC236}">
                <a16:creationId xmlns:a16="http://schemas.microsoft.com/office/drawing/2014/main" id="{157AE16A-B038-4D95-A191-6E3B1E17D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Reconstruction Algorithm (cnt.)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8006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DTOF Simulation with Background</a:t>
            </a:r>
            <a:endParaRPr lang="zh-CN" altLang="en-US" sz="4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17" y="1291524"/>
            <a:ext cx="5409760" cy="32150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40" y="3664762"/>
            <a:ext cx="4577080" cy="28573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8246" y="896003"/>
            <a:ext cx="3384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θ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=24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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, φ=45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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, p=2GeV, pion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8417" y="4654297"/>
            <a:ext cx="5863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Assume PMT gain~10</a:t>
            </a:r>
            <a:r>
              <a:rPr lang="en-US" altLang="zh-CN" sz="2000" baseline="30000" dirty="0">
                <a:latin typeface="等线" panose="02010600030101010101" pitchFamily="2" charset="-122"/>
                <a:ea typeface="等线" panose="02010600030101010101" pitchFamily="2" charset="-122"/>
              </a:rPr>
              <a:t>6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10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years’ operation 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（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50%  duty time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Background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，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12p.e. in 100ns  12C/cm</a:t>
            </a:r>
            <a:r>
              <a:rPr lang="en-US" altLang="zh-CN" sz="2000" baseline="30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2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 accumulated anode charge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Signal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，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22p.e.@400K  0.8C/cm</a:t>
            </a:r>
            <a:r>
              <a:rPr lang="en-US" altLang="zh-CN" sz="2000" baseline="30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2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 accumulated anode charge </a:t>
            </a:r>
            <a:endParaRPr lang="en-US" altLang="zh-CN" sz="2000" baseline="30000" dirty="0">
              <a:latin typeface="等线" panose="02010600030101010101" pitchFamily="2" charset="-122"/>
              <a:ea typeface="等线" panose="02010600030101010101" pitchFamily="2" charset="-122"/>
              <a:sym typeface="Wingdings" panose="05000000000000000000" pitchFamily="2" charset="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E296AA7-DB0E-4243-AC91-D4F662267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91"/>
          <a:stretch/>
        </p:blipFill>
        <p:spPr>
          <a:xfrm>
            <a:off x="7089496" y="896004"/>
            <a:ext cx="4069304" cy="26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48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Likelihood</a:t>
            </a:r>
            <a:r>
              <a:rPr lang="zh-CN" altLang="en-US" dirty="0"/>
              <a:t> </a:t>
            </a:r>
            <a:r>
              <a:rPr lang="en-US" altLang="zh-CN" dirty="0"/>
              <a:t>Method with Background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22251" y="1219432"/>
            <a:ext cx="5975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 Contribution from </a:t>
            </a:r>
            <a:r>
              <a:rPr lang="en-US" altLang="zh-CN" sz="2800" dirty="0" err="1">
                <a:latin typeface="等线" panose="02010600030101010101" pitchFamily="2" charset="-122"/>
                <a:ea typeface="等线" panose="02010600030101010101" pitchFamily="2" charset="-122"/>
              </a:rPr>
              <a:t>Npe</a:t>
            </a: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 is included in the likelihood</a:t>
            </a:r>
            <a:endParaRPr lang="zh-CN" altLang="en-US" sz="2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1692853" y="2650306"/>
                <a:ext cx="2376228" cy="841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limLoc m:val="subSup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𝑇𝑂𝐹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𝑔𝑎𝑢𝑠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+0.05</m:t>
                    </m:r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853" y="2650306"/>
                <a:ext cx="2376228" cy="841384"/>
              </a:xfrm>
              <a:prstGeom prst="rect">
                <a:avLst/>
              </a:prstGeom>
              <a:blipFill>
                <a:blip r:embed="rId2"/>
                <a:stretch>
                  <a:fillRect l="-769" t="-44203" b="-340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/>
          <p:cNvGrpSpPr/>
          <p:nvPr/>
        </p:nvGrpSpPr>
        <p:grpSpPr>
          <a:xfrm>
            <a:off x="1248398" y="4115143"/>
            <a:ext cx="9553486" cy="2002959"/>
            <a:chOff x="838200" y="4494398"/>
            <a:chExt cx="7783584" cy="15816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494398"/>
              <a:ext cx="2582973" cy="15816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173" y="4494398"/>
              <a:ext cx="2608500" cy="158166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9673" y="4494398"/>
              <a:ext cx="2592111" cy="1581662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6096000" y="2111984"/>
                <a:ext cx="4218591" cy="18328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e>
                    </m:d>
                    <m:nary>
                      <m:naryPr>
                        <m:chr m:val="∏"/>
                        <m:limLoc m:val="subSup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𝑇𝑂𝐹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𝑔𝑎𝑢𝑠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+0.05,  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𝑠𝑖𝑔𝑛𝑎𝑙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𝑏𝑘𝑔</m:t>
                            </m:r>
                          </m:e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0.05,                    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𝑏𝑘𝑔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𝑐𝑟𝑦𝑠𝑡𝑎𝑙𝑏𝑎𝑙𝑙</m:t>
                    </m:r>
                  </m:oMath>
                </a14:m>
                <a:r>
                  <a:rPr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111984"/>
                <a:ext cx="4218591" cy="1832809"/>
              </a:xfrm>
              <a:prstGeom prst="rect">
                <a:avLst/>
              </a:prstGeom>
              <a:blipFill>
                <a:blip r:embed="rId6"/>
                <a:stretch>
                  <a:fillRect t="-20266" b="-9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右箭头 8"/>
          <p:cNvSpPr/>
          <p:nvPr/>
        </p:nvSpPr>
        <p:spPr>
          <a:xfrm>
            <a:off x="4611811" y="2822314"/>
            <a:ext cx="940038" cy="487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25750" y="6118102"/>
            <a:ext cx="238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TOF distribution, gaussian fit</a:t>
            </a:r>
            <a:endParaRPr lang="zh-CN" altLang="en-US" sz="14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03860" y="6118102"/>
            <a:ext cx="2384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Np.e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. distribution (</a:t>
            </a:r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bkg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), </a:t>
            </a:r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crystalball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fit</a:t>
            </a:r>
            <a:endParaRPr lang="zh-CN" altLang="en-US" sz="14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19667" y="6102250"/>
            <a:ext cx="2782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Np.e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. distribution (</a:t>
            </a:r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signal+bkg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), </a:t>
            </a:r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crystalball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fit</a:t>
            </a:r>
            <a:endParaRPr lang="zh-CN" altLang="en-US" sz="14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4168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π/K Separation with Background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357476" y="4762049"/>
            <a:ext cx="9491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Without background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4.30 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With background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4.27 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With 3-time background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4.26 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Conclusion: PID capability not affected by background hits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0" y="1899138"/>
            <a:ext cx="12186098" cy="2513779"/>
            <a:chOff x="226108" y="1939031"/>
            <a:chExt cx="10811037" cy="22301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08" y="1939031"/>
              <a:ext cx="3618602" cy="223012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4710" y="1939031"/>
              <a:ext cx="3591865" cy="223012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6575" y="1939031"/>
              <a:ext cx="3600570" cy="2230128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2AD4B8E-7C10-4838-A210-6FB0506BF696}"/>
              </a:ext>
            </a:extLst>
          </p:cNvPr>
          <p:cNvSpPr txBox="1"/>
          <p:nvPr/>
        </p:nvSpPr>
        <p:spPr>
          <a:xfrm>
            <a:off x="1083075" y="1349951"/>
            <a:ext cx="1912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No background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D76241-D4F7-4AED-9C1E-0092170441D8}"/>
              </a:ext>
            </a:extLst>
          </p:cNvPr>
          <p:cNvSpPr txBox="1"/>
          <p:nvPr/>
        </p:nvSpPr>
        <p:spPr>
          <a:xfrm>
            <a:off x="4767750" y="1349951"/>
            <a:ext cx="2670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Simulated background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E18B3A-F49F-40F5-A959-F66B4F114106}"/>
              </a:ext>
            </a:extLst>
          </p:cNvPr>
          <p:cNvSpPr txBox="1"/>
          <p:nvPr/>
        </p:nvSpPr>
        <p:spPr>
          <a:xfrm>
            <a:off x="8701147" y="1349951"/>
            <a:ext cx="2911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Simulated background*3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116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458FEC-0EF1-4660-B629-F95A2E911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AF3EF4-E872-4520-B963-105B66101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391" y="1051992"/>
            <a:ext cx="4755847" cy="34208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B0335C6-228F-47B2-B697-849590AB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0" y="1051992"/>
            <a:ext cx="4755847" cy="3420871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63CA9913-D8AE-49E8-BBF2-1C38E13811CF}"/>
              </a:ext>
            </a:extLst>
          </p:cNvPr>
          <p:cNvSpPr txBox="1"/>
          <p:nvPr/>
        </p:nvSpPr>
        <p:spPr>
          <a:xfrm>
            <a:off x="9047855" y="4605790"/>
            <a:ext cx="140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DTOF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Npe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id="{61A9E8BE-9E78-4D0A-801E-CE7565D83902}"/>
              </a:ext>
            </a:extLst>
          </p:cNvPr>
          <p:cNvSpPr txBox="1"/>
          <p:nvPr/>
        </p:nvSpPr>
        <p:spPr>
          <a:xfrm>
            <a:off x="4144470" y="4605790"/>
            <a:ext cx="147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Npe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752BCBA-A43D-4FF8-8214-875E562C5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3" y="4369716"/>
            <a:ext cx="3155035" cy="226941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6AE1975-5AAF-4FD3-BE4F-9194510A18BB}"/>
              </a:ext>
            </a:extLst>
          </p:cNvPr>
          <p:cNvSpPr txBox="1"/>
          <p:nvPr/>
        </p:nvSpPr>
        <p:spPr>
          <a:xfrm>
            <a:off x="3345159" y="5806008"/>
            <a:ext cx="2852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Energy of background electrons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980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56"/>
            <a:ext cx="12192000" cy="748104"/>
          </a:xfrm>
        </p:spPr>
        <p:txBody>
          <a:bodyPr/>
          <a:lstStyle/>
          <a:p>
            <a:pPr algn="ctr"/>
            <a:r>
              <a:rPr lang="en-US" altLang="zh-CN" dirty="0"/>
              <a:t>STCF Experiment</a:t>
            </a:r>
            <a:endParaRPr lang="zh-CN" altLang="en-US" dirty="0"/>
          </a:p>
        </p:txBody>
      </p:sp>
      <p:sp>
        <p:nvSpPr>
          <p:cNvPr id="77" name="Rectangle 14"/>
          <p:cNvSpPr>
            <a:spLocks noChangeArrowheads="1"/>
          </p:cNvSpPr>
          <p:nvPr/>
        </p:nvSpPr>
        <p:spPr bwMode="auto">
          <a:xfrm>
            <a:off x="8449788" y="1925089"/>
            <a:ext cx="2877279" cy="1201621"/>
          </a:xfrm>
          <a:prstGeom prst="rect">
            <a:avLst/>
          </a:prstGeom>
          <a:solidFill>
            <a:srgbClr val="57D4D2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Main Tracker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Symbol" charset="2"/>
                <a:sym typeface="Symbol" panose="05050102010706020507" pitchFamily="18" charset="2"/>
              </a:rPr>
              <a:t></a:t>
            </a:r>
            <a:r>
              <a:rPr lang="en-US" altLang="zh-CN" sz="1600" baseline="-25000" dirty="0" err="1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xy</a:t>
            </a: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&lt;~130 </a:t>
            </a: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Symbol" charset="2"/>
              </a:rPr>
              <a:t>u</a:t>
            </a: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m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Symbol" charset="2"/>
                <a:sym typeface="Symbol" panose="05050102010706020507" pitchFamily="18" charset="2"/>
              </a:rPr>
              <a:t></a:t>
            </a:r>
            <a:r>
              <a:rPr lang="en-US" altLang="zh-CN" sz="1600" baseline="-250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p</a:t>
            </a: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/p ~ 0.5% @ 1 GeV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 err="1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dE</a:t>
            </a: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/dx~6%</a:t>
            </a:r>
          </a:p>
        </p:txBody>
      </p:sp>
      <p:sp>
        <p:nvSpPr>
          <p:cNvPr id="78" name="Rectangle 14"/>
          <p:cNvSpPr>
            <a:spLocks noChangeArrowheads="1"/>
          </p:cNvSpPr>
          <p:nvPr/>
        </p:nvSpPr>
        <p:spPr bwMode="auto">
          <a:xfrm>
            <a:off x="8449788" y="918228"/>
            <a:ext cx="2877279" cy="1006861"/>
          </a:xfrm>
          <a:prstGeom prst="rect">
            <a:avLst/>
          </a:prstGeom>
          <a:solidFill>
            <a:srgbClr val="FF23DA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Inner Tracker</a:t>
            </a:r>
            <a:endParaRPr lang="en-US" altLang="zh-CN" sz="16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~0.15%X</a:t>
            </a:r>
            <a:r>
              <a:rPr lang="en-US" altLang="zh-CN" sz="1600" baseline="-250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0 </a:t>
            </a: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/ layer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Symbol" charset="2"/>
                <a:sym typeface="Symbol" panose="05050102010706020507" pitchFamily="18" charset="2"/>
              </a:rPr>
              <a:t></a:t>
            </a:r>
            <a:r>
              <a:rPr lang="en-US" altLang="zh-CN" sz="1600" baseline="-250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xy</a:t>
            </a: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~50-100 </a:t>
            </a: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Symbol" charset="2"/>
              </a:rPr>
              <a:t>u</a:t>
            </a: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m</a:t>
            </a:r>
            <a:endParaRPr lang="en-US" altLang="zh-CN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</p:txBody>
      </p:sp>
      <p:sp>
        <p:nvSpPr>
          <p:cNvPr id="79" name="Rectangle 14"/>
          <p:cNvSpPr>
            <a:spLocks noChangeArrowheads="1"/>
          </p:cNvSpPr>
          <p:nvPr/>
        </p:nvSpPr>
        <p:spPr bwMode="auto">
          <a:xfrm>
            <a:off x="8449788" y="3126709"/>
            <a:ext cx="2877279" cy="991657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PID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sym typeface="Symbol"/>
              </a:rPr>
              <a:t>/K (K/p) 3-4 separation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sym typeface="Symbol"/>
              </a:rPr>
              <a:t>Momentum 2GeV/c</a:t>
            </a:r>
            <a:endParaRPr lang="en-US" altLang="zh-CN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endParaRPr lang="en-US" altLang="zh-CN" sz="1600" dirty="0">
              <a:solidFill>
                <a:srgbClr val="1818FF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</p:txBody>
      </p:sp>
      <p:sp>
        <p:nvSpPr>
          <p:cNvPr id="80" name="Rectangle 15"/>
          <p:cNvSpPr>
            <a:spLocks noChangeArrowheads="1"/>
          </p:cNvSpPr>
          <p:nvPr/>
        </p:nvSpPr>
        <p:spPr bwMode="auto">
          <a:xfrm>
            <a:off x="8449788" y="4118708"/>
            <a:ext cx="2877279" cy="1406780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EMC</a:t>
            </a:r>
            <a:endParaRPr lang="en-GB" altLang="zh-CN" sz="16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sym typeface="Wingdings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Wingdings"/>
              </a:rPr>
              <a:t>Energy range</a:t>
            </a:r>
            <a:r>
              <a:rPr lang="en-GB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Wingdings"/>
              </a:rPr>
              <a:t>: 0.02-3GeV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Wingdings"/>
              </a:rPr>
              <a:t>Resolution </a:t>
            </a: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</a:t>
            </a:r>
            <a:r>
              <a:rPr lang="en-US" altLang="zh-CN" sz="1600" baseline="-25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E </a:t>
            </a: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(%)@1GeV</a:t>
            </a:r>
            <a:endParaRPr lang="en-US" altLang="zh-CN" sz="1600" baseline="-250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barrel:           </a:t>
            </a:r>
            <a:r>
              <a:rPr lang="en-GB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2.5%         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Symbol" charset="2"/>
              </a:rPr>
              <a:t>endcap</a:t>
            </a:r>
            <a:r>
              <a:rPr lang="en-GB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          4%    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GB" altLang="zh-CN" sz="16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GB" altLang="zh-CN" sz="16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GB" altLang="zh-CN" sz="16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US" altLang="zh-CN" sz="16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1" name="Rectangle 14"/>
          <p:cNvSpPr>
            <a:spLocks noChangeArrowheads="1"/>
          </p:cNvSpPr>
          <p:nvPr/>
        </p:nvSpPr>
        <p:spPr bwMode="auto">
          <a:xfrm>
            <a:off x="8449788" y="5525489"/>
            <a:ext cx="2877279" cy="958571"/>
          </a:xfrm>
          <a:prstGeom prst="rect">
            <a:avLst/>
          </a:prstGeom>
          <a:solidFill>
            <a:srgbClr val="1EFF12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MUD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sym typeface="Symbol"/>
              </a:rPr>
              <a:t>Low momentum ~0.5GeV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sym typeface="Symbol"/>
              </a:rPr>
              <a:t> suppression &gt;30</a:t>
            </a:r>
            <a:endParaRPr lang="en-US" altLang="zh-CN" sz="1600" dirty="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</p:txBody>
      </p:sp>
      <p:pic>
        <p:nvPicPr>
          <p:cNvPr id="82" name="图片 81" descr="屏幕剪辑">
            <a:extLst>
              <a:ext uri="{FF2B5EF4-FFF2-40B4-BE49-F238E27FC236}">
                <a16:creationId xmlns:a16="http://schemas.microsoft.com/office/drawing/2014/main" id="{361FB082-D1A8-437D-B22D-6F91405801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03" y="752460"/>
            <a:ext cx="7538862" cy="57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29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9DD5A-6E97-4EBF-B7F0-B6F240E4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PID Requirements at STCF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CEC3605-46F9-4830-9353-350AB2FCE731}"/>
                  </a:ext>
                </a:extLst>
              </p:cNvPr>
              <p:cNvSpPr txBox="1"/>
              <p:nvPr/>
            </p:nvSpPr>
            <p:spPr>
              <a:xfrm>
                <a:off x="5992216" y="1015386"/>
                <a:ext cx="5653548" cy="2909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b="1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Requirements for PID detector:</a:t>
                </a:r>
                <a:endParaRPr lang="zh-CN" altLang="en-US" sz="2400" b="1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SimHei" charset="-122"/>
                        <a:cs typeface="SimHei" charset="-122"/>
                      </a:rPr>
                      <m:t>𝜋</m:t>
                    </m:r>
                    <m:r>
                      <a:rPr kumimoji="1" lang="en-US" altLang="zh-CN" sz="2000" b="0" i="0">
                        <a:latin typeface="Cambria Math" panose="02040503050406030204" pitchFamily="18" charset="0"/>
                        <a:ea typeface="SimHei" charset="-122"/>
                        <a:cs typeface="SimHei" charset="-122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2000" b="0" i="0">
                        <a:latin typeface="Cambria Math" panose="02040503050406030204" pitchFamily="18" charset="0"/>
                        <a:ea typeface="SimHei" charset="-122"/>
                        <a:cs typeface="SimHei" charset="-122"/>
                      </a:rPr>
                      <m:t>Κ</m:t>
                    </m:r>
                  </m:oMath>
                </a14:m>
                <a:r>
                  <a:rPr kumimoji="1" lang="zh-CN" altLang="en-US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 </a:t>
                </a:r>
                <a:r>
                  <a:rPr kumimoji="1" lang="en-US" altLang="zh-CN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separation </a:t>
                </a:r>
                <a14:m>
                  <m:oMath xmlns:m="http://schemas.openxmlformats.org/officeDocument/2006/math">
                    <m:r>
                      <a:rPr kumimoji="1" lang="en-US" altLang="zh-CN" sz="2000" b="0" i="1">
                        <a:latin typeface="Cambria Math" panose="02040503050406030204" pitchFamily="18" charset="0"/>
                        <a:ea typeface="SimHei" charset="-122"/>
                        <a:cs typeface="SimHei" charset="-122"/>
                      </a:rPr>
                      <m:t>3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SimHei" charset="-122"/>
                        <a:cs typeface="SimHei" charset="-122"/>
                      </a:rPr>
                      <m:t>−4</m:t>
                    </m:r>
                    <m:r>
                      <a:rPr kumimoji="1" lang="en-US" altLang="zh-CN" sz="2000" b="0" i="1">
                        <a:latin typeface="Cambria Math" panose="02040503050406030204" pitchFamily="18" charset="0"/>
                        <a:ea typeface="SimHei" charset="-122"/>
                        <a:cs typeface="SimHei" charset="-122"/>
                      </a:rPr>
                      <m:t>𝜎</m:t>
                    </m:r>
                  </m:oMath>
                </a14:m>
                <a:r>
                  <a:rPr kumimoji="1" lang="zh-CN" altLang="en-US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 </a:t>
                </a:r>
                <a:r>
                  <a:rPr kumimoji="1" lang="en-US" altLang="zh-CN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up to 2 GeV/c</a:t>
                </a:r>
              </a:p>
              <a:p>
                <a:pPr marL="342900" indent="-342900">
                  <a:lnSpc>
                    <a:spcPct val="150000"/>
                  </a:lnSpc>
                  <a:buFont typeface="Wingdings" charset="2"/>
                  <a:buChar char="p"/>
                </a:pPr>
                <a:r>
                  <a:rPr kumimoji="1" lang="en-US" altLang="zh-CN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Compactness</a:t>
                </a:r>
                <a:r>
                  <a:rPr kumimoji="1" lang="zh-CN" altLang="en-US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（</a:t>
                </a:r>
                <a:r>
                  <a:rPr kumimoji="1" lang="en-US" altLang="zh-CN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total thickness &lt;20cm</a:t>
                </a:r>
                <a:r>
                  <a:rPr kumimoji="1" lang="zh-CN" altLang="en-US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）</a:t>
                </a:r>
                <a:endParaRPr kumimoji="1" lang="en-US" altLang="zh-CN" sz="2000" dirty="0">
                  <a:latin typeface="等线" panose="02010600030101010101" pitchFamily="2" charset="-122"/>
                  <a:ea typeface="等线" panose="02010600030101010101" pitchFamily="2" charset="-122"/>
                  <a:cs typeface="SimHei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charset="2"/>
                  <a:buChar char="p"/>
                </a:pPr>
                <a:r>
                  <a:rPr kumimoji="1" lang="en-US" altLang="zh-CN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Low material budget</a:t>
                </a:r>
                <a:r>
                  <a:rPr kumimoji="1" lang="zh-CN" altLang="en-US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（</a:t>
                </a:r>
                <a:r>
                  <a:rPr kumimoji="1" lang="en-US" altLang="zh-CN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&lt;0.3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SimHei" charset="-122"/>
                            <a:cs typeface="SimHei" charset="-122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SimHei" charset="-122"/>
                            <a:cs typeface="SimHei" charset="-122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SimHei" charset="-122"/>
                            <a:cs typeface="SimHei" charset="-122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）</a:t>
                </a:r>
                <a:endParaRPr kumimoji="1" lang="en-US" altLang="zh-CN" sz="2000" dirty="0">
                  <a:latin typeface="等线" panose="02010600030101010101" pitchFamily="2" charset="-122"/>
                  <a:ea typeface="等线" panose="02010600030101010101" pitchFamily="2" charset="-122"/>
                  <a:cs typeface="SimHei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charset="2"/>
                  <a:buChar char="p"/>
                </a:pPr>
                <a:r>
                  <a:rPr kumimoji="1" lang="en-US" altLang="zh-CN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Radiation hard</a:t>
                </a:r>
              </a:p>
              <a:p>
                <a:pPr marL="342900" indent="-342900">
                  <a:lnSpc>
                    <a:spcPct val="150000"/>
                  </a:lnSpc>
                  <a:buFont typeface="Wingdings" charset="2"/>
                  <a:buChar char="p"/>
                </a:pPr>
                <a:r>
                  <a:rPr kumimoji="1" lang="en-US" altLang="zh-CN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High rate capability</a:t>
                </a:r>
                <a:r>
                  <a:rPr kumimoji="1" lang="zh-CN" altLang="en-US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（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000" dirty="0">
                        <a:latin typeface="等线" panose="02010600030101010101" pitchFamily="2" charset="-122"/>
                        <a:ea typeface="等线" panose="02010600030101010101" pitchFamily="2" charset="-122"/>
                        <a:cs typeface="SimHei" charset="-122"/>
                      </a:rPr>
                      <m:t>up</m:t>
                    </m:r>
                    <m:r>
                      <m:rPr>
                        <m:nor/>
                      </m:rPr>
                      <a:rPr kumimoji="1" lang="en-US" altLang="zh-CN" sz="2000" dirty="0">
                        <a:latin typeface="等线" panose="02010600030101010101" pitchFamily="2" charset="-122"/>
                        <a:ea typeface="等线" panose="02010600030101010101" pitchFamily="2" charset="-122"/>
                        <a:cs typeface="SimHei" charset="-122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zh-CN" sz="2000" dirty="0">
                        <a:latin typeface="等线" panose="02010600030101010101" pitchFamily="2" charset="-122"/>
                        <a:ea typeface="等线" panose="02010600030101010101" pitchFamily="2" charset="-122"/>
                        <a:cs typeface="SimHei" charset="-122"/>
                      </a:rPr>
                      <m:t>to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SimHei" charset="-122"/>
                      </a:rPr>
                      <m:t>100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SimHei" charset="-122"/>
                      </a:rPr>
                      <m:t>𝑘𝐻𝑧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SimHei" charset="-122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SimHei" charset="-122"/>
                      </a:rPr>
                      <m:t>𝑐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SimHei" charset="-122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SimHei" charset="-122"/>
                          </a:rPr>
                          <m:t>𝑚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SimHei" charset="-122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）</a:t>
                </a:r>
                <a:endParaRPr kumimoji="1" lang="en-US" altLang="zh-CN" sz="2000" dirty="0">
                  <a:latin typeface="等线" panose="02010600030101010101" pitchFamily="2" charset="-122"/>
                  <a:ea typeface="等线" panose="02010600030101010101" pitchFamily="2" charset="-122"/>
                  <a:cs typeface="SimHei" charset="-122"/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CEC3605-46F9-4830-9353-350AB2FCE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216" y="1015386"/>
                <a:ext cx="5653548" cy="2909579"/>
              </a:xfrm>
              <a:prstGeom prst="rect">
                <a:avLst/>
              </a:prstGeom>
              <a:blipFill>
                <a:blip r:embed="rId2"/>
                <a:stretch>
                  <a:fillRect l="-1726" b="-29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E107BAE1-76AC-4DE9-BB3D-E9191EC39CEA}"/>
              </a:ext>
            </a:extLst>
          </p:cNvPr>
          <p:cNvSpPr txBox="1"/>
          <p:nvPr/>
        </p:nvSpPr>
        <p:spPr>
          <a:xfrm>
            <a:off x="5992216" y="4135669"/>
            <a:ext cx="5452532" cy="1336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Technology Choices: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b="1" dirty="0" err="1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dE</a:t>
            </a:r>
            <a:r>
              <a:rPr kumimoji="1" lang="en-US" altLang="zh-CN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/dx at low momentum (&lt;0.8GeV/c)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TOF or Cherenkov detector?</a:t>
            </a:r>
            <a:r>
              <a:rPr kumimoji="1" lang="zh-CN" altLang="en-US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  </a:t>
            </a:r>
            <a:r>
              <a:rPr kumimoji="1" lang="en-US" altLang="zh-CN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(0.8-2GeV/c)</a:t>
            </a:r>
            <a:endParaRPr kumimoji="1" lang="zh-CN" altLang="en-US" b="1" dirty="0">
              <a:solidFill>
                <a:srgbClr val="C00000"/>
              </a:solidFill>
              <a:latin typeface="等线" panose="02010600030101010101" pitchFamily="2" charset="-122"/>
              <a:ea typeface="等线" panose="02010600030101010101" pitchFamily="2" charset="-122"/>
              <a:cs typeface="SimHei" charset="-122"/>
            </a:endParaRPr>
          </a:p>
        </p:txBody>
      </p:sp>
      <p:pic>
        <p:nvPicPr>
          <p:cNvPr id="6" name="图片 5" descr="屏幕剪辑">
            <a:extLst>
              <a:ext uri="{FF2B5EF4-FFF2-40B4-BE49-F238E27FC236}">
                <a16:creationId xmlns:a16="http://schemas.microsoft.com/office/drawing/2014/main" id="{CBF1DF9F-4819-4ED9-8F47-A7D7856BA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" y="1220480"/>
            <a:ext cx="5452533" cy="42512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D769BC9-89CD-4E3F-A08B-A3DF7EBD8EE1}"/>
              </a:ext>
            </a:extLst>
          </p:cNvPr>
          <p:cNvSpPr/>
          <p:nvPr/>
        </p:nvSpPr>
        <p:spPr>
          <a:xfrm>
            <a:off x="1070372" y="5499429"/>
            <a:ext cx="4140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Microsoft YaHei" charset="-122"/>
              </a:rPr>
              <a:t>Momentum range of final-state particles for STCF</a:t>
            </a:r>
            <a:r>
              <a:rPr lang="zh-CN" altLang="en-US" sz="1600" dirty="0">
                <a:latin typeface="等线" panose="02010600030101010101" pitchFamily="2" charset="-122"/>
                <a:ea typeface="等线" panose="02010600030101010101" pitchFamily="2" charset="-122"/>
                <a:cs typeface="Microsoft YaHei" charset="-122"/>
              </a:rPr>
              <a:t> </a:t>
            </a: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Microsoft YaHei" charset="-122"/>
              </a:rPr>
              <a:t>benchmark physics process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20217F-D20B-44E6-BAA7-94B314FEC3F8}"/>
              </a:ext>
            </a:extLst>
          </p:cNvPr>
          <p:cNvSpPr txBox="1"/>
          <p:nvPr/>
        </p:nvSpPr>
        <p:spPr>
          <a:xfrm>
            <a:off x="5992216" y="5726699"/>
            <a:ext cx="5702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Options for STCF PID:</a:t>
            </a:r>
          </a:p>
          <a:p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RICH (barrel); DIRC or DIRC-like (endcap)</a:t>
            </a:r>
          </a:p>
        </p:txBody>
      </p:sp>
    </p:spTree>
    <p:extLst>
      <p:ext uri="{BB962C8B-B14F-4D97-AF65-F5344CB8AC3E}">
        <p14:creationId xmlns:p14="http://schemas.microsoft.com/office/powerpoint/2010/main" val="408009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054878" y="1082749"/>
                <a:ext cx="4528135" cy="4154984"/>
              </a:xfrm>
            </p:spPr>
            <p:txBody>
              <a:bodyPr wrap="square">
                <a:spAutoFit/>
              </a:bodyPr>
              <a:lstStyle/>
              <a:p>
                <a:pPr marL="214313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kern="100" dirty="0">
                    <a:cs typeface="Arial Unicode MS" panose="020B0604020202020204" pitchFamily="34" charset="-122"/>
                  </a:rPr>
                  <a:t>DIRC-like detector, first proposed for </a:t>
                </a:r>
                <a:r>
                  <a:rPr lang="en-US" altLang="zh-CN" sz="1800" kern="100" dirty="0" err="1">
                    <a:cs typeface="Arial Unicode MS" panose="020B0604020202020204" pitchFamily="34" charset="-122"/>
                  </a:rPr>
                  <a:t>superB</a:t>
                </a:r>
                <a:r>
                  <a:rPr lang="en-US" altLang="zh-CN" sz="1800" kern="100" dirty="0">
                    <a:cs typeface="Arial Unicode MS" panose="020B0604020202020204" pitchFamily="34" charset="-122"/>
                  </a:rPr>
                  <a:t> forward PID</a:t>
                </a:r>
              </a:p>
              <a:p>
                <a:pPr marL="214313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kern="100" dirty="0">
                    <a:cs typeface="Arial Unicode MS" panose="020B0604020202020204" pitchFamily="34" charset="-122"/>
                  </a:rPr>
                  <a:t>Use time information, rather than Cherenkov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kern="10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 Unicode MS" panose="020B0604020202020204" pitchFamily="34" charset="-122"/>
                          </a:rPr>
                        </m:ctrlPr>
                      </m:sSubPr>
                      <m:e>
                        <m:r>
                          <a:rPr lang="zh-CN" altLang="en-US" sz="1800" i="1" kern="10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 Unicode MS" panose="020B0604020202020204" pitchFamily="34" charset="-122"/>
                          </a:rPr>
                          <m:t>𝜃</m:t>
                        </m:r>
                      </m:e>
                      <m:sub>
                        <m:r>
                          <a:rPr lang="en-US" altLang="zh-CN" sz="1800" b="0" i="1" kern="10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 Unicode MS" panose="020B0604020202020204" pitchFamily="34" charset="-122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altLang="zh-CN" sz="1800" kern="100" dirty="0">
                    <a:cs typeface="Arial Unicode MS" panose="020B0604020202020204" pitchFamily="34" charset="-122"/>
                  </a:rPr>
                  <a:t>, to identify particle</a:t>
                </a:r>
              </a:p>
              <a:p>
                <a:pPr marL="214313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kern="100" dirty="0">
                    <a:cs typeface="Arial Unicode MS" panose="020B0604020202020204" pitchFamily="34" charset="-122"/>
                  </a:rPr>
                  <a:t>Very accurate timing property to achieve 3D (x, y, t) measurement, usually employing multi-anode MCP-PMT</a:t>
                </a:r>
              </a:p>
              <a:p>
                <a:pPr marL="214313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dirty="0">
                    <a:solidFill>
                      <a:srgbClr val="3333FF"/>
                    </a:solidFill>
                    <a:cs typeface="Arial Unicode MS" panose="020B0604020202020204" pitchFamily="34" charset="-122"/>
                  </a:rPr>
                  <a:t>Very compact and simple structure, highly robust and radiation resistive</a:t>
                </a:r>
              </a:p>
              <a:p>
                <a:pPr marL="214313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Challenges</a:t>
                </a:r>
                <a:r>
                  <a:rPr lang="zh-CN" altLang="en-US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：</a:t>
                </a:r>
                <a:endParaRPr lang="en-US" altLang="zh-CN" sz="1800" dirty="0">
                  <a:solidFill>
                    <a:srgbClr val="C00000"/>
                  </a:solidFill>
                  <a:cs typeface="Arial Unicode MS" panose="020B0604020202020204" pitchFamily="34" charset="-122"/>
                </a:endParaRPr>
              </a:p>
              <a:p>
                <a:pPr marL="671513" lvl="1" indent="-214313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Unicode MS" panose="020B0604020202020204" pitchFamily="34" charset="-122"/>
                          </a:rPr>
                        </m:ctrlPr>
                      </m:sSubPr>
                      <m:e>
                        <m:r>
                          <a:rPr lang="zh-CN" altLang="en-US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Unicode MS" panose="020B0604020202020204" pitchFamily="34" charset="-122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Unicode MS" panose="020B0604020202020204" pitchFamily="34" charset="-122"/>
                          </a:rPr>
                          <m:t>𝑡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Unicode MS" panose="020B0604020202020204" pitchFamily="34" charset="-122"/>
                      </a:rPr>
                      <m:t>&lt;100</m:t>
                    </m:r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Unicode MS" panose="020B0604020202020204" pitchFamily="34" charset="-122"/>
                      </a:rPr>
                      <m:t>𝑝𝑠</m:t>
                    </m:r>
                  </m:oMath>
                </a14:m>
                <a:r>
                  <a:rPr lang="zh-CN" altLang="en-US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for single photon</a:t>
                </a:r>
                <a:endParaRPr lang="en-US" altLang="zh-CN" sz="1800" dirty="0">
                  <a:solidFill>
                    <a:srgbClr val="C00000"/>
                  </a:solidFill>
                  <a:cs typeface="Arial Unicode MS" panose="020B0604020202020204" pitchFamily="34" charset="-122"/>
                  <a:sym typeface="Symbol" panose="05050102010706020507" pitchFamily="18" charset="2"/>
                </a:endParaRPr>
              </a:p>
              <a:p>
                <a:pPr marL="671513" lvl="1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Very fine polished quartz surface</a:t>
                </a:r>
                <a:r>
                  <a:rPr lang="zh-CN" altLang="en-US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（</a:t>
                </a:r>
                <a:r>
                  <a:rPr lang="en-US" altLang="zh-CN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Ra&lt;1nm</a:t>
                </a:r>
                <a:r>
                  <a:rPr lang="zh-CN" altLang="en-US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）</a:t>
                </a:r>
                <a:endParaRPr lang="en-US" altLang="zh-CN" sz="1800" dirty="0">
                  <a:solidFill>
                    <a:srgbClr val="C00000"/>
                  </a:solidFill>
                  <a:cs typeface="Arial Unicode MS" panose="020B0604020202020204" pitchFamily="34" charset="-122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54878" y="1082749"/>
                <a:ext cx="4528135" cy="4154984"/>
              </a:xfrm>
              <a:blipFill>
                <a:blip r:embed="rId2"/>
                <a:stretch>
                  <a:fillRect l="-808" t="-881" r="-2153" b="-14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55" y="3344735"/>
            <a:ext cx="4224075" cy="30437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1"/>
            <a:ext cx="12192000" cy="76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 Rounded MT Bold" pitchFamily="34" charset="0"/>
                <a:ea typeface="ＭＳ Ｐゴシック" charset="-128"/>
                <a:cs typeface="Arial Rounded MT Bold" pitchFamily="34" charset="0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Rounded MT Bold" pitchFamily="34" charset="0"/>
                <a:ea typeface="ＭＳ Ｐゴシック" charset="-128"/>
                <a:cs typeface="Arial Rounded MT Bold" pitchFamily="34" charset="0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Rounded MT Bold" pitchFamily="34" charset="0"/>
                <a:ea typeface="ＭＳ Ｐゴシック" charset="-128"/>
                <a:cs typeface="Arial Rounded MT Bold" pitchFamily="34" charset="0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Rounded MT Bold" pitchFamily="34" charset="0"/>
                <a:ea typeface="ＭＳ Ｐゴシック" charset="-128"/>
                <a:cs typeface="Arial Rounded MT Bold" pitchFamily="34" charset="0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Rounded MT Bold" pitchFamily="34" charset="0"/>
                <a:ea typeface="ＭＳ Ｐゴシック" charset="-128"/>
                <a:cs typeface="Arial Rounded MT Bold" pitchFamily="34" charset="0"/>
              </a:defRPr>
            </a:lvl5pPr>
            <a:lvl6pPr marL="457200" algn="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</a:rPr>
              <a:t>DIRC-like Timing Detector</a:t>
            </a:r>
            <a:endParaRPr lang="zh-CN" alt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1545" y="5437788"/>
            <a:ext cx="41148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Baseline technology for STCF endcap PID detector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54133" y="5520565"/>
            <a:ext cx="2582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Arial Unicode MS" panose="020B0604020202020204" pitchFamily="34" charset="-122"/>
              </a:rPr>
              <a:t>FTOF at </a:t>
            </a:r>
            <a:r>
              <a:rPr lang="en-US" altLang="zh-CN" dirty="0" err="1">
                <a:latin typeface="等线" panose="02010600030101010101" pitchFamily="2" charset="-122"/>
                <a:ea typeface="等线" panose="02010600030101010101" pitchFamily="2" charset="-122"/>
                <a:cs typeface="Arial Unicode MS" panose="020B0604020202020204" pitchFamily="34" charset="-122"/>
              </a:rPr>
              <a:t>superB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Arial Unicode MS" panose="020B0604020202020204" pitchFamily="34" charset="-122"/>
              </a:rPr>
              <a:t>:</a:t>
            </a:r>
          </a:p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Arial Unicode MS" panose="020B0604020202020204" pitchFamily="34" charset="-122"/>
              </a:rPr>
              <a:t>Forward Time-of-Flight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  <a:cs typeface="Arial Unicode MS" panose="020B0604020202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3337BAB-3D9D-490B-9DE4-551B1D4EA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82" y="1333130"/>
            <a:ext cx="3508048" cy="180950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AAA0E6D-7446-4DD5-B137-03E037039B48}"/>
              </a:ext>
            </a:extLst>
          </p:cNvPr>
          <p:cNvSpPr/>
          <p:nvPr/>
        </p:nvSpPr>
        <p:spPr>
          <a:xfrm>
            <a:off x="486955" y="870029"/>
            <a:ext cx="5609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DIRC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 –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etection of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nternal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R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eflected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herenkov Light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429008-B489-482F-AA3E-7B9801C8999B}"/>
              </a:ext>
            </a:extLst>
          </p:cNvPr>
          <p:cNvSpPr txBox="1"/>
          <p:nvPr/>
        </p:nvSpPr>
        <p:spPr>
          <a:xfrm>
            <a:off x="4354133" y="1783248"/>
            <a:ext cx="2463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DIRC @ Babar  achieved ~3</a:t>
            </a:r>
            <a:r>
              <a:rPr lang="zh-CN" altLang="en-US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𝜎 𝜋</a:t>
            </a:r>
            <a:r>
              <a:rPr lang="en-US" altLang="zh-CN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𝐾 </a:t>
            </a:r>
            <a:r>
              <a:rPr lang="en-US" altLang="zh-CN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separation</a:t>
            </a:r>
            <a:r>
              <a:rPr lang="zh-CN" altLang="en-US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@4</a:t>
            </a:r>
            <a:r>
              <a:rPr lang="zh-CN" altLang="en-US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𝐺𝑒𝑉</a:t>
            </a:r>
            <a:r>
              <a:rPr lang="en-US" altLang="zh-CN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𝑐</a:t>
            </a:r>
          </a:p>
        </p:txBody>
      </p:sp>
    </p:spTree>
    <p:extLst>
      <p:ext uri="{BB962C8B-B14F-4D97-AF65-F5344CB8AC3E}">
        <p14:creationId xmlns:p14="http://schemas.microsoft.com/office/powerpoint/2010/main" val="190878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6FE28E-3F97-4331-9F20-C53300A9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Expected PID with DTOF</a:t>
            </a:r>
            <a:endParaRPr lang="zh-CN" altLang="en-US" sz="4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3E29CCD-4BE4-46AA-9641-C06D1EE2AF39}"/>
              </a:ext>
            </a:extLst>
          </p:cNvPr>
          <p:cNvSpPr txBox="1"/>
          <p:nvPr/>
        </p:nvSpPr>
        <p:spPr>
          <a:xfrm>
            <a:off x="459422" y="1236217"/>
            <a:ext cx="4348884" cy="512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PID capability calculated by TOF information only (a naïve estimation)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Flight path ~ 1.5 m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Total</a:t>
            </a:r>
            <a:r>
              <a:rPr kumimoji="1" lang="zh-CN" altLang="en-US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time</a:t>
            </a:r>
            <a:r>
              <a:rPr kumimoji="1" lang="zh-CN" altLang="en-US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resolution</a:t>
            </a:r>
            <a:r>
              <a:rPr kumimoji="1" lang="zh-CN" altLang="en-US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below</a:t>
            </a:r>
            <a:r>
              <a:rPr kumimoji="1"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50</a:t>
            </a:r>
            <a:r>
              <a:rPr kumimoji="1" lang="zh-CN" altLang="en-US" sz="20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ps to achieve </a:t>
            </a:r>
            <a:r>
              <a:rPr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K/pi separation</a:t>
            </a:r>
            <a:r>
              <a:rPr lang="zh-CN" altLang="en-US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better than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</a:t>
            </a:r>
            <a:r>
              <a:rPr lang="zh-CN" altLang="en-US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sigma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The event start time (T0) may contribute ~ 40 ps, so </a:t>
            </a:r>
            <a:r>
              <a:rPr kumimoji="1" lang="en-US" altLang="zh-CN" sz="2000" b="1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an intrinsic DTOF time resolution of &lt;30ps is needed </a:t>
            </a:r>
            <a:endParaRPr kumimoji="1"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83BE6E-E1A9-43BF-9116-4E2FD35EB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56" y="1102653"/>
            <a:ext cx="6456135" cy="465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2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9FCFC-FA8A-4B63-B6E8-D0F0E548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 Design</a:t>
            </a:r>
            <a:endParaRPr lang="zh-CN" altLang="en-US" dirty="0"/>
          </a:p>
        </p:txBody>
      </p:sp>
      <p:pic>
        <p:nvPicPr>
          <p:cNvPr id="3" name="图片 2" descr="屏幕剪辑">
            <a:extLst>
              <a:ext uri="{FF2B5EF4-FFF2-40B4-BE49-F238E27FC236}">
                <a16:creationId xmlns:a16="http://schemas.microsoft.com/office/drawing/2014/main" id="{32814415-E954-43F3-A526-797DA0ED3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68" y="1439238"/>
            <a:ext cx="4016251" cy="310721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EE16032-FD60-446B-9303-8533DC378B89}"/>
              </a:ext>
            </a:extLst>
          </p:cNvPr>
          <p:cNvSpPr/>
          <p:nvPr/>
        </p:nvSpPr>
        <p:spPr>
          <a:xfrm>
            <a:off x="1381601" y="4711854"/>
            <a:ext cx="5563364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Combination of DIRC and TOF technologies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Simple, compact, fast and precision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Suitable for STCF</a:t>
            </a:r>
            <a:r>
              <a:rPr lang="zh-CN" altLang="en-US" sz="1600" b="1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（</a:t>
            </a:r>
            <a:r>
              <a:rPr lang="en-US" altLang="zh-CN" sz="1600" b="1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&lt;2GeV</a:t>
            </a:r>
            <a:r>
              <a:rPr lang="zh-CN" altLang="en-US" sz="1600" b="1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  <a:endParaRPr lang="en-US" altLang="zh-CN" sz="1600" b="1" dirty="0">
              <a:solidFill>
                <a:srgbClr val="3333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3E2CAA9-B221-4C5D-9A0A-654EFE12EC88}"/>
              </a:ext>
            </a:extLst>
          </p:cNvPr>
          <p:cNvSpPr txBox="1"/>
          <p:nvPr/>
        </p:nvSpPr>
        <p:spPr>
          <a:xfrm>
            <a:off x="8219769" y="1439238"/>
            <a:ext cx="3320154" cy="4665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Two discs,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 </a:t>
            </a:r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each consisting of 4 fan-shaped sectors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Polar angle coverage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：</a:t>
            </a:r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22.1°-36.6°</a:t>
            </a:r>
          </a:p>
          <a:p>
            <a:pPr>
              <a:lnSpc>
                <a:spcPct val="150000"/>
              </a:lnSpc>
            </a:pPr>
            <a:endParaRPr kumimoji="1" lang="en-US" altLang="zh-CN" sz="1600" dirty="0">
              <a:latin typeface="等线" panose="02010600030101010101" pitchFamily="2" charset="-122"/>
              <a:ea typeface="等线" panose="02010600030101010101" pitchFamily="2" charset="-122"/>
              <a:cs typeface="SimHei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Quartz radiator</a:t>
            </a: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Radius 570mm to 1040 mm</a:t>
            </a: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Thickness 15mm</a:t>
            </a: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Each sector readout by 54 multi-anode MCP-PMTs</a:t>
            </a: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SimHei" charset="-122"/>
              </a:rPr>
              <a:t>Each MCP-PMT contains 4*4 readout pads (5.5mm * 5.5mm)</a:t>
            </a:r>
          </a:p>
        </p:txBody>
      </p:sp>
      <p:pic>
        <p:nvPicPr>
          <p:cNvPr id="7" name="图片 6" descr="屏幕剪辑">
            <a:extLst>
              <a:ext uri="{FF2B5EF4-FFF2-40B4-BE49-F238E27FC236}">
                <a16:creationId xmlns:a16="http://schemas.microsoft.com/office/drawing/2014/main" id="{9F07D9F0-1B91-458D-8182-F9F50E038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9" y="1333943"/>
            <a:ext cx="3566819" cy="321314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329C838-601A-4695-8079-60CB2C5164A6}"/>
              </a:ext>
            </a:extLst>
          </p:cNvPr>
          <p:cNvSpPr/>
          <p:nvPr/>
        </p:nvSpPr>
        <p:spPr>
          <a:xfrm>
            <a:off x="544262" y="984515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DIRC-like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+TOF =DTOF</a:t>
            </a:r>
            <a:endParaRPr lang="en-US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579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BA814-D67E-4EE1-8696-6940FBF4B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 in Geant4 Simulation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7E445BE-9E66-4799-9513-8F0412B67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57" y="1130995"/>
            <a:ext cx="2880000" cy="207157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591F81D-3674-408F-8D5E-C4170747BE35}"/>
              </a:ext>
            </a:extLst>
          </p:cNvPr>
          <p:cNvGrpSpPr>
            <a:grpSpLocks noChangeAspect="1"/>
          </p:cNvGrpSpPr>
          <p:nvPr/>
        </p:nvGrpSpPr>
        <p:grpSpPr>
          <a:xfrm>
            <a:off x="486319" y="1556479"/>
            <a:ext cx="2642947" cy="2055434"/>
            <a:chOff x="858349" y="1477328"/>
            <a:chExt cx="4380952" cy="340709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DF56CF9-1CCB-411C-B3F7-CAF25CCC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5" b="49805"/>
            <a:stretch/>
          </p:blipFill>
          <p:spPr>
            <a:xfrm>
              <a:off x="1234440" y="1477328"/>
              <a:ext cx="3628768" cy="3356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C647AD0-E9FC-487B-983C-4F56F7FC3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8349" y="1732038"/>
              <a:ext cx="4380952" cy="3152382"/>
            </a:xfrm>
            <a:prstGeom prst="rect">
              <a:avLst/>
            </a:prstGeom>
            <a:scene3d>
              <a:camera prst="orthographicFront">
                <a:rot lat="0" lon="0" rev="120000"/>
              </a:camera>
              <a:lightRig rig="threePt" dir="t"/>
            </a:scene3d>
          </p:spPr>
        </p:pic>
      </p:grpSp>
      <p:pic>
        <p:nvPicPr>
          <p:cNvPr id="7" name="图片 6" descr="屏幕剪辑">
            <a:extLst>
              <a:ext uri="{FF2B5EF4-FFF2-40B4-BE49-F238E27FC236}">
                <a16:creationId xmlns:a16="http://schemas.microsoft.com/office/drawing/2014/main" id="{7AF31FBF-441B-4645-A584-63935811B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7" y="1119763"/>
            <a:ext cx="2725226" cy="5597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3A0266B-D180-444F-911E-8111B8BDB0EA}"/>
                  </a:ext>
                </a:extLst>
              </p:cNvPr>
              <p:cNvSpPr/>
              <p:nvPr/>
            </p:nvSpPr>
            <p:spPr>
              <a:xfrm>
                <a:off x="7486609" y="4057275"/>
                <a:ext cx="4046630" cy="1661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In all DTOF acceptance (2GeV/c </a:t>
                </a:r>
                <a14:m>
                  <m:oMath xmlns:m="http://schemas.openxmlformats.org/officeDocument/2006/math">
                    <m:r>
                      <a:rPr kumimoji="1" lang="zh-CN" altLang="en-US" sz="1600">
                        <a:latin typeface="Cambria Math" charset="0"/>
                        <a:ea typeface="SimHei" charset="-122"/>
                        <a:cs typeface="SimHei" charset="-122"/>
                      </a:rPr>
                      <m:t> </m:t>
                    </m:r>
                    <m:r>
                      <a:rPr kumimoji="1" lang="en-US" altLang="zh-CN" sz="1600" i="1">
                        <a:latin typeface="Cambria Math" charset="0"/>
                        <a:ea typeface="SimHei" charset="-122"/>
                        <a:cs typeface="SimHei" charset="-122"/>
                      </a:rPr>
                      <m:t>𝜋</m:t>
                    </m:r>
                    <m:r>
                      <a:rPr kumimoji="1" lang="en-US" altLang="zh-CN" sz="1600">
                        <a:latin typeface="Cambria Math" charset="0"/>
                        <a:ea typeface="SimHei" charset="-122"/>
                        <a:cs typeface="SimHei" charset="-122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1600">
                        <a:latin typeface="Cambria Math" charset="0"/>
                        <a:ea typeface="SimHei" charset="-122"/>
                        <a:cs typeface="SimHei" charset="-122"/>
                      </a:rPr>
                      <m:t>Κ</m:t>
                    </m:r>
                  </m:oMath>
                </a14:m>
                <a:r>
                  <a:rPr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): </a:t>
                </a:r>
              </a:p>
              <a:p>
                <a:pPr marL="285750" indent="-285750">
                  <a:lnSpc>
                    <a:spcPct val="13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&lt;</a:t>
                </a:r>
                <a:r>
                  <a:rPr lang="en-US" altLang="zh-CN" sz="1600" dirty="0" err="1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Npe</a:t>
                </a:r>
                <a:r>
                  <a:rPr lang="en-US" altLang="zh-CN" sz="1600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&gt;~20</a:t>
                </a:r>
              </a:p>
              <a:p>
                <a:pPr marL="285750" indent="-285750">
                  <a:lnSpc>
                    <a:spcPct val="130000"/>
                  </a:lnSpc>
                  <a:buFont typeface="Wingdings" panose="05000000000000000000" pitchFamily="2" charset="2"/>
                  <a:buChar char="ü"/>
                </a:pPr>
                <a:r>
                  <a:rPr kumimoji="1"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Overall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𝜎</m:t>
                        </m:r>
                      </m:e>
                      <m:sub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𝑡𝑜𝑡</m:t>
                        </m:r>
                      </m:sub>
                    </m:sSub>
                    <m:r>
                      <a:rPr kumimoji="1" lang="en-US" altLang="zh-CN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&lt;</m:t>
                    </m:r>
                    <m:r>
                      <a:rPr kumimoji="1" lang="en-US" altLang="zh-CN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50</m:t>
                    </m:r>
                    <m:r>
                      <a:rPr kumimoji="1" lang="en-US" altLang="zh-CN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𝑝𝑠</m:t>
                    </m:r>
                  </m:oMath>
                </a14:m>
                <a:endParaRPr kumimoji="1" lang="en-US" altLang="zh-CN" sz="1600" dirty="0">
                  <a:solidFill>
                    <a:srgbClr val="C00000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285750" indent="-285750">
                  <a:lnSpc>
                    <a:spcPct val="130000"/>
                  </a:lnSpc>
                  <a:buFont typeface="Wingdings" panose="05000000000000000000" pitchFamily="2" charset="2"/>
                  <a:buChar char="ü"/>
                </a:pPr>
                <a:r>
                  <a:rPr kumimoji="1"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𝜎</m:t>
                        </m:r>
                      </m:e>
                      <m:sub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𝐷𝑇𝑂𝐹</m:t>
                        </m:r>
                      </m:sub>
                    </m:sSub>
                    <m:r>
                      <a:rPr kumimoji="1" lang="en-US" altLang="zh-CN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&lt;30</m:t>
                    </m:r>
                    <m:r>
                      <a:rPr kumimoji="1" lang="en-US" altLang="zh-CN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𝑝𝑠</m:t>
                    </m:r>
                  </m:oMath>
                </a14:m>
                <a:endParaRPr kumimoji="1" lang="en-US" altLang="zh-CN" sz="16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285750" indent="-285750">
                  <a:lnSpc>
                    <a:spcPct val="13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kumimoji="1" lang="en-US" altLang="zh-CN" sz="1600" i="1">
                        <a:latin typeface="Cambria Math" charset="0"/>
                        <a:ea typeface="SimHei" charset="-122"/>
                        <a:cs typeface="SimHei" charset="-122"/>
                      </a:rPr>
                      <m:t>𝜋</m:t>
                    </m:r>
                    <m:r>
                      <a:rPr kumimoji="1" lang="en-US" altLang="zh-CN" sz="1600">
                        <a:latin typeface="Cambria Math" charset="0"/>
                        <a:ea typeface="SimHei" charset="-122"/>
                        <a:cs typeface="SimHei" charset="-122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1600">
                        <a:latin typeface="Cambria Math" charset="0"/>
                        <a:ea typeface="SimHei" charset="-122"/>
                        <a:cs typeface="SimHei" charset="-122"/>
                      </a:rPr>
                      <m:t>Κ</m:t>
                    </m:r>
                  </m:oMath>
                </a14:m>
                <a:r>
                  <a:rPr kumimoji="1" lang="zh-CN" altLang="en-US" sz="16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kumimoji="1" lang="en-US" altLang="zh-CN" sz="16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separatin</a:t>
                </a:r>
                <a:r>
                  <a:rPr kumimoji="1" lang="zh-CN" altLang="en-US" sz="16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Hei" charset="-122"/>
                      </a:rPr>
                      <m:t>&gt;</m:t>
                    </m:r>
                    <m:r>
                      <a:rPr kumimoji="1" lang="en-US" altLang="zh-CN" sz="1600" i="1">
                        <a:solidFill>
                          <a:srgbClr val="C00000"/>
                        </a:solidFill>
                        <a:latin typeface="Cambria Math" charset="0"/>
                        <a:ea typeface="SimHei" charset="-122"/>
                        <a:cs typeface="SimHei" charset="-122"/>
                      </a:rPr>
                      <m:t>3</m:t>
                    </m:r>
                    <m:r>
                      <a:rPr kumimoji="1" lang="en-US" altLang="zh-CN" sz="1600" i="1">
                        <a:solidFill>
                          <a:srgbClr val="C00000"/>
                        </a:solidFill>
                        <a:latin typeface="Cambria Math" charset="0"/>
                        <a:ea typeface="SimHei" charset="-122"/>
                        <a:cs typeface="SimHei" charset="-122"/>
                      </a:rPr>
                      <m:t>𝜎</m:t>
                    </m:r>
                  </m:oMath>
                </a14:m>
                <a:r>
                  <a:rPr kumimoji="1" lang="zh-CN" altLang="en-US" sz="1600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 </a:t>
                </a:r>
                <a:endParaRPr kumimoji="1" lang="en-US" altLang="zh-CN" sz="1600" dirty="0">
                  <a:solidFill>
                    <a:srgbClr val="C0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SimHei" charset="-122"/>
                </a:endParaRPr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3A0266B-D180-444F-911E-8111B8BDB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609" y="4057275"/>
                <a:ext cx="4046630" cy="1661609"/>
              </a:xfrm>
              <a:prstGeom prst="rect">
                <a:avLst/>
              </a:prstGeom>
              <a:blipFill>
                <a:blip r:embed="rId6"/>
                <a:stretch>
                  <a:fillRect l="-753" b="-4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D986C54-DA3A-4C81-9B2C-93A6EE9417DF}"/>
                  </a:ext>
                </a:extLst>
              </p:cNvPr>
              <p:cNvSpPr/>
              <p:nvPr/>
            </p:nvSpPr>
            <p:spPr>
              <a:xfrm>
                <a:off x="7077954" y="960606"/>
                <a:ext cx="17999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,</a:t>
                </a:r>
                <a:r>
                  <a:rPr lang="en-US" altLang="zh-CN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  <m:t>𝐷𝑇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  <m:t>𝑂𝐹</m:t>
                        </m:r>
                      </m:sub>
                    </m:sSub>
                  </m:oMath>
                </a14:m>
                <a:r>
                  <a:rPr 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, ps)</a:t>
                </a:r>
              </a:p>
            </p:txBody>
          </p:sp>
        </mc:Choice>
        <mc:Fallback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D986C54-DA3A-4C81-9B2C-93A6EE9417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954" y="960606"/>
                <a:ext cx="1799916" cy="369332"/>
              </a:xfrm>
              <a:prstGeom prst="rect">
                <a:avLst/>
              </a:prstGeom>
              <a:blipFill>
                <a:blip r:embed="rId7"/>
                <a:stretch>
                  <a:fillRect l="-678" t="-10000" r="-67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>
            <a:extLst>
              <a:ext uri="{FF2B5EF4-FFF2-40B4-BE49-F238E27FC236}">
                <a16:creationId xmlns:a16="http://schemas.microsoft.com/office/drawing/2014/main" id="{3B1CA884-C3EE-4E5D-82E4-E25A3A966CE1}"/>
              </a:ext>
            </a:extLst>
          </p:cNvPr>
          <p:cNvGrpSpPr/>
          <p:nvPr/>
        </p:nvGrpSpPr>
        <p:grpSpPr>
          <a:xfrm>
            <a:off x="110660" y="3798144"/>
            <a:ext cx="2992453" cy="2445945"/>
            <a:chOff x="49288" y="3770400"/>
            <a:chExt cx="2992453" cy="244594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DA1AD17-ADDA-4DE3-8418-8D7D6B4F0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39" y="3770400"/>
              <a:ext cx="2951902" cy="2121215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FE96F7C-B5B5-440F-8C71-D8986AC99EB8}"/>
                </a:ext>
              </a:extLst>
            </p:cNvPr>
            <p:cNvSpPr txBox="1"/>
            <p:nvPr/>
          </p:nvSpPr>
          <p:spPr>
            <a:xfrm rot="16200000">
              <a:off x="-241817" y="4616296"/>
              <a:ext cx="88998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</a:rPr>
                <a:t>Time</a:t>
              </a:r>
              <a:r>
                <a:rPr kumimoji="1" lang="zh-CN" altLang="en-US" sz="1400" dirty="0">
                  <a:latin typeface="等线" panose="02010600030101010101" pitchFamily="2" charset="-122"/>
                  <a:ea typeface="等线" panose="02010600030101010101" pitchFamily="2" charset="-122"/>
                </a:rPr>
                <a:t> </a:t>
              </a:r>
              <a:r>
                <a:rPr kumimoji="1"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</a:rPr>
                <a:t>(ns)</a:t>
              </a:r>
              <a:endParaRPr kumimoji="1" lang="zh-CN" altLang="en-US" sz="1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03349B5-618D-4295-9724-27B14A211203}"/>
                </a:ext>
              </a:extLst>
            </p:cNvPr>
            <p:cNvSpPr/>
            <p:nvPr/>
          </p:nvSpPr>
          <p:spPr>
            <a:xfrm>
              <a:off x="678146" y="5939346"/>
              <a:ext cx="19287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Time – position hit pattern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4F5CE8B-B83F-43D3-82F4-AA61B23CB8F1}"/>
                  </a:ext>
                </a:extLst>
              </p:cNvPr>
              <p:cNvSpPr/>
              <p:nvPr/>
            </p:nvSpPr>
            <p:spPr>
              <a:xfrm>
                <a:off x="3477054" y="3635738"/>
                <a:ext cx="3635614" cy="2528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Overall Time Resolution</a:t>
                </a:r>
                <a:r>
                  <a:rPr kumimoji="1" lang="zh-CN" altLang="en-US" dirty="0">
                    <a:latin typeface="等线" panose="02010600030101010101" pitchFamily="2" charset="-122"/>
                    <a:ea typeface="等线" panose="02010600030101010101" pitchFamily="2" charset="-122"/>
                    <a:cs typeface="SimHei" charset="-122"/>
                  </a:rPr>
                  <a:t>：</a:t>
                </a:r>
                <a:endParaRPr kumimoji="1" lang="en-US" altLang="zh-CN" dirty="0">
                  <a:latin typeface="等线" panose="02010600030101010101" pitchFamily="2" charset="-122"/>
                  <a:ea typeface="等线" panose="02010600030101010101" pitchFamily="2" charset="-122"/>
                  <a:cs typeface="SimHei" charset="-122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</m:ctrlPr>
                        </m:sSubSupPr>
                        <m:e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𝑡𝑜𝑡</m:t>
                          </m:r>
                        </m:sub>
                        <m:sup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CN" b="0" i="1">
                          <a:latin typeface="Cambria Math" panose="02040503050406030204" pitchFamily="18" charset="0"/>
                          <a:ea typeface="SimHei" charset="-122"/>
                          <a:cs typeface="SimHei" charset="-122"/>
                        </a:rPr>
                        <m:t>~</m:t>
                      </m:r>
                      <m:sSubSup>
                        <m:sSub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</m:ctrlPr>
                        </m:sSubSupPr>
                        <m:e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𝑡𝑟𝑘</m:t>
                          </m:r>
                        </m:sub>
                        <m:sup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CN" b="0" i="1">
                          <a:latin typeface="Cambria Math" panose="02040503050406030204" pitchFamily="18" charset="0"/>
                          <a:ea typeface="SimHei" charset="-122"/>
                          <a:cs typeface="SimHei" charset="-122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</m:ctrlPr>
                        </m:sSubSupPr>
                        <m:e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zh-CN" b="0" i="1">
                              <a:latin typeface="Cambria Math" charset="0"/>
                              <a:ea typeface="SimHei" charset="-122"/>
                              <a:cs typeface="SimHei" charset="-122"/>
                            </a:rPr>
                            <m:t>𝑇</m:t>
                          </m:r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CN" b="0" i="1">
                          <a:latin typeface="Cambria Math" charset="0"/>
                          <a:ea typeface="SimHei" charset="-122"/>
                          <a:cs typeface="SimHei" charset="-122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</m:ctrlPr>
                        </m:sSubSupPr>
                        <m:e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𝐷𝑇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𝑂𝐹</m:t>
                          </m:r>
                        </m:sub>
                        <m:sup>
                          <m:r>
                            <a:rPr kumimoji="1" lang="en-US" altLang="zh-CN" b="0" i="1">
                              <a:latin typeface="Cambria Math" panose="02040503050406030204" pitchFamily="18" charset="0"/>
                              <a:ea typeface="SimHei" charset="-122"/>
                              <a:cs typeface="SimHei" charset="-122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i="1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742950" lvl="1" indent="-285750">
                  <a:lnSpc>
                    <a:spcPct val="13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Microsoft YaHei" charset="-122"/>
                            <a:cs typeface="Microsoft YaHei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  <a:ea typeface="Microsoft YaHei" charset="-122"/>
                            <a:cs typeface="Microsoft YaHei" charset="-122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  <a:ea typeface="Microsoft YaHei" charset="-122"/>
                            <a:cs typeface="Microsoft YaHei" charset="-122"/>
                          </a:rPr>
                          <m:t>𝑡𝑟𝑘</m:t>
                        </m:r>
                      </m:sub>
                    </m:sSub>
                    <m:r>
                      <a:rPr lang="zh-CN" altLang="en-US" i="1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 </m:t>
                    </m:r>
                    <m:r>
                      <a:rPr lang="en-US" altLang="zh-CN" i="1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~10</m:t>
                    </m:r>
                    <m:r>
                      <a:rPr lang="en-US" altLang="zh-CN" i="1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𝑝𝑠</m:t>
                    </m:r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Microsoft YaHei" charset="-122"/>
                            <a:cs typeface="Microsoft YaHei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  <a:ea typeface="Microsoft YaHei" charset="-122"/>
                            <a:cs typeface="Microsoft YaHei" charset="-122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  <a:ea typeface="Microsoft YaHei" charset="-122"/>
                            <a:cs typeface="Microsoft YaHei" charset="-122"/>
                          </a:rPr>
                          <m:t>𝑇</m:t>
                        </m:r>
                        <m:r>
                          <a:rPr lang="en-US" altLang="zh-CN" i="1">
                            <a:latin typeface="Cambria Math" charset="0"/>
                            <a:ea typeface="Microsoft YaHei" charset="-122"/>
                            <a:cs typeface="Microsoft YaHei" charset="-122"/>
                          </a:rPr>
                          <m:t>0</m:t>
                        </m:r>
                      </m:sub>
                    </m:sSub>
                    <m:r>
                      <a:rPr lang="zh-CN" altLang="en-US" i="1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 </m:t>
                    </m:r>
                    <m:r>
                      <a:rPr lang="en-US" altLang="zh-CN" i="1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~40</m:t>
                    </m:r>
                    <m:r>
                      <a:rPr lang="en-US" altLang="zh-CN" i="1">
                        <a:latin typeface="Cambria Math" charset="0"/>
                        <a:ea typeface="Microsoft YaHei" charset="-122"/>
                        <a:cs typeface="Microsoft YaHei" charset="-122"/>
                      </a:rPr>
                      <m:t>𝑝𝑠</m:t>
                    </m:r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endParaRPr lang="en-US" altLang="zh-CN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Microsoft YaHei" charset="-122"/>
                      </a:rPr>
                      <m:t>ntrinsic</m:t>
                    </m:r>
                    <m:r>
                      <a:rPr lang="en-US" altLang="zh-CN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Microsoft YaHei" charset="-122"/>
                      </a:rPr>
                      <m:t> 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  <m:t>𝐷𝑇𝑂𝐹</m:t>
                        </m:r>
                      </m:sub>
                    </m:sSub>
                    <m:r>
                      <a:rPr lang="zh-CN" alt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Microsoft YaHei" charset="-122"/>
                      </a:rPr>
                      <m:t>：</m:t>
                    </m:r>
                  </m:oMath>
                </a14:m>
                <a:endParaRPr lang="en-US" altLang="zh-CN" dirty="0">
                  <a:solidFill>
                    <a:srgbClr val="C0000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charset="-122"/>
                            <a:cs typeface="Microsoft YaHei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Microsoft YaHei" charset="-122"/>
                            <a:cs typeface="Microsoft YaHei" charset="-122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Microsoft YaHei" charset="-122"/>
                            <a:cs typeface="Microsoft YaHei" charset="-122"/>
                          </a:rPr>
                          <m:t>𝐷𝑇</m:t>
                        </m:r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charset="-122"/>
                            <a:cs typeface="Microsoft YaHei" charset="-122"/>
                          </a:rPr>
                          <m:t>𝑂𝐹</m:t>
                        </m:r>
                      </m:sub>
                    </m:sSub>
                    <m:r>
                      <a:rPr lang="en-US" altLang="zh-CN" i="1">
                        <a:solidFill>
                          <a:srgbClr val="C00000"/>
                        </a:solidFill>
                        <a:latin typeface="Cambria Math" charset="0"/>
                        <a:ea typeface="Microsoft YaHei" charset="-122"/>
                        <a:cs typeface="Microsoft YaHei" charset="-122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charset="-122"/>
                            <a:cs typeface="Microsoft YaHei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  <a:cs typeface="Microsoft YaHei" charset="-122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Microsoft YaHei" charset="-122"/>
                                <a:cs typeface="Microsoft YaHei" charset="-122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  <a:cs typeface="Microsoft YaHei" charset="-122"/>
                              </a:rPr>
                              <m:t>𝑆𝑃𝐸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  <a:cs typeface="Microsoft YaHei" charset="-122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Microsoft YaHei" charset="-122"/>
                                <a:cs typeface="Microsoft YaHei" charset="-122"/>
                              </a:rPr>
                              <m:t>⨁</m:t>
                            </m:r>
                            <m: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Microsoft YaHei" charset="-122"/>
                                <a:cs typeface="Microsoft YaHei" charset="-122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Microsoft YaHei" charset="-122"/>
                                <a:cs typeface="Microsoft YaHei" charset="-122"/>
                              </a:rPr>
                              <m:t>𝑇𝑂𝑃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  <a:cs typeface="Microsoft YaHei" charset="-122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  <a:cs typeface="Microsoft YaHei" charset="-122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 </a:t>
                </a:r>
                <a:r>
                  <a:rPr lang="zh-CN" altLang="en-US" dirty="0">
                    <a:latin typeface="等线" panose="02010600030101010101" pitchFamily="2" charset="-122"/>
                    <a:ea typeface="等线" panose="02010600030101010101" pitchFamily="2" charset="-122"/>
                    <a:cs typeface="Microsoft YaHei" charset="-122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  <m:t>𝜎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  <m:t>𝑆𝑃𝐸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Microsoft YaHei" charset="-122"/>
                      </a:rPr>
                      <m:t>~70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Microsoft YaHei" charset="-122"/>
                      </a:rPr>
                      <m:t>𝑝𝑠</m:t>
                    </m:r>
                  </m:oMath>
                </a14:m>
                <a:endParaRPr lang="en-US" altLang="zh-CN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endParaRPr>
              </a:p>
            </p:txBody>
          </p:sp>
        </mc:Choice>
        <mc:Fallback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4F5CE8B-B83F-43D3-82F4-AA61B23CB8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054" y="3635738"/>
                <a:ext cx="3635614" cy="2528064"/>
              </a:xfrm>
              <a:prstGeom prst="rect">
                <a:avLst/>
              </a:prstGeom>
              <a:blipFill>
                <a:blip r:embed="rId9"/>
                <a:stretch>
                  <a:fillRect l="-1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710997-67D1-41A9-B1B1-8C031D36753A}"/>
                  </a:ext>
                </a:extLst>
              </p:cNvPr>
              <p:cNvSpPr txBox="1"/>
              <p:nvPr/>
            </p:nvSpPr>
            <p:spPr>
              <a:xfrm>
                <a:off x="902961" y="960606"/>
                <a:ext cx="24092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4×54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4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=864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𝑐h𝑎𝑛𝑛𝑒𝑙</m:t>
                      </m:r>
                    </m:oMath>
                  </m:oMathPara>
                </a14:m>
                <a:endParaRPr lang="en-US" sz="120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710997-67D1-41A9-B1B1-8C031D367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61" y="960606"/>
                <a:ext cx="2409249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>
            <a:extLst>
              <a:ext uri="{FF2B5EF4-FFF2-40B4-BE49-F238E27FC236}">
                <a16:creationId xmlns:a16="http://schemas.microsoft.com/office/drawing/2014/main" id="{49B0B6DA-1E2C-4901-8B54-9B9127E58B4F}"/>
              </a:ext>
            </a:extLst>
          </p:cNvPr>
          <p:cNvGrpSpPr/>
          <p:nvPr/>
        </p:nvGrpSpPr>
        <p:grpSpPr>
          <a:xfrm>
            <a:off x="3571424" y="960606"/>
            <a:ext cx="2184015" cy="2513848"/>
            <a:chOff x="3624646" y="1323744"/>
            <a:chExt cx="2184015" cy="251384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AB5E143-3C95-4B01-B3D4-B7FA3244B989}"/>
                </a:ext>
              </a:extLst>
            </p:cNvPr>
            <p:cNvSpPr/>
            <p:nvPr/>
          </p:nvSpPr>
          <p:spPr>
            <a:xfrm>
              <a:off x="3780542" y="3529815"/>
              <a:ext cx="2028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 </a:t>
              </a:r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</a:rPr>
                <a:t>DTOF &lt;</a:t>
              </a:r>
              <a:r>
                <a:rPr lang="en-US" altLang="zh-CN" sz="1400" dirty="0" err="1">
                  <a:latin typeface="等线" panose="02010600030101010101" pitchFamily="2" charset="-122"/>
                  <a:ea typeface="等线" panose="02010600030101010101" pitchFamily="2" charset="-122"/>
                </a:rPr>
                <a:t>Npe</a:t>
              </a:r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</a:rPr>
                <a:t>&gt;</a:t>
              </a:r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  <a:cs typeface="Microsoft YaHei" charset="-122"/>
                </a:rPr>
                <a:t>@2GeV/c</a:t>
              </a:r>
              <a:endParaRPr lang="en-US" sz="1400" dirty="0">
                <a:latin typeface="等线" panose="02010600030101010101" pitchFamily="2" charset="-122"/>
                <a:ea typeface="等线" panose="02010600030101010101" pitchFamily="2" charset="-122"/>
                <a:cs typeface="Microsoft YaHei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45F1B78-3D18-4C2D-9EA9-3B0C4C03D8AB}"/>
                </a:ext>
              </a:extLst>
            </p:cNvPr>
            <p:cNvSpPr/>
            <p:nvPr/>
          </p:nvSpPr>
          <p:spPr>
            <a:xfrm>
              <a:off x="3624646" y="1323744"/>
              <a:ext cx="3369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latin typeface="等线" panose="02010600030101010101" pitchFamily="2" charset="-122"/>
                  <a:ea typeface="等线" panose="02010600030101010101" pitchFamily="2" charset="-122"/>
                </a:rPr>
                <a:t>𝜋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49CEBB0D-FF76-41C8-B9F7-F0BAC99A0A23}"/>
                  </a:ext>
                </a:extLst>
              </p:cNvPr>
              <p:cNvSpPr/>
              <p:nvPr/>
            </p:nvSpPr>
            <p:spPr>
              <a:xfrm>
                <a:off x="9795231" y="3182606"/>
                <a:ext cx="214257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400" i="1" smtClean="0">
                        <a:latin typeface="Cambria Math" charset="0"/>
                        <a:ea typeface="SimHei" charset="-122"/>
                        <a:cs typeface="SimHei" charset="-122"/>
                      </a:rPr>
                      <m:t>𝜋</m:t>
                    </m:r>
                    <m:r>
                      <a:rPr kumimoji="1" lang="en-US" altLang="zh-CN" sz="1400">
                        <a:latin typeface="Cambria Math" charset="0"/>
                        <a:ea typeface="SimHei" charset="-122"/>
                        <a:cs typeface="SimHei" charset="-122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1400">
                        <a:latin typeface="Cambria Math" charset="0"/>
                        <a:ea typeface="SimHei" charset="-122"/>
                        <a:cs typeface="SimHei" charset="-122"/>
                      </a:rPr>
                      <m:t>Κ</m:t>
                    </m:r>
                  </m:oMath>
                </a14:m>
                <a:r>
                  <a:rPr lang="en-US" sz="14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lang="en-US" altLang="zh-CN" sz="14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separation @2GeV/c</a:t>
                </a:r>
                <a:endParaRPr lang="en-US" sz="14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49CEBB0D-FF76-41C8-B9F7-F0BAC99A0A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231" y="3182606"/>
                <a:ext cx="2142574" cy="307777"/>
              </a:xfrm>
              <a:prstGeom prst="rect">
                <a:avLst/>
              </a:prstGeom>
              <a:blipFill>
                <a:blip r:embed="rId11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70139940-4B96-4C3C-82CC-40B0B18A4D87}"/>
              </a:ext>
            </a:extLst>
          </p:cNvPr>
          <p:cNvSpPr/>
          <p:nvPr/>
        </p:nvSpPr>
        <p:spPr>
          <a:xfrm>
            <a:off x="6707444" y="3162820"/>
            <a:ext cx="2169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Time resolution @2GeV/c</a:t>
            </a:r>
            <a:endParaRPr lang="en-US" sz="1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10BAAAC-043B-4562-AF17-49FEC8B21303}"/>
              </a:ext>
            </a:extLst>
          </p:cNvPr>
          <p:cNvSpPr/>
          <p:nvPr/>
        </p:nvSpPr>
        <p:spPr>
          <a:xfrm>
            <a:off x="7330275" y="3866136"/>
            <a:ext cx="4329268" cy="20672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700E527-6A8C-471E-8370-F7DF6A4B0C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019" y="1099105"/>
            <a:ext cx="2880000" cy="207157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115B3B0-369C-4E3E-9A32-928D3ACEB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44" y="1118687"/>
            <a:ext cx="2880000" cy="20715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DB23D907-E496-4083-B1E5-1370559E8CCA}"/>
                  </a:ext>
                </a:extLst>
              </p:cNvPr>
              <p:cNvSpPr/>
              <p:nvPr/>
            </p:nvSpPr>
            <p:spPr>
              <a:xfrm>
                <a:off x="3477054" y="6140420"/>
                <a:ext cx="79096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  <m:t>𝜎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  <m:t>𝑇𝑂𝑃</m:t>
                        </m:r>
                      </m:sub>
                    </m:sSub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:</a:t>
                </a:r>
                <a:r>
                  <a:rPr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uncertainty of reconstructed time of propagation (TOP) in the radiator</a:t>
                </a:r>
                <a:endParaRPr lang="zh-CN" altLang="en-US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DB23D907-E496-4083-B1E5-1370559E8C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054" y="6140420"/>
                <a:ext cx="7909666" cy="369332"/>
              </a:xfrm>
              <a:prstGeom prst="rect">
                <a:avLst/>
              </a:prstGeom>
              <a:blipFill>
                <a:blip r:embed="rId1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618487A3-5F6B-44C3-A5E1-5DD31C54D799}"/>
              </a:ext>
            </a:extLst>
          </p:cNvPr>
          <p:cNvSpPr/>
          <p:nvPr/>
        </p:nvSpPr>
        <p:spPr>
          <a:xfrm>
            <a:off x="6033208" y="861135"/>
            <a:ext cx="628698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pion</a:t>
            </a:r>
          </a:p>
        </p:txBody>
      </p:sp>
    </p:spTree>
    <p:extLst>
      <p:ext uri="{BB962C8B-B14F-4D97-AF65-F5344CB8AC3E}">
        <p14:creationId xmlns:p14="http://schemas.microsoft.com/office/powerpoint/2010/main" val="380363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TOF Reconstruction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992" y="919137"/>
            <a:ext cx="2985828" cy="19813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075" y="919137"/>
            <a:ext cx="2960479" cy="19813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24"/>
          <a:stretch/>
        </p:blipFill>
        <p:spPr>
          <a:xfrm>
            <a:off x="317773" y="919137"/>
            <a:ext cx="3161218" cy="19813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3EFF296-7BD5-4247-8BAD-2883E49EBFA7}"/>
              </a:ext>
            </a:extLst>
          </p:cNvPr>
          <p:cNvSpPr/>
          <p:nvPr/>
        </p:nvSpPr>
        <p:spPr>
          <a:xfrm>
            <a:off x="9686541" y="1454862"/>
            <a:ext cx="2544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Length of propagation (LOP) in the radiator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FA3B62-3ECD-4840-8296-860D9C379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73" y="3121505"/>
            <a:ext cx="4696693" cy="32706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925C5B-13FF-491E-AD59-130064FB4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466" y="3121505"/>
            <a:ext cx="4688153" cy="32706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528E7A4-082A-4DD4-88D9-D15EB6FF379E}"/>
                  </a:ext>
                </a:extLst>
              </p:cNvPr>
              <p:cNvSpPr/>
              <p:nvPr/>
            </p:nvSpPr>
            <p:spPr>
              <a:xfrm>
                <a:off x="9686541" y="3677923"/>
                <a:ext cx="2331425" cy="107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𝑇𝑂𝐹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𝑇𝑂𝑃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𝐿𝑂𝑃</m:t>
                          </m:r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bar>
                            <m:barPr>
                              <m:pos m:val="top"/>
                              <m:ctrlPr>
                                <a:rPr lang="en-US" altLang="zh-CN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CN" i="1" dirty="0"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528E7A4-082A-4DD4-88D9-D15EB6FF37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6541" y="3677923"/>
                <a:ext cx="2331425" cy="10788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A2F7883-6F24-48F6-8A0B-D629C21DD30E}"/>
                  </a:ext>
                </a:extLst>
              </p:cNvPr>
              <p:cNvSpPr/>
              <p:nvPr/>
            </p:nvSpPr>
            <p:spPr>
              <a:xfrm>
                <a:off x="9957928" y="5313226"/>
                <a:ext cx="180472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Microsoft YaHei" charset="-122"/>
                            <a:cs typeface="Microsoft YaHei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  <a:ea typeface="Microsoft YaHei" charset="-122"/>
                            <a:cs typeface="Microsoft YaHei" charset="-122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  <a:ea typeface="Microsoft YaHei" charset="-122"/>
                            <a:cs typeface="Microsoft YaHei" charset="-122"/>
                          </a:rPr>
                          <m:t>𝑇</m:t>
                        </m:r>
                        <m:r>
                          <a:rPr lang="en-US" altLang="zh-CN" i="1">
                            <a:latin typeface="Cambria Math" charset="0"/>
                            <a:ea typeface="Microsoft YaHei" charset="-122"/>
                            <a:cs typeface="Microsoft YaHei" charset="-122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Microsoft YaHei" charset="-122"/>
                        <a:cs typeface="Microsoft YaHei" charset="-122"/>
                      </a:rPr>
                      <m:t>(~40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icrosoft YaHei" charset="-122"/>
                        <a:cs typeface="Microsoft YaHei" charset="-122"/>
                      </a:rPr>
                      <m:t>𝑝𝑠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icrosoft YaHei" charset="-122"/>
                        <a:cs typeface="Microsoft YaHei" charset="-122"/>
                      </a:rPr>
                      <m:t>)</m:t>
                    </m:r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  <m:t>𝜎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Microsoft YaHei" charset="-122"/>
                          </a:rPr>
                          <m:t>𝑆𝑃𝐸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Microsoft YaHei" charset="-122"/>
                      </a:rPr>
                      <m:t> (~70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Microsoft YaHei" charset="-122"/>
                      </a:rPr>
                      <m:t>𝑝𝑠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Microsoft YaHei" charset="-122"/>
                      </a:rPr>
                      <m:t>)</m:t>
                    </m:r>
                  </m:oMath>
                </a14:m>
                <a:r>
                  <a:rPr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not included</a:t>
                </a:r>
                <a:endParaRPr lang="zh-CN" altLang="en-US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A2F7883-6F24-48F6-8A0B-D629C21DD3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928" y="5313226"/>
                <a:ext cx="1804729" cy="923330"/>
              </a:xfrm>
              <a:prstGeom prst="rect">
                <a:avLst/>
              </a:prstGeom>
              <a:blipFill>
                <a:blip r:embed="rId8"/>
                <a:stretch>
                  <a:fillRect l="-3041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8528758"/>
      </p:ext>
    </p:extLst>
  </p:cSld>
  <p:clrMapOvr>
    <a:masterClrMapping/>
  </p:clrMapOvr>
</p:sld>
</file>

<file path=ppt/theme/theme1.xml><?xml version="1.0" encoding="utf-8"?>
<a:theme xmlns:a="http://schemas.openxmlformats.org/drawingml/2006/main" name="简约主题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简约主题1" id="{8726733B-1585-4EFA-96D3-CD0EAD92F069}" vid="{A378D2D5-E8DA-42F7-8DEF-892FD3E627B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简约主题1</Template>
  <TotalTime>2438</TotalTime>
  <Words>1705</Words>
  <Application>Microsoft Office PowerPoint</Application>
  <PresentationFormat>宽屏</PresentationFormat>
  <Paragraphs>373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 Unicode MS</vt:lpstr>
      <vt:lpstr>MS PGothic</vt:lpstr>
      <vt:lpstr>MS PGothic</vt:lpstr>
      <vt:lpstr>Times CY</vt:lpstr>
      <vt:lpstr>等线</vt:lpstr>
      <vt:lpstr>黑体</vt:lpstr>
      <vt:lpstr>黑体</vt:lpstr>
      <vt:lpstr>楷体</vt:lpstr>
      <vt:lpstr>Microsoft YaHei</vt:lpstr>
      <vt:lpstr>Microsoft YaHei</vt:lpstr>
      <vt:lpstr>Arial</vt:lpstr>
      <vt:lpstr>Arial Rounded MT Bold</vt:lpstr>
      <vt:lpstr>Calibri</vt:lpstr>
      <vt:lpstr>Cambria Math</vt:lpstr>
      <vt:lpstr>Symbol</vt:lpstr>
      <vt:lpstr>Times New Roman</vt:lpstr>
      <vt:lpstr>Wingdings</vt:lpstr>
      <vt:lpstr>简约主题1</vt:lpstr>
      <vt:lpstr>A DIRC-like Time-of-Flight Detector  for the STCF Experiment</vt:lpstr>
      <vt:lpstr>Outline</vt:lpstr>
      <vt:lpstr>STCF Experiment</vt:lpstr>
      <vt:lpstr>PID Requirements at STCF</vt:lpstr>
      <vt:lpstr>PowerPoint 演示文稿</vt:lpstr>
      <vt:lpstr>Expected PID with DTOF</vt:lpstr>
      <vt:lpstr>DTOF Design</vt:lpstr>
      <vt:lpstr>DTOF in Geant4 Simulation</vt:lpstr>
      <vt:lpstr>TOF Reconstruction</vt:lpstr>
      <vt:lpstr>π/K separation</vt:lpstr>
      <vt:lpstr>π/K separation</vt:lpstr>
      <vt:lpstr>Optimization of DTOF Shape</vt:lpstr>
      <vt:lpstr>DTOF Design with Mirror</vt:lpstr>
      <vt:lpstr>Comparison – Shape/Mirror/Thickness</vt:lpstr>
      <vt:lpstr>Summary of DTOF Geometry Optimization</vt:lpstr>
      <vt:lpstr>DTOF Prototype – 1/3 sector</vt:lpstr>
      <vt:lpstr>Cosmic-ray Test Stand</vt:lpstr>
      <vt:lpstr>Tracker Performance</vt:lpstr>
      <vt:lpstr>T0 Performance</vt:lpstr>
      <vt:lpstr>DTOF Performance</vt:lpstr>
      <vt:lpstr>Summary</vt:lpstr>
      <vt:lpstr>PowerPoint 演示文稿</vt:lpstr>
      <vt:lpstr>PID Requirements</vt:lpstr>
      <vt:lpstr>Reconstruction Algorithm</vt:lpstr>
      <vt:lpstr>Reconstruction Algorithm (cnt.)</vt:lpstr>
      <vt:lpstr>DTOF Simulation with Background</vt:lpstr>
      <vt:lpstr>Likelihood Method with Background</vt:lpstr>
      <vt:lpstr>π/K Separation with Background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Study by Simulation</dc:title>
  <dc:creator>Shao Ming</dc:creator>
  <cp:lastModifiedBy>Shao Ming</cp:lastModifiedBy>
  <cp:revision>236</cp:revision>
  <dcterms:created xsi:type="dcterms:W3CDTF">2021-06-21T15:07:55Z</dcterms:created>
  <dcterms:modified xsi:type="dcterms:W3CDTF">2021-11-14T02:09:22Z</dcterms:modified>
</cp:coreProperties>
</file>