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6" r:id="rId11"/>
    <p:sldId id="272" r:id="rId12"/>
    <p:sldId id="273" r:id="rId13"/>
    <p:sldId id="270" r:id="rId14"/>
    <p:sldId id="260" r:id="rId15"/>
    <p:sldId id="276" r:id="rId16"/>
    <p:sldId id="275" r:id="rId17"/>
    <p:sldId id="274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8CB7-4B70-4819-813F-542A4DCCE9A7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55896-DA22-48D5-9916-C979158A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5896-DA22-48D5-9916-C979158AF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7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5896-DA22-48D5-9916-C979158AF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5896-DA22-48D5-9916-C979158AF5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5896-DA22-48D5-9916-C979158AF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1D39-D2B9-4A59-8C34-56A45A25599B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A619-A5DD-4E17-A2B3-136577B466A3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FB3A-6798-4FE2-9FFB-0223A55E874A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81B-3271-4149-853E-8DE010E4CD5A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5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B588-C681-46B6-B420-54BC2AB1966B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E561-0003-4D5D-A6D5-BA2B4D97E016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915-C3B8-4BAE-A996-0B41B9B7203A}" type="datetime1">
              <a:rPr lang="en-US" smtClean="0"/>
              <a:t>7/21/2018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AFA3-2623-41B1-BC13-0029BF369BBF}" type="datetime1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F1DC-28F4-4C9D-8764-8BEA6FF05D1C}" type="datetime1">
              <a:rPr lang="en-US" smtClean="0"/>
              <a:t>7/21/2018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51E4-923F-438D-9290-8ED6217E5271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C2BA-3DEF-4A67-B8F2-F7BBD6E71B4E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9FFC-FD0A-415B-AFDD-977D18D68A95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FC25-D6B6-47A2-888B-CD8F5BD5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505" y="365568"/>
            <a:ext cx="6391373" cy="247314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Electronic Readout System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for Belle II Imaging Time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of Propagation Detector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6012" y="3487953"/>
            <a:ext cx="4524866" cy="311727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Dmitri </a:t>
            </a:r>
            <a:r>
              <a:rPr lang="en-US" sz="3000" dirty="0" err="1"/>
              <a:t>Kotchetkov</a:t>
            </a:r>
            <a:endParaRPr lang="en-US" sz="3000" dirty="0"/>
          </a:p>
          <a:p>
            <a:endParaRPr lang="en-US" sz="1500" dirty="0"/>
          </a:p>
          <a:p>
            <a:r>
              <a:rPr lang="en-US" sz="2600" dirty="0"/>
              <a:t>University of Hawaii at </a:t>
            </a:r>
            <a:r>
              <a:rPr lang="en-US" sz="2600" dirty="0" err="1"/>
              <a:t>Manoa</a:t>
            </a:r>
            <a:endParaRPr lang="en-US" sz="2600" dirty="0"/>
          </a:p>
          <a:p>
            <a:endParaRPr lang="en-US" sz="2600" dirty="0"/>
          </a:p>
          <a:p>
            <a:r>
              <a:rPr lang="en-US" sz="2600" i="1" dirty="0"/>
              <a:t>for Belle II </a:t>
            </a:r>
            <a:r>
              <a:rPr lang="en-US" sz="2600" i="1" dirty="0" err="1"/>
              <a:t>iTOP</a:t>
            </a:r>
            <a:r>
              <a:rPr lang="en-US" sz="2600" i="1" dirty="0"/>
              <a:t> Detector Group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/>
              <a:t>March 3,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2" y="652809"/>
            <a:ext cx="1747835" cy="1747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2" y="3398042"/>
            <a:ext cx="4550827" cy="3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70" y="1748831"/>
            <a:ext cx="4175899" cy="35929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6" y="1764860"/>
            <a:ext cx="4218293" cy="3592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35" y="420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ASIC Carrier Board</a:t>
            </a:r>
            <a:endParaRPr lang="en-US" sz="4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0" idx="0"/>
          </p:cNvCxnSpPr>
          <p:nvPr/>
        </p:nvCxnSpPr>
        <p:spPr>
          <a:xfrm flipV="1">
            <a:off x="2252516" y="3308341"/>
            <a:ext cx="386872" cy="23545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0" idx="0"/>
          </p:cNvCxnSpPr>
          <p:nvPr/>
        </p:nvCxnSpPr>
        <p:spPr>
          <a:xfrm flipH="1" flipV="1">
            <a:off x="1807033" y="4671060"/>
            <a:ext cx="445483" cy="9918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0" idx="0"/>
          </p:cNvCxnSpPr>
          <p:nvPr/>
        </p:nvCxnSpPr>
        <p:spPr>
          <a:xfrm flipV="1">
            <a:off x="2252516" y="4671060"/>
            <a:ext cx="1074953" cy="9918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88" idx="0"/>
          </p:cNvCxnSpPr>
          <p:nvPr/>
        </p:nvCxnSpPr>
        <p:spPr>
          <a:xfrm flipH="1" flipV="1">
            <a:off x="3409344" y="3545315"/>
            <a:ext cx="244998" cy="211755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98" idx="0"/>
          </p:cNvCxnSpPr>
          <p:nvPr/>
        </p:nvCxnSpPr>
        <p:spPr>
          <a:xfrm flipV="1">
            <a:off x="853689" y="3519948"/>
            <a:ext cx="1045454" cy="214292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5" idx="2"/>
          </p:cNvCxnSpPr>
          <p:nvPr/>
        </p:nvCxnSpPr>
        <p:spPr>
          <a:xfrm>
            <a:off x="904678" y="1567654"/>
            <a:ext cx="493432" cy="15336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5" idx="2"/>
          </p:cNvCxnSpPr>
          <p:nvPr/>
        </p:nvCxnSpPr>
        <p:spPr>
          <a:xfrm>
            <a:off x="904678" y="1567654"/>
            <a:ext cx="894887" cy="119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01188" y="1576308"/>
            <a:ext cx="566826" cy="7674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63802" y="1571292"/>
            <a:ext cx="685246" cy="77251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2"/>
          </p:cNvCxnSpPr>
          <p:nvPr/>
        </p:nvCxnSpPr>
        <p:spPr>
          <a:xfrm flipH="1">
            <a:off x="2648000" y="1571292"/>
            <a:ext cx="1169305" cy="2758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19571" y="4558693"/>
            <a:ext cx="672869" cy="11041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5" idx="0"/>
          </p:cNvCxnSpPr>
          <p:nvPr/>
        </p:nvCxnSpPr>
        <p:spPr>
          <a:xfrm flipV="1">
            <a:off x="5676743" y="3462651"/>
            <a:ext cx="847193" cy="22083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9" idx="0"/>
          </p:cNvCxnSpPr>
          <p:nvPr/>
        </p:nvCxnSpPr>
        <p:spPr>
          <a:xfrm flipH="1" flipV="1">
            <a:off x="6515563" y="4572000"/>
            <a:ext cx="906148" cy="10908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6" idx="2"/>
          </p:cNvCxnSpPr>
          <p:nvPr/>
        </p:nvCxnSpPr>
        <p:spPr>
          <a:xfrm flipH="1">
            <a:off x="7984325" y="1567654"/>
            <a:ext cx="569530" cy="195229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9" idx="0"/>
          </p:cNvCxnSpPr>
          <p:nvPr/>
        </p:nvCxnSpPr>
        <p:spPr>
          <a:xfrm flipH="1" flipV="1">
            <a:off x="7226949" y="3142253"/>
            <a:ext cx="194762" cy="25206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2" idx="2"/>
          </p:cNvCxnSpPr>
          <p:nvPr/>
        </p:nvCxnSpPr>
        <p:spPr>
          <a:xfrm flipH="1">
            <a:off x="6555690" y="1567654"/>
            <a:ext cx="654066" cy="65738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2" idx="2"/>
          </p:cNvCxnSpPr>
          <p:nvPr/>
        </p:nvCxnSpPr>
        <p:spPr>
          <a:xfrm>
            <a:off x="7209756" y="1567654"/>
            <a:ext cx="574277" cy="6853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3" idx="2"/>
          </p:cNvCxnSpPr>
          <p:nvPr/>
        </p:nvCxnSpPr>
        <p:spPr>
          <a:xfrm>
            <a:off x="5563371" y="1567654"/>
            <a:ext cx="429705" cy="14460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3" idx="2"/>
          </p:cNvCxnSpPr>
          <p:nvPr/>
        </p:nvCxnSpPr>
        <p:spPr>
          <a:xfrm>
            <a:off x="5563371" y="1567654"/>
            <a:ext cx="827821" cy="10849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68021" y="5662869"/>
            <a:ext cx="1768990" cy="7400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0066CC"/>
                </a:solidFill>
                <a:ea typeface="Times New Roman" panose="02020603050405020304" pitchFamily="18" charset="0"/>
              </a:rPr>
              <a:t>c</a:t>
            </a:r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onnectors to</a:t>
            </a:r>
          </a:p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ASIC carrier</a:t>
            </a:r>
            <a:endParaRPr lang="en-US" sz="2200" dirty="0">
              <a:solidFill>
                <a:srgbClr val="0066CC"/>
              </a:solidFill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369" y="827628"/>
            <a:ext cx="1478774" cy="7400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0066CC"/>
                </a:solidFill>
                <a:ea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ogo pin assemblies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03183" y="1094904"/>
            <a:ext cx="1320376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amplifiers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469" y="831266"/>
            <a:ext cx="979672" cy="7400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err="1" smtClean="0">
                <a:solidFill>
                  <a:srgbClr val="0066CC"/>
                </a:solidFill>
                <a:ea typeface="Times New Roman" panose="02020603050405020304" pitchFamily="18" charset="0"/>
              </a:rPr>
              <a:t>Zynq</a:t>
            </a:r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Z-7030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04424" y="5671002"/>
            <a:ext cx="744637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IRSX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52680" y="5662869"/>
            <a:ext cx="2338061" cy="7400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0066CC"/>
                </a:solidFill>
                <a:ea typeface="Times New Roman" panose="02020603050405020304" pitchFamily="18" charset="0"/>
              </a:rPr>
              <a:t>c</a:t>
            </a:r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onnectors to ASIC </a:t>
            </a:r>
          </a:p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carrier or SCROD</a:t>
            </a:r>
            <a:endParaRPr lang="en-US" sz="2200" dirty="0">
              <a:solidFill>
                <a:srgbClr val="0066CC"/>
              </a:solidFill>
              <a:ea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81536" y="1094904"/>
            <a:ext cx="744637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IRSX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82023" y="5662869"/>
            <a:ext cx="744637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IRSX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09771" y="836913"/>
            <a:ext cx="1478774" cy="7400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0066CC"/>
                </a:solidFill>
                <a:ea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ogo pin assemblies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44490" y="1094904"/>
            <a:ext cx="1320376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amplifiers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1370" y="5662869"/>
            <a:ext cx="744637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0066CC"/>
                </a:solidFill>
                <a:ea typeface="Times New Roman" panose="02020603050405020304" pitchFamily="18" charset="0"/>
              </a:rPr>
              <a:t>IRSX</a:t>
            </a:r>
            <a:endParaRPr lang="en-US" sz="2200" dirty="0">
              <a:solidFill>
                <a:srgbClr val="0066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3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Front Boards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4" y="1147049"/>
            <a:ext cx="4341945" cy="362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64" y="1140785"/>
            <a:ext cx="4387873" cy="36247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158" y="5238044"/>
            <a:ext cx="3580508" cy="114420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sockets for MCP-PMT anode and HV contacts (one board per four MCP-PMTs)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0912" y="5229116"/>
            <a:ext cx="2136565" cy="11531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contact pads for ASIC carrier pogo pins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25586" y="5229116"/>
            <a:ext cx="1880616" cy="11531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contact pads for HV divider board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19" idx="0"/>
          </p:cNvCxnSpPr>
          <p:nvPr/>
        </p:nvCxnSpPr>
        <p:spPr>
          <a:xfrm flipH="1" flipV="1">
            <a:off x="1767840" y="4015740"/>
            <a:ext cx="481572" cy="1222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</p:cNvCxnSpPr>
          <p:nvPr/>
        </p:nvCxnSpPr>
        <p:spPr>
          <a:xfrm flipV="1">
            <a:off x="2249412" y="3665966"/>
            <a:ext cx="1315573" cy="1572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H="1" flipV="1">
            <a:off x="5347785" y="3867150"/>
            <a:ext cx="391410" cy="13619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0"/>
          </p:cNvCxnSpPr>
          <p:nvPr/>
        </p:nvCxnSpPr>
        <p:spPr>
          <a:xfrm flipH="1" flipV="1">
            <a:off x="5612130" y="3562350"/>
            <a:ext cx="127065" cy="1666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0"/>
          </p:cNvCxnSpPr>
          <p:nvPr/>
        </p:nvCxnSpPr>
        <p:spPr>
          <a:xfrm flipV="1">
            <a:off x="5739195" y="3253740"/>
            <a:ext cx="127065" cy="1975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0"/>
          </p:cNvCxnSpPr>
          <p:nvPr/>
        </p:nvCxnSpPr>
        <p:spPr>
          <a:xfrm flipV="1">
            <a:off x="5739195" y="2953167"/>
            <a:ext cx="506844" cy="227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0"/>
          </p:cNvCxnSpPr>
          <p:nvPr/>
        </p:nvCxnSpPr>
        <p:spPr>
          <a:xfrm flipH="1" flipV="1">
            <a:off x="7661910" y="2484120"/>
            <a:ext cx="303984" cy="27449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9" idx="0"/>
          </p:cNvCxnSpPr>
          <p:nvPr/>
        </p:nvCxnSpPr>
        <p:spPr>
          <a:xfrm flipH="1" flipV="1">
            <a:off x="1005840" y="4015740"/>
            <a:ext cx="1243572" cy="1222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0"/>
          </p:cNvCxnSpPr>
          <p:nvPr/>
        </p:nvCxnSpPr>
        <p:spPr>
          <a:xfrm flipV="1">
            <a:off x="2249412" y="3082290"/>
            <a:ext cx="581418" cy="21557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High Voltage Board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" y="886693"/>
            <a:ext cx="4076977" cy="36106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4705" y="781388"/>
            <a:ext cx="40912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 channels (one channel per one MCP-PMT)</a:t>
            </a:r>
          </a:p>
          <a:p>
            <a:endParaRPr lang="en-US" sz="2200" dirty="0"/>
          </a:p>
          <a:p>
            <a:r>
              <a:rPr lang="en-US" sz="2200" dirty="0"/>
              <a:t>e</a:t>
            </a:r>
            <a:r>
              <a:rPr lang="en-US" sz="2200" dirty="0" smtClean="0"/>
              <a:t>ach channel: 400 </a:t>
            </a:r>
            <a:r>
              <a:rPr lang="en-US" sz="2200" dirty="0" err="1" smtClean="0"/>
              <a:t>MOhm</a:t>
            </a:r>
            <a:r>
              <a:rPr lang="en-US" sz="2200" dirty="0" smtClean="0"/>
              <a:t> resistive divider coupled with high voltage transistors</a:t>
            </a:r>
          </a:p>
          <a:p>
            <a:endParaRPr lang="en-US" sz="2200" dirty="0"/>
          </a:p>
          <a:p>
            <a:r>
              <a:rPr lang="en-US" sz="2200" dirty="0"/>
              <a:t>a</a:t>
            </a:r>
            <a:r>
              <a:rPr lang="en-US" sz="2200" dirty="0" smtClean="0"/>
              <a:t>luminum enclosure</a:t>
            </a:r>
          </a:p>
          <a:p>
            <a:endParaRPr lang="en-US" sz="2200" dirty="0"/>
          </a:p>
          <a:p>
            <a:r>
              <a:rPr lang="en-US" sz="2200" dirty="0"/>
              <a:t>a</a:t>
            </a:r>
            <a:r>
              <a:rPr lang="en-US" sz="2200" dirty="0" smtClean="0"/>
              <a:t>ttached to </a:t>
            </a:r>
            <a:r>
              <a:rPr lang="en-US" sz="2200" dirty="0" err="1" smtClean="0"/>
              <a:t>Subdetector</a:t>
            </a:r>
            <a:r>
              <a:rPr lang="en-US" sz="2200" dirty="0" smtClean="0"/>
              <a:t> Readout Module and to an aluminum water cooling reservoir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62440" y="5054713"/>
            <a:ext cx="83084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</a:t>
            </a:r>
            <a:r>
              <a:rPr lang="en-US" sz="2200" dirty="0" smtClean="0"/>
              <a:t>ogo pins are pressed against the HV contact pads on two front boards</a:t>
            </a:r>
          </a:p>
          <a:p>
            <a:endParaRPr lang="en-US" sz="2200" dirty="0" smtClean="0"/>
          </a:p>
          <a:p>
            <a:r>
              <a:rPr lang="en-US" sz="2200" u="sng" dirty="0" smtClean="0"/>
              <a:t>MCP-PMTs: </a:t>
            </a:r>
          </a:p>
          <a:p>
            <a:r>
              <a:rPr lang="en-US" sz="2200" dirty="0" smtClean="0"/>
              <a:t>operational voltage:		from 2100 V to 3100 V</a:t>
            </a:r>
          </a:p>
          <a:p>
            <a:r>
              <a:rPr lang="en-US" sz="2200" dirty="0" smtClean="0"/>
              <a:t>charge gain:			from 2 x 10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 to 3 x 10</a:t>
            </a:r>
            <a:r>
              <a:rPr lang="en-US" sz="2200" baseline="30000" dirty="0" smtClean="0"/>
              <a:t>5</a:t>
            </a:r>
            <a:r>
              <a:rPr lang="en-US" sz="2200" dirty="0" smtClean="0"/>
              <a:t>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22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Single-Photon Laser Signal Data Taking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2" y="1961561"/>
            <a:ext cx="5606415" cy="375111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2404444" y="1603365"/>
            <a:ext cx="466293" cy="9149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3" idx="1"/>
          </p:cNvCxnSpPr>
          <p:nvPr/>
        </p:nvCxnSpPr>
        <p:spPr>
          <a:xfrm flipH="1">
            <a:off x="5309419" y="2655857"/>
            <a:ext cx="1476134" cy="70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64522" y="1069965"/>
            <a:ext cx="1879844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data fiber link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20" idx="0"/>
          </p:cNvCxnSpPr>
          <p:nvPr/>
        </p:nvCxnSpPr>
        <p:spPr>
          <a:xfrm flipH="1" flipV="1">
            <a:off x="744718" y="4457749"/>
            <a:ext cx="887253" cy="1588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4" idx="0"/>
          </p:cNvCxnSpPr>
          <p:nvPr/>
        </p:nvCxnSpPr>
        <p:spPr>
          <a:xfrm flipH="1" flipV="1">
            <a:off x="3153933" y="4308049"/>
            <a:ext cx="379138" cy="17384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85553" y="5101977"/>
            <a:ext cx="1729797" cy="7600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water cooling reservoir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31" idx="1"/>
          </p:cNvCxnSpPr>
          <p:nvPr/>
        </p:nvCxnSpPr>
        <p:spPr>
          <a:xfrm flipH="1">
            <a:off x="5309419" y="4134547"/>
            <a:ext cx="1451039" cy="1735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58438" y="6046502"/>
            <a:ext cx="1547066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aser fiber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9538" y="6046502"/>
            <a:ext cx="1547066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MCP-PMT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60458" y="3754527"/>
            <a:ext cx="1729797" cy="7600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h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igh voltage board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5553" y="2275837"/>
            <a:ext cx="1729797" cy="7600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rogramming and clock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stCxn id="22" idx="1"/>
          </p:cNvCxnSpPr>
          <p:nvPr/>
        </p:nvCxnSpPr>
        <p:spPr>
          <a:xfrm flipH="1" flipV="1">
            <a:off x="5594555" y="4946000"/>
            <a:ext cx="1190998" cy="5359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6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 smtClean="0">
                <a:solidFill>
                  <a:srgbClr val="FF0000"/>
                </a:solidFill>
              </a:rPr>
              <a:t>iTOP</a:t>
            </a:r>
            <a:r>
              <a:rPr lang="en-US" sz="4200" dirty="0" smtClean="0">
                <a:solidFill>
                  <a:srgbClr val="FF0000"/>
                </a:solidFill>
              </a:rPr>
              <a:t> Readout Scheme</a:t>
            </a:r>
            <a:endParaRPr lang="en-US" sz="4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678" y="1352476"/>
            <a:ext cx="5685960" cy="5003875"/>
            <a:chOff x="0" y="0"/>
            <a:chExt cx="6285779" cy="5936615"/>
          </a:xfrm>
        </p:grpSpPr>
        <p:sp>
          <p:nvSpPr>
            <p:cNvPr id="4" name="Rectangle 3"/>
            <p:cNvSpPr/>
            <p:nvPr/>
          </p:nvSpPr>
          <p:spPr>
            <a:xfrm rot="16200000">
              <a:off x="-2734382" y="2735659"/>
              <a:ext cx="5934702" cy="4659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Times New Roman" panose="02020603050405020304" pitchFamily="18" charset="0"/>
                </a:rPr>
                <a:t>TOP module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642464" y="280644"/>
              <a:ext cx="1271651" cy="7103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Times New Roman" panose="02020603050405020304" pitchFamily="18" charset="0"/>
                </a:rPr>
                <a:t>8 MCP-PMTs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46892" y="638390"/>
              <a:ext cx="304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16200000">
              <a:off x="639487" y="1831038"/>
              <a:ext cx="1271651" cy="7103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Times New Roman" panose="02020603050405020304" pitchFamily="18" charset="0"/>
                </a:rPr>
                <a:t>8 MCP-PMTs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43914" y="2188784"/>
              <a:ext cx="304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16200000">
              <a:off x="631852" y="3390061"/>
              <a:ext cx="1271651" cy="7103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Times New Roman" panose="02020603050405020304" pitchFamily="18" charset="0"/>
                </a:rPr>
                <a:t>8 MCP-PMTs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36280" y="3747806"/>
              <a:ext cx="304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16200000">
              <a:off x="642464" y="4944969"/>
              <a:ext cx="1271651" cy="7103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Times New Roman" panose="02020603050405020304" pitchFamily="18" charset="0"/>
                </a:rPr>
                <a:t>8 MCP-PMTs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6892" y="5302715"/>
              <a:ext cx="304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918719" y="638"/>
              <a:ext cx="3367060" cy="5935977"/>
              <a:chOff x="2918719" y="638"/>
              <a:chExt cx="3367060" cy="59359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310308" y="4094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 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10308" y="321143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10308" y="638192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10308" y="955241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66662" y="190047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666662" y="481981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666662" y="799610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666662" y="1120842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929331" y="183830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929331" y="47490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929331" y="792534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929331" y="111376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3310308" y="1554488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10308" y="1871537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310308" y="2188586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10308" y="2505635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4663684" y="1740441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663684" y="203237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663684" y="2350004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663684" y="2671236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926353" y="1734224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926353" y="2025299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2926353" y="2342928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926353" y="2664159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310308" y="3113510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310308" y="3430559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10308" y="3747608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310308" y="4064657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4656049" y="3299463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656049" y="3591398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656049" y="3909027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656049" y="4230258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2918719" y="3293247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918719" y="3584321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918719" y="3901950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2918719" y="4223182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310308" y="4668419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310308" y="4985468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310308" y="5302517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310308" y="5619566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ASIC carrier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4666662" y="4854372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4666662" y="5146306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666662" y="546393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666662" y="5785167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929331" y="484815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2929331" y="5139230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2929331" y="5456859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929331" y="5778091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5050813" y="4664963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050813" y="4982012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050813" y="5299061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050813" y="5616110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50813" y="3110055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050813" y="3427104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050813" y="3744152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50813" y="4061201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50813" y="1551032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50813" y="1868081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50813" y="2185130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50813" y="2502179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50813" y="638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050813" y="317687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050813" y="634736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050813" y="951785"/>
                <a:ext cx="1234966" cy="3170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4 IRSX ASICs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48904" y="0"/>
              <a:ext cx="1087391" cy="5932522"/>
              <a:chOff x="1748904" y="0"/>
              <a:chExt cx="1087391" cy="5932522"/>
            </a:xfrm>
          </p:grpSpPr>
          <p:sp>
            <p:nvSpPr>
              <p:cNvPr id="15" name="Rectangle 14"/>
              <p:cNvSpPr/>
              <p:nvPr/>
            </p:nvSpPr>
            <p:spPr>
              <a:xfrm rot="16200000">
                <a:off x="1847015" y="278916"/>
                <a:ext cx="1268195" cy="7103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SRM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748904" y="640118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 rot="16200000">
                <a:off x="1847013" y="1827659"/>
                <a:ext cx="1268195" cy="7103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SRM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1748904" y="2190512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 rot="16200000">
                <a:off x="1847014" y="3388334"/>
                <a:ext cx="1268195" cy="7103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SRM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748904" y="3743515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748904" y="5304443"/>
                <a:ext cx="30478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 rot="16200000">
                <a:off x="1847015" y="4943243"/>
                <a:ext cx="1268195" cy="7103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SRM</a:t>
                </a:r>
                <a:endParaRPr lang="en-US" sz="12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6261692" y="1324893"/>
            <a:ext cx="28823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one </a:t>
            </a:r>
            <a:r>
              <a:rPr lang="en-US" sz="2200" u="sng" dirty="0" err="1"/>
              <a:t>iTOP</a:t>
            </a:r>
            <a:r>
              <a:rPr lang="en-US" sz="2200" u="sng" dirty="0"/>
              <a:t> module:</a:t>
            </a:r>
            <a:r>
              <a:rPr lang="en-US" sz="2200" dirty="0"/>
              <a:t>	</a:t>
            </a:r>
          </a:p>
          <a:p>
            <a:r>
              <a:rPr lang="en-US" sz="2200" dirty="0"/>
              <a:t>32 MCP-PMTs</a:t>
            </a:r>
          </a:p>
          <a:p>
            <a:endParaRPr lang="en-US" sz="2200" dirty="0"/>
          </a:p>
          <a:p>
            <a:r>
              <a:rPr lang="en-US" sz="2200" dirty="0"/>
              <a:t>4 </a:t>
            </a:r>
            <a:r>
              <a:rPr lang="en-US" sz="2200" dirty="0" err="1"/>
              <a:t>Subdetector</a:t>
            </a:r>
            <a:r>
              <a:rPr lang="en-US" sz="2200" dirty="0"/>
              <a:t> Readout </a:t>
            </a:r>
          </a:p>
          <a:p>
            <a:r>
              <a:rPr lang="en-US" sz="2200" dirty="0"/>
              <a:t>Modules (SRMs)</a:t>
            </a:r>
          </a:p>
          <a:p>
            <a:endParaRPr lang="en-US" sz="2200" u="sng" dirty="0"/>
          </a:p>
          <a:p>
            <a:r>
              <a:rPr lang="en-US" sz="2200" dirty="0"/>
              <a:t>16 ASIC carrier boards</a:t>
            </a:r>
          </a:p>
          <a:p>
            <a:endParaRPr lang="en-US" sz="2200" dirty="0"/>
          </a:p>
          <a:p>
            <a:r>
              <a:rPr lang="en-US" sz="2200" dirty="0"/>
              <a:t>64 IRSX ASICs</a:t>
            </a:r>
          </a:p>
          <a:p>
            <a:endParaRPr lang="en-US" sz="2200" dirty="0"/>
          </a:p>
          <a:p>
            <a:r>
              <a:rPr lang="en-US" sz="2200" dirty="0"/>
              <a:t>512 channels</a:t>
            </a:r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6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SCROD Firmware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88911" y="1299186"/>
            <a:ext cx="39457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Device: 	Xilinx </a:t>
            </a:r>
            <a:r>
              <a:rPr lang="en-US" sz="2200" dirty="0" err="1" smtClean="0"/>
              <a:t>Zynq</a:t>
            </a:r>
            <a:r>
              <a:rPr lang="en-US" sz="2200" dirty="0" smtClean="0"/>
              <a:t> Z-7045</a:t>
            </a:r>
          </a:p>
          <a:p>
            <a:endParaRPr lang="en-US" sz="2200" dirty="0"/>
          </a:p>
          <a:p>
            <a:r>
              <a:rPr lang="en-US" sz="2200" dirty="0" smtClean="0"/>
              <a:t>PL:   	Programmable Logic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	Kintex-7 FPGA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	350,000 cells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218,600 Luck-Up Tables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PS:	Processing System	Dual-core ARM Cortex-9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1 GHz</a:t>
            </a:r>
          </a:p>
          <a:p>
            <a:endParaRPr lang="en-US" sz="2200" dirty="0"/>
          </a:p>
          <a:p>
            <a:r>
              <a:rPr lang="en-US" sz="2200" dirty="0" smtClean="0"/>
              <a:t>T/T:	Trigger and Timing</a:t>
            </a:r>
          </a:p>
          <a:p>
            <a:r>
              <a:rPr lang="en-US" sz="2200" dirty="0" smtClean="0"/>
              <a:t>GTX:	Gigabit Transceiver	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892" y="1395718"/>
            <a:ext cx="3634168" cy="4596486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34600" y="1387325"/>
            <a:ext cx="653610" cy="45964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9897" y="3432524"/>
            <a:ext cx="326331" cy="672414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 Main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266" y="4345661"/>
            <a:ext cx="321122" cy="1543377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Pedestal  calculation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9897" y="1673539"/>
            <a:ext cx="326805" cy="1512102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Feature  extraction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356862" y="134122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2543" y="1981551"/>
            <a:ext cx="543728" cy="25399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3379" y="1980603"/>
            <a:ext cx="543728" cy="25399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32"/>
          <p:cNvSpPr txBox="1"/>
          <p:nvPr/>
        </p:nvSpPr>
        <p:spPr>
          <a:xfrm>
            <a:off x="2995826" y="135444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8423" y="2320838"/>
            <a:ext cx="786700" cy="78851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Trigger Stream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(Aurora)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2151616" y="5373833"/>
            <a:ext cx="543997" cy="25422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2405837" y="5373833"/>
            <a:ext cx="543997" cy="25422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2660059" y="5373833"/>
            <a:ext cx="543997" cy="25422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914280" y="5373833"/>
            <a:ext cx="543997" cy="254221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1006378" y="5373832"/>
            <a:ext cx="543997" cy="25422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1260599" y="5373832"/>
            <a:ext cx="543997" cy="25422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1514820" y="5373832"/>
            <a:ext cx="543997" cy="25422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769041" y="5373832"/>
            <a:ext cx="543997" cy="25422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4581" y="4218666"/>
            <a:ext cx="1016885" cy="727856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Trigger Buffer and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Sorter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1415077" y="3144415"/>
            <a:ext cx="213413" cy="104487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92895" y="4250415"/>
            <a:ext cx="568357" cy="843953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Input Data Buffering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3170220" y="3007719"/>
            <a:ext cx="535941" cy="1016885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Output Data Buffering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2192894" y="2221260"/>
            <a:ext cx="492345" cy="690553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AXI-Lite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10800000">
            <a:off x="1456966" y="2069722"/>
            <a:ext cx="933922" cy="230909"/>
          </a:xfrm>
          <a:prstGeom prst="leftUpArrow">
            <a:avLst>
              <a:gd name="adj1" fmla="val 36112"/>
              <a:gd name="adj2" fmla="val 31235"/>
              <a:gd name="adj3" fmla="val 2510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1767558" y="3371809"/>
            <a:ext cx="553948" cy="713288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Local Registers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645428" y="1071731"/>
            <a:ext cx="522888" cy="454910"/>
          </a:xfrm>
          <a:prstGeom prst="upDownArrow">
            <a:avLst>
              <a:gd name="adj1" fmla="val 58744"/>
              <a:gd name="adj2" fmla="val 20915"/>
            </a:avLst>
          </a:prstGeom>
          <a:solidFill>
            <a:srgbClr val="FDF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T/T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6903" y="2320364"/>
            <a:ext cx="1016885" cy="72738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72311" y="2373911"/>
            <a:ext cx="727497" cy="2900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77994" y="2707512"/>
            <a:ext cx="727497" cy="291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Up Arrow 35"/>
          <p:cNvSpPr/>
          <p:nvPr/>
        </p:nvSpPr>
        <p:spPr>
          <a:xfrm rot="10800000" flipV="1">
            <a:off x="3370222" y="3024215"/>
            <a:ext cx="143168" cy="195146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2113210" y="2853936"/>
            <a:ext cx="168826" cy="573674"/>
          </a:xfrm>
          <a:prstGeom prst="upDownArrow">
            <a:avLst>
              <a:gd name="adj1" fmla="val 50000"/>
              <a:gd name="adj2" fmla="val 4831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Up-Down Arrow 37"/>
          <p:cNvSpPr/>
          <p:nvPr/>
        </p:nvSpPr>
        <p:spPr>
          <a:xfrm rot="5400000">
            <a:off x="4747314" y="3540923"/>
            <a:ext cx="500875" cy="486419"/>
          </a:xfrm>
          <a:prstGeom prst="upDownArrow">
            <a:avLst>
              <a:gd name="adj1" fmla="val 60982"/>
              <a:gd name="adj2" fmla="val 20201"/>
            </a:avLst>
          </a:prstGeom>
          <a:solidFill>
            <a:srgbClr val="FDF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DDR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00767" y="4218666"/>
            <a:ext cx="1016885" cy="727382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41435" y="4267474"/>
            <a:ext cx="727497" cy="2900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42856" y="4602970"/>
            <a:ext cx="727497" cy="291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Down Arrow 41"/>
          <p:cNvSpPr/>
          <p:nvPr/>
        </p:nvSpPr>
        <p:spPr>
          <a:xfrm rot="16200000">
            <a:off x="1451254" y="1211432"/>
            <a:ext cx="523821" cy="1154238"/>
          </a:xfrm>
          <a:prstGeom prst="downArrow">
            <a:avLst>
              <a:gd name="adj1" fmla="val 63027"/>
              <a:gd name="adj2" fmla="val 36539"/>
            </a:avLst>
          </a:prstGeom>
          <a:solidFill>
            <a:srgbClr val="FFE1FF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508.9/4 MHz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5257" y="6062697"/>
            <a:ext cx="3639803" cy="401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Box 9"/>
          <p:cNvSpPr txBox="1"/>
          <p:nvPr/>
        </p:nvSpPr>
        <p:spPr>
          <a:xfrm>
            <a:off x="3249761" y="6007680"/>
            <a:ext cx="998400" cy="437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mezzanine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connectors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2858039" y="4991363"/>
            <a:ext cx="144343" cy="202340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3115060" y="5825649"/>
            <a:ext cx="143529" cy="526355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Bent-Up Arrow 46"/>
          <p:cNvSpPr/>
          <p:nvPr/>
        </p:nvSpPr>
        <p:spPr>
          <a:xfrm rot="5400000" flipH="1">
            <a:off x="3135476" y="2051101"/>
            <a:ext cx="236061" cy="233433"/>
          </a:xfrm>
          <a:prstGeom prst="bentUpArrow">
            <a:avLst>
              <a:gd name="adj1" fmla="val 30818"/>
              <a:gd name="adj2" fmla="val 30505"/>
              <a:gd name="adj3" fmla="val 34908"/>
            </a:avLst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5400000" flipH="1" flipV="1">
            <a:off x="4084182" y="3380497"/>
            <a:ext cx="174857" cy="397851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Bent-Up Arrow 48"/>
          <p:cNvSpPr/>
          <p:nvPr/>
        </p:nvSpPr>
        <p:spPr>
          <a:xfrm rot="5400000" flipH="1">
            <a:off x="3953874" y="3800912"/>
            <a:ext cx="218825" cy="616683"/>
          </a:xfrm>
          <a:prstGeom prst="bentUpArrow">
            <a:avLst>
              <a:gd name="adj1" fmla="val 36016"/>
              <a:gd name="adj2" fmla="val 32454"/>
              <a:gd name="adj3" fmla="val 38806"/>
            </a:avLst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-Down Arrow 49"/>
          <p:cNvSpPr/>
          <p:nvPr/>
        </p:nvSpPr>
        <p:spPr>
          <a:xfrm>
            <a:off x="2439070" y="2853936"/>
            <a:ext cx="159843" cy="1396479"/>
          </a:xfrm>
          <a:prstGeom prst="upDownArrow">
            <a:avLst>
              <a:gd name="adj1" fmla="val 50000"/>
              <a:gd name="adj2" fmla="val 5378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6200000">
            <a:off x="3291401" y="1296123"/>
            <a:ext cx="776286" cy="529177"/>
          </a:xfrm>
          <a:prstGeom prst="rightArrow">
            <a:avLst>
              <a:gd name="adj1" fmla="val 61284"/>
              <a:gd name="adj2" fmla="val 18493"/>
            </a:avLst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2870610" y="5825649"/>
            <a:ext cx="143529" cy="526355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2615160" y="5820556"/>
            <a:ext cx="143529" cy="526355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2370710" y="5825649"/>
            <a:ext cx="143529" cy="526355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605837" y="1809064"/>
            <a:ext cx="529326" cy="4540855"/>
          </a:xfrm>
          <a:prstGeom prst="downArrow">
            <a:avLst>
              <a:gd name="adj1" fmla="val 60737"/>
              <a:gd name="adj2" fmla="val 31923"/>
            </a:avLst>
          </a:prstGeom>
          <a:solidFill>
            <a:srgbClr val="FFE1FF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 Trigger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2693" y="1555073"/>
            <a:ext cx="511521" cy="443537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B2TT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Up Arrow 56"/>
          <p:cNvSpPr/>
          <p:nvPr/>
        </p:nvSpPr>
        <p:spPr>
          <a:xfrm>
            <a:off x="3110432" y="4991363"/>
            <a:ext cx="144343" cy="202340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2602687" y="4991363"/>
            <a:ext cx="144343" cy="202340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2351443" y="4991363"/>
            <a:ext cx="144343" cy="202340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Up Arrow 59"/>
          <p:cNvSpPr/>
          <p:nvPr/>
        </p:nvSpPr>
        <p:spPr>
          <a:xfrm rot="5400000">
            <a:off x="3258494" y="4628254"/>
            <a:ext cx="144120" cy="266503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Up-Down Arrow 60"/>
          <p:cNvSpPr/>
          <p:nvPr/>
        </p:nvSpPr>
        <p:spPr>
          <a:xfrm rot="16200000">
            <a:off x="2860059" y="2424554"/>
            <a:ext cx="134376" cy="238710"/>
          </a:xfrm>
          <a:prstGeom prst="upDownArrow">
            <a:avLst>
              <a:gd name="adj1" fmla="val 55063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Up-Down Arrow 61"/>
          <p:cNvSpPr/>
          <p:nvPr/>
        </p:nvSpPr>
        <p:spPr>
          <a:xfrm>
            <a:off x="4495143" y="3220097"/>
            <a:ext cx="136997" cy="174856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Up-Down Arrow 62"/>
          <p:cNvSpPr/>
          <p:nvPr/>
        </p:nvSpPr>
        <p:spPr>
          <a:xfrm>
            <a:off x="4493922" y="4146936"/>
            <a:ext cx="136997" cy="174856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Up-Down Arrow 63"/>
          <p:cNvSpPr/>
          <p:nvPr/>
        </p:nvSpPr>
        <p:spPr>
          <a:xfrm>
            <a:off x="1972540" y="4991363"/>
            <a:ext cx="136997" cy="202340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Up-Down Arrow 64"/>
          <p:cNvSpPr/>
          <p:nvPr/>
        </p:nvSpPr>
        <p:spPr>
          <a:xfrm>
            <a:off x="1719455" y="4995789"/>
            <a:ext cx="136997" cy="202340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Up-Down Arrow 65"/>
          <p:cNvSpPr/>
          <p:nvPr/>
        </p:nvSpPr>
        <p:spPr>
          <a:xfrm>
            <a:off x="1466370" y="4995789"/>
            <a:ext cx="136997" cy="202340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Up-Down Arrow 66"/>
          <p:cNvSpPr/>
          <p:nvPr/>
        </p:nvSpPr>
        <p:spPr>
          <a:xfrm>
            <a:off x="1228523" y="4999095"/>
            <a:ext cx="136997" cy="202340"/>
          </a:xfrm>
          <a:prstGeom prst="upDownArrow">
            <a:avLst>
              <a:gd name="adj1" fmla="val 55063"/>
              <a:gd name="adj2" fmla="val 4377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Up-Down Arrow 67"/>
          <p:cNvSpPr/>
          <p:nvPr/>
        </p:nvSpPr>
        <p:spPr>
          <a:xfrm>
            <a:off x="1971149" y="5830131"/>
            <a:ext cx="136997" cy="521873"/>
          </a:xfrm>
          <a:prstGeom prst="upDownArrow">
            <a:avLst>
              <a:gd name="adj1" fmla="val 55063"/>
              <a:gd name="adj2" fmla="val 43777"/>
            </a:avLst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Up-Down Arrow 68"/>
          <p:cNvSpPr/>
          <p:nvPr/>
        </p:nvSpPr>
        <p:spPr>
          <a:xfrm>
            <a:off x="1716799" y="5825038"/>
            <a:ext cx="136997" cy="521873"/>
          </a:xfrm>
          <a:prstGeom prst="upDownArrow">
            <a:avLst>
              <a:gd name="adj1" fmla="val 55063"/>
              <a:gd name="adj2" fmla="val 43777"/>
            </a:avLst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Up-Down Arrow 69"/>
          <p:cNvSpPr/>
          <p:nvPr/>
        </p:nvSpPr>
        <p:spPr>
          <a:xfrm>
            <a:off x="1471873" y="5827963"/>
            <a:ext cx="136997" cy="521873"/>
          </a:xfrm>
          <a:prstGeom prst="upDownArrow">
            <a:avLst>
              <a:gd name="adj1" fmla="val 55063"/>
              <a:gd name="adj2" fmla="val 43777"/>
            </a:avLst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Up-Down Arrow 70"/>
          <p:cNvSpPr/>
          <p:nvPr/>
        </p:nvSpPr>
        <p:spPr>
          <a:xfrm>
            <a:off x="1213235" y="5825648"/>
            <a:ext cx="136997" cy="521873"/>
          </a:xfrm>
          <a:prstGeom prst="upDownArrow">
            <a:avLst>
              <a:gd name="adj1" fmla="val 55063"/>
              <a:gd name="adj2" fmla="val 43777"/>
            </a:avLst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2" name="Up-Down Arrow 71"/>
          <p:cNvSpPr/>
          <p:nvPr/>
        </p:nvSpPr>
        <p:spPr>
          <a:xfrm>
            <a:off x="2419485" y="1172568"/>
            <a:ext cx="522889" cy="778568"/>
          </a:xfrm>
          <a:prstGeom prst="upDownArrow">
            <a:avLst>
              <a:gd name="adj1" fmla="val 60870"/>
              <a:gd name="adj2" fmla="val 21940"/>
            </a:avLst>
          </a:prstGeom>
          <a:solidFill>
            <a:srgbClr val="FDF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rigger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Left-Up Arrow 72"/>
          <p:cNvSpPr/>
          <p:nvPr/>
        </p:nvSpPr>
        <p:spPr>
          <a:xfrm rot="5400000">
            <a:off x="2946800" y="2542025"/>
            <a:ext cx="1111825" cy="1735647"/>
          </a:xfrm>
          <a:prstGeom prst="leftUpArrow">
            <a:avLst>
              <a:gd name="adj1" fmla="val 7559"/>
              <a:gd name="adj2" fmla="val 6834"/>
              <a:gd name="adj3" fmla="val 77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6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ASIC Carrier Board Firmware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6114" y="1405943"/>
            <a:ext cx="3509656" cy="390762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6114" y="947782"/>
            <a:ext cx="3509656" cy="3869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701092" y="898628"/>
            <a:ext cx="962701" cy="421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mezzanine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connectors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0649" y="1405943"/>
            <a:ext cx="630231" cy="239977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9191" y="1693457"/>
            <a:ext cx="314659" cy="2009348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PS Main – Status Monitoring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324858" y="1356869"/>
            <a:ext cx="412090" cy="332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32"/>
          <p:cNvSpPr txBox="1"/>
          <p:nvPr/>
        </p:nvSpPr>
        <p:spPr>
          <a:xfrm>
            <a:off x="1903593" y="1362677"/>
            <a:ext cx="458437" cy="332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602581" y="1778632"/>
            <a:ext cx="538400" cy="245127"/>
          </a:xfrm>
          <a:prstGeom prst="rect">
            <a:avLst/>
          </a:prstGeom>
          <a:solidFill>
            <a:srgbClr val="CDC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GTX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6866" y="1774534"/>
            <a:ext cx="461826" cy="374358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T/T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Up-Down Arrow 16"/>
          <p:cNvSpPr/>
          <p:nvPr/>
        </p:nvSpPr>
        <p:spPr>
          <a:xfrm rot="16200000">
            <a:off x="1706272" y="1853101"/>
            <a:ext cx="124698" cy="195919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-Up Arrow 17"/>
          <p:cNvSpPr/>
          <p:nvPr/>
        </p:nvSpPr>
        <p:spPr>
          <a:xfrm rot="5400000">
            <a:off x="3328418" y="2189745"/>
            <a:ext cx="338190" cy="1685610"/>
          </a:xfrm>
          <a:prstGeom prst="leftUpArrow">
            <a:avLst>
              <a:gd name="adj1" fmla="val 24279"/>
              <a:gd name="adj2" fmla="val 20781"/>
              <a:gd name="adj3" fmla="val 2097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4201365" y="3741252"/>
            <a:ext cx="696004" cy="1156277"/>
          </a:xfrm>
          <a:prstGeom prst="upDownArrow">
            <a:avLst>
              <a:gd name="adj1" fmla="val 79836"/>
              <a:gd name="adj2" fmla="val 28401"/>
            </a:avLst>
          </a:prstGeom>
          <a:solidFill>
            <a:srgbClr val="FDF9C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Auxiliary Monitoring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5372" y="1636663"/>
            <a:ext cx="980512" cy="698630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41009" y="1683541"/>
            <a:ext cx="701475" cy="278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Register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2379" y="2005776"/>
            <a:ext cx="701475" cy="28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Data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2006870" y="1880358"/>
            <a:ext cx="319860" cy="1551500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AXI-Lite</a:t>
            </a:r>
            <a:r>
              <a:rPr lang="en-US" sz="120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Up Arrow 23"/>
          <p:cNvSpPr/>
          <p:nvPr/>
        </p:nvSpPr>
        <p:spPr>
          <a:xfrm rot="10800000">
            <a:off x="2396285" y="1774534"/>
            <a:ext cx="323294" cy="691522"/>
          </a:xfrm>
          <a:prstGeom prst="leftUpArrow">
            <a:avLst>
              <a:gd name="adj1" fmla="val 22942"/>
              <a:gd name="adj2" fmla="val 22425"/>
              <a:gd name="adj3" fmla="val 2018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1727132" y="4166573"/>
            <a:ext cx="143625" cy="18861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3254011" y="2275543"/>
            <a:ext cx="514756" cy="952192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 Data Buffering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Up Arrow 26"/>
          <p:cNvSpPr/>
          <p:nvPr/>
        </p:nvSpPr>
        <p:spPr>
          <a:xfrm rot="10800000" flipV="1">
            <a:off x="3132843" y="2308569"/>
            <a:ext cx="123306" cy="164179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93578" y="4391117"/>
            <a:ext cx="516516" cy="841318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94651" y="4391117"/>
            <a:ext cx="516516" cy="841316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Analog Memory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1854" y="4390227"/>
            <a:ext cx="516516" cy="841395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Trigger Monitoring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992" y="4394909"/>
            <a:ext cx="516516" cy="836713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Register Interface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2505" y="4394909"/>
            <a:ext cx="516516" cy="837523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Readout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1931739" y="2911864"/>
            <a:ext cx="463018" cy="823486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Sequencer Control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Left-Up Arrow 33"/>
          <p:cNvSpPr/>
          <p:nvPr/>
        </p:nvSpPr>
        <p:spPr>
          <a:xfrm rot="10800000">
            <a:off x="807353" y="2639852"/>
            <a:ext cx="553981" cy="1696647"/>
          </a:xfrm>
          <a:prstGeom prst="leftUpArrow">
            <a:avLst>
              <a:gd name="adj1" fmla="val 16327"/>
              <a:gd name="adj2" fmla="val 14060"/>
              <a:gd name="adj3" fmla="val 1420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1431238" y="2861403"/>
            <a:ext cx="158199" cy="1477829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2132812" y="2861404"/>
            <a:ext cx="124704" cy="195252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3271820" y="3003612"/>
            <a:ext cx="502474" cy="971924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Readout Buffering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2673914" y="2790470"/>
            <a:ext cx="319860" cy="2350351"/>
          </a:xfrm>
          <a:prstGeom prst="rect">
            <a:avLst/>
          </a:prstGeom>
          <a:solidFill>
            <a:srgbClr val="EBCAC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ASIC Master Control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2121166" y="3576109"/>
            <a:ext cx="124704" cy="195252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Up-Down Arrow 39"/>
          <p:cNvSpPr/>
          <p:nvPr/>
        </p:nvSpPr>
        <p:spPr>
          <a:xfrm>
            <a:off x="2301055" y="4166574"/>
            <a:ext cx="124704" cy="195252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Up-Down Arrow 40"/>
          <p:cNvSpPr/>
          <p:nvPr/>
        </p:nvSpPr>
        <p:spPr>
          <a:xfrm>
            <a:off x="3002858" y="4165689"/>
            <a:ext cx="124704" cy="195252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Up-Down Arrow 41"/>
          <p:cNvSpPr/>
          <p:nvPr/>
        </p:nvSpPr>
        <p:spPr>
          <a:xfrm>
            <a:off x="1437894" y="1087559"/>
            <a:ext cx="139458" cy="509635"/>
          </a:xfrm>
          <a:prstGeom prst="upDownArrow">
            <a:avLst/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Up-Down Arrow 42"/>
          <p:cNvSpPr/>
          <p:nvPr/>
        </p:nvSpPr>
        <p:spPr>
          <a:xfrm>
            <a:off x="1114595" y="1087558"/>
            <a:ext cx="139458" cy="514809"/>
          </a:xfrm>
          <a:prstGeom prst="upDownArrow">
            <a:avLst/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Up-Down Arrow 43"/>
          <p:cNvSpPr/>
          <p:nvPr/>
        </p:nvSpPr>
        <p:spPr>
          <a:xfrm>
            <a:off x="752423" y="1087557"/>
            <a:ext cx="139458" cy="501484"/>
          </a:xfrm>
          <a:prstGeom prst="upDownArrow">
            <a:avLst/>
          </a:prstGeom>
          <a:solidFill>
            <a:srgbClr val="FDF9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10359" y="5385641"/>
            <a:ext cx="4245510" cy="1335835"/>
          </a:xfrm>
          <a:prstGeom prst="roundRect">
            <a:avLst/>
          </a:prstGeom>
          <a:solidFill>
            <a:srgbClr val="EBCAC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0992" y="5547387"/>
            <a:ext cx="516516" cy="1003160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 Data Interface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85060" y="5544861"/>
            <a:ext cx="516516" cy="1003160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Channel-Level Triggers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94651" y="5544861"/>
            <a:ext cx="516516" cy="1003160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Memory Addressing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93578" y="5544861"/>
            <a:ext cx="516516" cy="1003159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Digitization (Gray Code)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88437" y="5550001"/>
            <a:ext cx="516516" cy="1003159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 Data Interface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Down Arrow 50"/>
          <p:cNvSpPr/>
          <p:nvPr/>
        </p:nvSpPr>
        <p:spPr>
          <a:xfrm rot="10800000">
            <a:off x="1485160" y="5263304"/>
            <a:ext cx="352921" cy="259247"/>
          </a:xfrm>
          <a:prstGeom prst="downArrow">
            <a:avLst>
              <a:gd name="adj1" fmla="val 62543"/>
              <a:gd name="adj2" fmla="val 59138"/>
            </a:avLst>
          </a:prstGeom>
          <a:solidFill>
            <a:srgbClr val="FDF9CB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2179801" y="5266458"/>
            <a:ext cx="352921" cy="259247"/>
          </a:xfrm>
          <a:prstGeom prst="downArrow">
            <a:avLst>
              <a:gd name="adj1" fmla="val 62543"/>
              <a:gd name="adj2" fmla="val 66541"/>
            </a:avLst>
          </a:prstGeom>
          <a:solidFill>
            <a:srgbClr val="FDF9CB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2888749" y="5266729"/>
            <a:ext cx="352921" cy="259247"/>
          </a:xfrm>
          <a:prstGeom prst="downArrow">
            <a:avLst>
              <a:gd name="adj1" fmla="val 62543"/>
              <a:gd name="adj2" fmla="val 66541"/>
            </a:avLst>
          </a:prstGeom>
          <a:solidFill>
            <a:srgbClr val="FDF9CB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784918" y="5266458"/>
            <a:ext cx="352921" cy="259247"/>
          </a:xfrm>
          <a:prstGeom prst="downArrow">
            <a:avLst>
              <a:gd name="adj1" fmla="val 62543"/>
              <a:gd name="adj2" fmla="val 67598"/>
            </a:avLst>
          </a:prstGeom>
          <a:solidFill>
            <a:srgbClr val="FDF9CB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TextBox 10"/>
          <p:cNvSpPr txBox="1"/>
          <p:nvPr/>
        </p:nvSpPr>
        <p:spPr>
          <a:xfrm>
            <a:off x="4102162" y="5437135"/>
            <a:ext cx="655297" cy="598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ASIC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(x 4)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1059217" y="2211541"/>
            <a:ext cx="242901" cy="295867"/>
          </a:xfrm>
          <a:prstGeom prst="downArrow">
            <a:avLst/>
          </a:prstGeom>
          <a:solidFill>
            <a:srgbClr val="FDF9CB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47281" y="1626400"/>
            <a:ext cx="271278" cy="612561"/>
          </a:xfrm>
          <a:prstGeom prst="rect">
            <a:avLst/>
          </a:prstGeom>
          <a:solidFill>
            <a:srgbClr val="FDF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707892" y="2127942"/>
            <a:ext cx="242901" cy="295867"/>
          </a:xfrm>
          <a:prstGeom prst="downArrow">
            <a:avLst/>
          </a:prstGeom>
          <a:solidFill>
            <a:srgbClr val="FFCCFF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1138" y="1626399"/>
            <a:ext cx="277639" cy="509701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10800000">
            <a:off x="3574683" y="5269353"/>
            <a:ext cx="352921" cy="259247"/>
          </a:xfrm>
          <a:prstGeom prst="downArrow">
            <a:avLst>
              <a:gd name="adj1" fmla="val 62543"/>
              <a:gd name="adj2" fmla="val 59138"/>
            </a:avLst>
          </a:prstGeom>
          <a:solidFill>
            <a:srgbClr val="FF5757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Up Arrow 60"/>
          <p:cNvSpPr/>
          <p:nvPr/>
        </p:nvSpPr>
        <p:spPr>
          <a:xfrm>
            <a:off x="3674882" y="4174087"/>
            <a:ext cx="143625" cy="188615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Bent-Up Arrow 61"/>
          <p:cNvSpPr/>
          <p:nvPr/>
        </p:nvSpPr>
        <p:spPr>
          <a:xfrm rot="5400000" flipH="1">
            <a:off x="2715713" y="3479386"/>
            <a:ext cx="267331" cy="314082"/>
          </a:xfrm>
          <a:prstGeom prst="bentUpArrow">
            <a:avLst>
              <a:gd name="adj1" fmla="val 28838"/>
              <a:gd name="adj2" fmla="val 25276"/>
              <a:gd name="adj3" fmla="val 25475"/>
            </a:avLst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5400000">
            <a:off x="4120105" y="3381297"/>
            <a:ext cx="143691" cy="296733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4100197" y="2611664"/>
            <a:ext cx="143691" cy="312474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Up-Down Arrow 64"/>
          <p:cNvSpPr/>
          <p:nvPr/>
        </p:nvSpPr>
        <p:spPr>
          <a:xfrm>
            <a:off x="2079895" y="2182917"/>
            <a:ext cx="124704" cy="285439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Up Arrow 65"/>
          <p:cNvSpPr/>
          <p:nvPr/>
        </p:nvSpPr>
        <p:spPr>
          <a:xfrm rot="16200000" flipV="1">
            <a:off x="3535866" y="1971367"/>
            <a:ext cx="123363" cy="249644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Up Arrow 66"/>
          <p:cNvSpPr/>
          <p:nvPr/>
        </p:nvSpPr>
        <p:spPr>
          <a:xfrm>
            <a:off x="3806364" y="1089195"/>
            <a:ext cx="138397" cy="507517"/>
          </a:xfrm>
          <a:prstGeom prst="upArrow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 rot="16200000">
            <a:off x="1248898" y="1771287"/>
            <a:ext cx="543997" cy="254221"/>
          </a:xfrm>
          <a:prstGeom prst="rect">
            <a:avLst/>
          </a:prstGeom>
          <a:solidFill>
            <a:srgbClr val="B1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88911" y="1299186"/>
            <a:ext cx="39457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Device: 	Xilinx </a:t>
            </a:r>
            <a:r>
              <a:rPr lang="en-US" sz="2200" dirty="0" err="1" smtClean="0"/>
              <a:t>Zynq</a:t>
            </a:r>
            <a:r>
              <a:rPr lang="en-US" sz="2200" dirty="0" smtClean="0"/>
              <a:t> Z-7030</a:t>
            </a:r>
          </a:p>
          <a:p>
            <a:endParaRPr lang="en-US" sz="2200" dirty="0"/>
          </a:p>
          <a:p>
            <a:r>
              <a:rPr lang="en-US" sz="2200" dirty="0" smtClean="0"/>
              <a:t>PL:   	Programmable Logic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	Kintex-7 FPGA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	125,000 cells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78,600 Luck-Up Tables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PS:	Processing System	Dual-core ARM Cortex-9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800 </a:t>
            </a:r>
            <a:r>
              <a:rPr lang="en-US" sz="2200" dirty="0"/>
              <a:t>M</a:t>
            </a:r>
            <a:r>
              <a:rPr lang="en-US" sz="2200" dirty="0" smtClean="0"/>
              <a:t>Hz</a:t>
            </a:r>
          </a:p>
          <a:p>
            <a:endParaRPr lang="en-US" sz="2200" dirty="0"/>
          </a:p>
          <a:p>
            <a:r>
              <a:rPr lang="en-US" sz="2200" dirty="0" smtClean="0"/>
              <a:t>T/T:	Trigger and Timing</a:t>
            </a:r>
          </a:p>
          <a:p>
            <a:r>
              <a:rPr lang="en-US" sz="2200" dirty="0" smtClean="0"/>
              <a:t>GTX:	Gigabit Transceiver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67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ASIC Carrier Timing Performance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3" name="Picture 2" descr="E:\carrier_reso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511"/>
            <a:ext cx="5217795" cy="4568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12854" y="1695123"/>
            <a:ext cx="3355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measurement </a:t>
            </a:r>
            <a:r>
              <a:rPr lang="en-US" sz="2200" dirty="0" smtClean="0"/>
              <a:t>of 20 ns time delay between leading edges of a reconstructed 1.5 V pulse of 7 ns width and its delayed copy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rgbClr val="C00000"/>
                </a:solidFill>
              </a:rPr>
              <a:t>o</a:t>
            </a:r>
            <a:r>
              <a:rPr lang="en-US" sz="2200" dirty="0" smtClean="0">
                <a:solidFill>
                  <a:srgbClr val="C00000"/>
                </a:solidFill>
              </a:rPr>
              <a:t>verall time </a:t>
            </a:r>
            <a:r>
              <a:rPr lang="en-US" sz="2200" dirty="0">
                <a:solidFill>
                  <a:srgbClr val="C00000"/>
                </a:solidFill>
              </a:rPr>
              <a:t>resolution is </a:t>
            </a:r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C00000"/>
                </a:solidFill>
              </a:rPr>
              <a:t>20 </a:t>
            </a:r>
            <a:r>
              <a:rPr lang="en-US" sz="2200" dirty="0">
                <a:solidFill>
                  <a:srgbClr val="C00000"/>
                </a:solidFill>
              </a:rPr>
              <a:t>- 30 </a:t>
            </a:r>
            <a:r>
              <a:rPr lang="en-US" sz="2200" dirty="0" err="1" smtClean="0">
                <a:solidFill>
                  <a:srgbClr val="C00000"/>
                </a:solidFill>
              </a:rPr>
              <a:t>ps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Timing Performance with MCP-PMTs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 descr="E:\laser_reso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903"/>
            <a:ext cx="5217795" cy="4568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419643" y="1524257"/>
            <a:ext cx="36481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measurement </a:t>
            </a:r>
            <a:r>
              <a:rPr lang="en-US" sz="2200" dirty="0" smtClean="0"/>
              <a:t>of a time between leading edges of </a:t>
            </a:r>
          </a:p>
          <a:p>
            <a:r>
              <a:rPr lang="en-US" sz="2200" dirty="0" smtClean="0"/>
              <a:t>a reconstructed pulse from MCP-PMT signal and a reconstructed calibration reference pulse</a:t>
            </a:r>
          </a:p>
          <a:p>
            <a:endParaRPr lang="en-US" sz="2200" dirty="0"/>
          </a:p>
          <a:p>
            <a:r>
              <a:rPr lang="en-US" sz="2200" dirty="0"/>
              <a:t>s</a:t>
            </a:r>
            <a:r>
              <a:rPr lang="en-US" sz="2200" dirty="0" smtClean="0"/>
              <a:t>ingle photon laser signal </a:t>
            </a:r>
          </a:p>
          <a:p>
            <a:endParaRPr lang="en-US" sz="2200" dirty="0" smtClean="0"/>
          </a:p>
          <a:p>
            <a:r>
              <a:rPr lang="en-US" sz="2200" dirty="0"/>
              <a:t>l</a:t>
            </a:r>
            <a:r>
              <a:rPr lang="en-US" sz="2200" dirty="0" smtClean="0"/>
              <a:t>aser trigger is independent from the calibration pulse</a:t>
            </a:r>
          </a:p>
          <a:p>
            <a:endParaRPr lang="en-US" sz="2200" dirty="0"/>
          </a:p>
          <a:p>
            <a:r>
              <a:rPr lang="en-US" sz="2200" dirty="0" smtClean="0">
                <a:solidFill>
                  <a:srgbClr val="C00000"/>
                </a:solidFill>
              </a:rPr>
              <a:t>overall time resolution at the laser test bench is from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60 </a:t>
            </a:r>
            <a:r>
              <a:rPr lang="en-US" sz="2200" dirty="0" err="1" smtClean="0">
                <a:solidFill>
                  <a:srgbClr val="C00000"/>
                </a:solidFill>
              </a:rPr>
              <a:t>ps</a:t>
            </a:r>
            <a:r>
              <a:rPr lang="en-US" sz="2200" dirty="0" smtClean="0">
                <a:solidFill>
                  <a:srgbClr val="C00000"/>
                </a:solidFill>
              </a:rPr>
              <a:t> to 80 </a:t>
            </a:r>
            <a:r>
              <a:rPr lang="en-US" sz="2200" dirty="0" err="1" smtClean="0">
                <a:solidFill>
                  <a:srgbClr val="C00000"/>
                </a:solidFill>
              </a:rPr>
              <a:t>ps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6" y="5971629"/>
            <a:ext cx="4825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(MCP-PMT transit time spread = 30 </a:t>
            </a:r>
            <a:r>
              <a:rPr lang="en-US" sz="2200" dirty="0" err="1" smtClean="0"/>
              <a:t>ps</a:t>
            </a:r>
            <a:r>
              <a:rPr lang="en-US" sz="2200" dirty="0" smtClean="0"/>
              <a:t>; </a:t>
            </a:r>
          </a:p>
          <a:p>
            <a:r>
              <a:rPr lang="en-US" sz="2200" dirty="0" smtClean="0"/>
              <a:t>laser bench TDC time resolution = 25 </a:t>
            </a:r>
            <a:r>
              <a:rPr lang="en-US" sz="2200" dirty="0" err="1" smtClean="0"/>
              <a:t>ps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2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4432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Back-End DAQ System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987760"/>
            <a:ext cx="4706666" cy="3909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182" y="1125595"/>
            <a:ext cx="1499482" cy="7510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High Speed Link Board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1526923" y="1876597"/>
            <a:ext cx="388643" cy="8648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2"/>
          </p:cNvCxnSpPr>
          <p:nvPr/>
        </p:nvCxnSpPr>
        <p:spPr>
          <a:xfrm flipH="1">
            <a:off x="3510116" y="1876597"/>
            <a:ext cx="275686" cy="10151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2" idx="0"/>
          </p:cNvCxnSpPr>
          <p:nvPr/>
        </p:nvCxnSpPr>
        <p:spPr>
          <a:xfrm flipV="1">
            <a:off x="3785801" y="4562168"/>
            <a:ext cx="241898" cy="14446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1526923" y="4159045"/>
            <a:ext cx="557516" cy="18477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7182" y="6006773"/>
            <a:ext cx="1499482" cy="7510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COPPER-III board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3803" y="1125595"/>
            <a:ext cx="2083997" cy="7510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1.6 GHz Intel Atom Z530 CPU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0609" y="6006773"/>
            <a:ext cx="1690384" cy="7510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g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lobal clock and trigger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4938" y="1377143"/>
            <a:ext cx="343228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Common Pipelined Platform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or Electronic Readout</a:t>
            </a:r>
          </a:p>
          <a:p>
            <a:r>
              <a:rPr lang="en-US" sz="2200" dirty="0" smtClean="0"/>
              <a:t>(COPPER) version III </a:t>
            </a:r>
          </a:p>
          <a:p>
            <a:endParaRPr lang="en-US" sz="2200" dirty="0"/>
          </a:p>
          <a:p>
            <a:r>
              <a:rPr lang="en-US" sz="2200" dirty="0" smtClean="0"/>
              <a:t>9U VME format</a:t>
            </a:r>
          </a:p>
          <a:p>
            <a:endParaRPr lang="en-US" sz="2200" dirty="0" smtClean="0"/>
          </a:p>
          <a:p>
            <a:r>
              <a:rPr lang="en-US" sz="2200" dirty="0"/>
              <a:t>o</a:t>
            </a:r>
            <a:r>
              <a:rPr lang="en-US" sz="2200" dirty="0" smtClean="0"/>
              <a:t>ne High Speed Link Board 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ollects data from one SRM</a:t>
            </a:r>
          </a:p>
          <a:p>
            <a:endParaRPr lang="en-US" sz="2200" dirty="0"/>
          </a:p>
          <a:p>
            <a:r>
              <a:rPr lang="en-US" sz="2200" dirty="0"/>
              <a:t>o</a:t>
            </a:r>
            <a:r>
              <a:rPr lang="en-US" sz="2200" dirty="0" smtClean="0"/>
              <a:t>ne COPPER-III board serves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ne </a:t>
            </a:r>
            <a:r>
              <a:rPr lang="en-US" sz="2200" dirty="0" err="1" smtClean="0"/>
              <a:t>iTOP</a:t>
            </a:r>
            <a:r>
              <a:rPr lang="en-US" sz="2200" dirty="0" smtClean="0"/>
              <a:t> module</a:t>
            </a:r>
          </a:p>
          <a:p>
            <a:endParaRPr lang="en-US" sz="2200" dirty="0"/>
          </a:p>
          <a:p>
            <a:r>
              <a:rPr lang="en-US" sz="2200" dirty="0" smtClean="0"/>
              <a:t>16 COPPER-III boards serve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 err="1" smtClean="0"/>
              <a:t>iTOP</a:t>
            </a:r>
            <a:r>
              <a:rPr lang="en-US" sz="2200" dirty="0" smtClean="0"/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11319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Barrel Particle Identification at Belle II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9" y="1010245"/>
            <a:ext cx="8963801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Belle II experiment at </a:t>
            </a:r>
            <a:r>
              <a:rPr lang="en-US" sz="2200" u="sng" dirty="0" err="1"/>
              <a:t>SuperKEKB</a:t>
            </a:r>
            <a:r>
              <a:rPr lang="en-US" sz="2200" u="sng" dirty="0"/>
              <a:t> electron-positron collider </a:t>
            </a:r>
            <a:endParaRPr lang="en-US" sz="2200" u="sng" dirty="0" smtClean="0"/>
          </a:p>
          <a:p>
            <a:r>
              <a:rPr lang="en-US" sz="2200" u="sng" dirty="0" smtClean="0"/>
              <a:t>(</a:t>
            </a:r>
            <a:r>
              <a:rPr lang="en-US" sz="2200" u="sng" dirty="0"/>
              <a:t>KEK, Tsukuba, Japan):</a:t>
            </a:r>
          </a:p>
          <a:p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asymmetric collisions of 7 </a:t>
            </a:r>
            <a:r>
              <a:rPr lang="en-US" sz="2200" dirty="0" err="1"/>
              <a:t>GeV</a:t>
            </a:r>
            <a:r>
              <a:rPr lang="en-US" sz="2200" dirty="0"/>
              <a:t> electron beam with 4 </a:t>
            </a:r>
            <a:r>
              <a:rPr lang="en-US" sz="2200" dirty="0" err="1"/>
              <a:t>GeV</a:t>
            </a:r>
            <a:r>
              <a:rPr lang="en-US" sz="2200" dirty="0"/>
              <a:t> positron beam</a:t>
            </a:r>
          </a:p>
          <a:p>
            <a:r>
              <a:rPr lang="en-US" sz="2200" dirty="0"/>
              <a:t>     (program’s total integrated luminosity = 50 ab</a:t>
            </a:r>
            <a:r>
              <a:rPr lang="en-US" sz="2200" baseline="30000" dirty="0"/>
              <a:t>-1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studies of CP-violating physics processes from decays of </a:t>
            </a:r>
            <a:r>
              <a:rPr lang="en-US" sz="2200" dirty="0">
                <a:latin typeface="Symbol" panose="05050102010706020507" pitchFamily="18" charset="2"/>
              </a:rPr>
              <a:t>U</a:t>
            </a:r>
            <a:r>
              <a:rPr lang="en-US" sz="2200" dirty="0"/>
              <a:t>(4S) resonances</a:t>
            </a:r>
          </a:p>
          <a:p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need for improved barrel particle identification to detect rare and </a:t>
            </a:r>
            <a:endParaRPr lang="en-US" sz="2200" dirty="0" smtClean="0"/>
          </a:p>
          <a:p>
            <a:r>
              <a:rPr lang="en-US" sz="2200" dirty="0" smtClean="0"/>
              <a:t>     previously unobserved </a:t>
            </a:r>
            <a:r>
              <a:rPr lang="en-US" sz="2200" dirty="0"/>
              <a:t>phenomena and to mitigate beam backgrounds</a:t>
            </a:r>
          </a:p>
          <a:p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in the </a:t>
            </a:r>
            <a:r>
              <a:rPr lang="en-US" sz="2200" dirty="0" err="1"/>
              <a:t>p</a:t>
            </a:r>
            <a:r>
              <a:rPr lang="en-US" sz="2200" baseline="-25000" dirty="0" err="1"/>
              <a:t>T</a:t>
            </a:r>
            <a:r>
              <a:rPr lang="en-US" sz="2200" dirty="0"/>
              <a:t> range from 1 </a:t>
            </a:r>
            <a:r>
              <a:rPr lang="en-US" sz="2200" dirty="0" err="1"/>
              <a:t>GeV</a:t>
            </a:r>
            <a:r>
              <a:rPr lang="en-US" sz="2200" dirty="0"/>
              <a:t>/c to 4 </a:t>
            </a:r>
            <a:r>
              <a:rPr lang="en-US" sz="2200" dirty="0" err="1"/>
              <a:t>GeV</a:t>
            </a:r>
            <a:r>
              <a:rPr lang="en-US" sz="2200" dirty="0"/>
              <a:t>/c </a:t>
            </a:r>
            <a:r>
              <a:rPr lang="en-US" sz="2200" dirty="0" err="1"/>
              <a:t>pions</a:t>
            </a:r>
            <a:r>
              <a:rPr lang="en-US" sz="2200" dirty="0"/>
              <a:t> have to be separated from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kaons</a:t>
            </a:r>
            <a:r>
              <a:rPr lang="en-US" sz="2200" dirty="0" smtClean="0"/>
              <a:t> with </a:t>
            </a:r>
            <a:r>
              <a:rPr lang="en-US" sz="2200" dirty="0"/>
              <a:t>the efficiency of 85-90%, while the misidentification efficiency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has </a:t>
            </a:r>
            <a:r>
              <a:rPr lang="en-US" sz="2200" dirty="0"/>
              <a:t>to be </a:t>
            </a:r>
            <a:r>
              <a:rPr lang="en-US" sz="2200" dirty="0" smtClean="0"/>
              <a:t>less </a:t>
            </a:r>
            <a:r>
              <a:rPr lang="en-US" sz="2200" dirty="0"/>
              <a:t>than 5%</a:t>
            </a:r>
          </a:p>
          <a:p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</a:rPr>
              <a:t>new </a:t>
            </a:r>
            <a:r>
              <a:rPr lang="en-US" sz="2200" dirty="0">
                <a:solidFill>
                  <a:srgbClr val="002060"/>
                </a:solidFill>
              </a:rPr>
              <a:t>8192-channel Cherenkov radiation imaging Time of Propagation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    Detector </a:t>
            </a:r>
            <a:r>
              <a:rPr lang="en-US" sz="2200" dirty="0">
                <a:solidFill>
                  <a:srgbClr val="002060"/>
                </a:solidFill>
              </a:rPr>
              <a:t>(</a:t>
            </a:r>
            <a:r>
              <a:rPr lang="en-US" sz="2200" dirty="0" err="1" smtClean="0">
                <a:solidFill>
                  <a:srgbClr val="002060"/>
                </a:solidFill>
              </a:rPr>
              <a:t>iTOP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5720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Integration at the </a:t>
            </a:r>
            <a:r>
              <a:rPr lang="en-US" sz="4200" dirty="0" err="1" smtClean="0">
                <a:solidFill>
                  <a:srgbClr val="FF0000"/>
                </a:solidFill>
              </a:rPr>
              <a:t>iTOP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14" y="1029713"/>
            <a:ext cx="87025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Assembled </a:t>
            </a:r>
            <a:r>
              <a:rPr lang="en-US" sz="2200" dirty="0" err="1">
                <a:solidFill>
                  <a:srgbClr val="002060"/>
                </a:solidFill>
              </a:rPr>
              <a:t>Subdetector</a:t>
            </a:r>
            <a:r>
              <a:rPr lang="en-US" sz="2200" dirty="0">
                <a:solidFill>
                  <a:srgbClr val="002060"/>
                </a:solidFill>
              </a:rPr>
              <a:t> Readout Modules:			78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/>
              <a:t>Installed at </a:t>
            </a:r>
            <a:r>
              <a:rPr lang="en-US" sz="2200" dirty="0" err="1" smtClean="0"/>
              <a:t>iTOP</a:t>
            </a:r>
            <a:r>
              <a:rPr lang="en-US" sz="2200" dirty="0" smtClean="0"/>
              <a:t> (8192 channels):</a:t>
            </a:r>
            <a:r>
              <a:rPr lang="en-US" sz="2200" dirty="0"/>
              <a:t>				</a:t>
            </a:r>
            <a:r>
              <a:rPr lang="en-US" sz="2200" dirty="0" smtClean="0"/>
              <a:t>64</a:t>
            </a:r>
            <a:endParaRPr lang="en-US" sz="2200" dirty="0"/>
          </a:p>
          <a:p>
            <a:r>
              <a:rPr lang="en-US" sz="2200" dirty="0"/>
              <a:t>Installed at a spare </a:t>
            </a:r>
            <a:r>
              <a:rPr lang="en-US" sz="2200" dirty="0" err="1"/>
              <a:t>iTOP</a:t>
            </a:r>
            <a:r>
              <a:rPr lang="en-US" sz="2200" dirty="0"/>
              <a:t> module:				4</a:t>
            </a:r>
          </a:p>
          <a:p>
            <a:r>
              <a:rPr lang="en-US" sz="2200" dirty="0"/>
              <a:t>Uninstalled spare SRMs:					</a:t>
            </a:r>
            <a:r>
              <a:rPr lang="en-US" sz="2200" dirty="0" smtClean="0"/>
              <a:t>	10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In-situ data taking </a:t>
            </a:r>
            <a:r>
              <a:rPr lang="en-US" sz="2200" dirty="0" smtClean="0"/>
              <a:t>from </a:t>
            </a:r>
            <a:r>
              <a:rPr lang="en-US" sz="2200" dirty="0"/>
              <a:t>calibration laser and cosmic </a:t>
            </a:r>
            <a:r>
              <a:rPr lang="en-US" sz="2200" dirty="0" err="1"/>
              <a:t>muon</a:t>
            </a:r>
            <a:r>
              <a:rPr lang="en-US" sz="2200" dirty="0"/>
              <a:t> ray events without magnetic </a:t>
            </a:r>
            <a:r>
              <a:rPr lang="en-US" sz="2200" dirty="0" smtClean="0"/>
              <a:t>field demonstrated performance comparable </a:t>
            </a:r>
            <a:r>
              <a:rPr lang="en-US" sz="2200" dirty="0"/>
              <a:t>to or </a:t>
            </a:r>
            <a:r>
              <a:rPr lang="en-US" sz="2200" dirty="0" smtClean="0"/>
              <a:t>surpassing </a:t>
            </a:r>
            <a:r>
              <a:rPr lang="en-US" sz="2200" dirty="0"/>
              <a:t>the in-lab performance</a:t>
            </a:r>
          </a:p>
          <a:p>
            <a:endParaRPr lang="en-US" sz="2200" dirty="0"/>
          </a:p>
          <a:p>
            <a:r>
              <a:rPr lang="en-US" sz="2200" dirty="0"/>
              <a:t>DAQ tests with 1.5 T magnetic field have started and will be continued </a:t>
            </a:r>
            <a:endParaRPr lang="en-US" sz="2200" dirty="0" smtClean="0"/>
          </a:p>
          <a:p>
            <a:r>
              <a:rPr lang="en-US" sz="2200" dirty="0" smtClean="0"/>
              <a:t>through several campaigns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Calibration </a:t>
            </a:r>
            <a:r>
              <a:rPr lang="en-US" sz="2200" dirty="0" smtClean="0"/>
              <a:t>software </a:t>
            </a:r>
            <a:r>
              <a:rPr lang="en-US" sz="2200" dirty="0" smtClean="0"/>
              <a:t>that allows reconstruction of laser</a:t>
            </a:r>
            <a:r>
              <a:rPr lang="en-US" sz="2200" dirty="0" smtClean="0"/>
              <a:t>, cosmic ray </a:t>
            </a:r>
            <a:r>
              <a:rPr lang="en-US" sz="2200" dirty="0" err="1" smtClean="0"/>
              <a:t>muon</a:t>
            </a:r>
            <a:r>
              <a:rPr lang="en-US" sz="2200" dirty="0" smtClean="0"/>
              <a:t>, and electron-positron collision data with resolution of less than </a:t>
            </a:r>
            <a:r>
              <a:rPr lang="en-US" sz="2200" dirty="0"/>
              <a:t>50 </a:t>
            </a:r>
            <a:r>
              <a:rPr lang="en-US" sz="2200" dirty="0" err="1" smtClean="0"/>
              <a:t>ps</a:t>
            </a:r>
            <a:r>
              <a:rPr lang="en-US" sz="2200" dirty="0" smtClean="0"/>
              <a:t> have been developed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76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Imaging Time of Propagation Detector</a:t>
            </a:r>
            <a:endParaRPr lang="en-US" sz="42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734319"/>
            <a:ext cx="6817822" cy="4383925"/>
            <a:chOff x="0" y="158137"/>
            <a:chExt cx="8597119" cy="63797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8560"/>
              <a:ext cx="8597119" cy="5487939"/>
            </a:xfrm>
            <a:prstGeom prst="rect">
              <a:avLst/>
            </a:prstGeom>
          </p:spPr>
        </p:pic>
        <p:sp>
          <p:nvSpPr>
            <p:cNvPr id="23" name="TextBox 5"/>
            <p:cNvSpPr txBox="1"/>
            <p:nvPr/>
          </p:nvSpPr>
          <p:spPr>
            <a:xfrm>
              <a:off x="3535522" y="2189175"/>
              <a:ext cx="1955985" cy="735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Central Drift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Chamber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3041269" y="1633146"/>
              <a:ext cx="3564676" cy="458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Electromagnetic Calorimeter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66849" y="4559395"/>
              <a:ext cx="395557" cy="19785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8" idx="2"/>
            </p:cNvCxnSpPr>
            <p:nvPr/>
          </p:nvCxnSpPr>
          <p:spPr>
            <a:xfrm>
              <a:off x="2666849" y="158137"/>
              <a:ext cx="374421" cy="19724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"/>
          <p:cNvSpPr txBox="1"/>
          <p:nvPr/>
        </p:nvSpPr>
        <p:spPr>
          <a:xfrm>
            <a:off x="2411835" y="4732150"/>
            <a:ext cx="2632605" cy="377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Electromagnetic Calorimeter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2029" y="1284739"/>
            <a:ext cx="965754" cy="4495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iTOP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2785466" y="4140550"/>
            <a:ext cx="1587824" cy="6057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Drift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2535" y="2678657"/>
            <a:ext cx="26714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</a:t>
            </a:r>
            <a:r>
              <a:rPr lang="en-US" sz="2200" u="sng" dirty="0"/>
              <a:t>in each module:</a:t>
            </a:r>
          </a:p>
          <a:p>
            <a:r>
              <a:rPr lang="en-US" sz="2200" dirty="0"/>
              <a:t>     </a:t>
            </a:r>
          </a:p>
          <a:p>
            <a:r>
              <a:rPr lang="en-US" sz="2200" dirty="0"/>
              <a:t>    2.5 m long quartz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bar glued </a:t>
            </a:r>
            <a:r>
              <a:rPr lang="en-US" sz="2200" dirty="0"/>
              <a:t>from </a:t>
            </a:r>
            <a:r>
              <a:rPr lang="en-US" sz="2200" dirty="0" smtClean="0"/>
              <a:t>two </a:t>
            </a:r>
          </a:p>
          <a:p>
            <a:r>
              <a:rPr lang="en-US" sz="2200" dirty="0" smtClean="0"/>
              <a:t>    125 </a:t>
            </a:r>
            <a:r>
              <a:rPr lang="en-US" sz="2200" dirty="0"/>
              <a:t>x 44 x 2 cm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pieces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33730" y="1134727"/>
            <a:ext cx="551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16 modules placed between </a:t>
            </a:r>
            <a:r>
              <a:rPr lang="en-US" sz="2200" dirty="0" smtClean="0"/>
              <a:t>Central </a:t>
            </a:r>
            <a:r>
              <a:rPr lang="en-US" sz="2200" dirty="0"/>
              <a:t>Drift Chamber and </a:t>
            </a:r>
            <a:r>
              <a:rPr lang="en-US" sz="2200" dirty="0" smtClean="0"/>
              <a:t>Electromagnetic Calorimeter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2393" y="5927104"/>
            <a:ext cx="502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</a:t>
            </a:r>
            <a:r>
              <a:rPr lang="en-US" sz="2200" dirty="0"/>
              <a:t>spherical mirror is glued to </a:t>
            </a:r>
            <a:r>
              <a:rPr lang="en-US" sz="2200" dirty="0" smtClean="0"/>
              <a:t>one </a:t>
            </a:r>
            <a:r>
              <a:rPr lang="en-US" sz="2200" dirty="0"/>
              <a:t>end and a prism is glued </a:t>
            </a:r>
            <a:r>
              <a:rPr lang="en-US" sz="2200" dirty="0" smtClean="0"/>
              <a:t>to </a:t>
            </a:r>
            <a:r>
              <a:rPr lang="en-US" sz="2200" dirty="0"/>
              <a:t>another end of the bar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32029" y="6118244"/>
            <a:ext cx="965754" cy="4495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iTOP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8"/>
            <a:ext cx="9130873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Cherenkov Radiation in Quartz</a:t>
            </a:r>
            <a:endParaRPr lang="en-US" sz="4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8155" y="1217384"/>
            <a:ext cx="5181582" cy="3826564"/>
            <a:chOff x="-16417" y="922"/>
            <a:chExt cx="6514801" cy="4477800"/>
          </a:xfrm>
        </p:grpSpPr>
        <p:sp>
          <p:nvSpPr>
            <p:cNvPr id="4" name="Rectangle 3"/>
            <p:cNvSpPr/>
            <p:nvPr/>
          </p:nvSpPr>
          <p:spPr>
            <a:xfrm>
              <a:off x="651529" y="2032645"/>
              <a:ext cx="5713261" cy="14248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268094" y="1292097"/>
              <a:ext cx="976464" cy="29059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627492" y="2032644"/>
              <a:ext cx="936002" cy="1093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44444" y="2025500"/>
              <a:ext cx="1390650" cy="14319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908895" y="2032644"/>
              <a:ext cx="1321600" cy="14248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5213823" y="2025500"/>
              <a:ext cx="1150968" cy="11804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627492" y="2032646"/>
              <a:ext cx="1469402" cy="1097426"/>
            </a:xfrm>
            <a:prstGeom prst="straightConnector1">
              <a:avLst/>
            </a:prstGeom>
            <a:ln w="38100">
              <a:solidFill>
                <a:srgbClr val="0066C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082606" y="2027883"/>
              <a:ext cx="2057400" cy="1424848"/>
            </a:xfrm>
            <a:prstGeom prst="straightConnector1">
              <a:avLst/>
            </a:prstGeom>
            <a:ln w="38100">
              <a:solidFill>
                <a:srgbClr val="0066C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16193" y="2485081"/>
              <a:ext cx="1248597" cy="967650"/>
            </a:xfrm>
            <a:prstGeom prst="straightConnector1">
              <a:avLst/>
            </a:prstGeom>
            <a:ln w="38100">
              <a:solidFill>
                <a:srgbClr val="00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188053" y="179739"/>
              <a:ext cx="8017" cy="1162578"/>
            </a:xfrm>
            <a:prstGeom prst="straightConnector1">
              <a:avLst/>
            </a:prstGeom>
            <a:ln w="3810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1668" y="1336316"/>
              <a:ext cx="1186934" cy="0"/>
            </a:xfrm>
            <a:prstGeom prst="straightConnector1">
              <a:avLst/>
            </a:prstGeom>
            <a:ln w="3810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63294" y="1103531"/>
              <a:ext cx="457200" cy="4573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49344" y="1287117"/>
              <a:ext cx="89258" cy="98398"/>
            </a:xfrm>
            <a:prstGeom prst="ellipse">
              <a:avLst/>
            </a:prstGeom>
            <a:solidFill>
              <a:srgbClr val="0099CC"/>
            </a:solidFill>
            <a:ln w="508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761530" y="922"/>
              <a:ext cx="368125" cy="506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99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-16417" y="1325283"/>
              <a:ext cx="349266" cy="506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99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838991" y="1433535"/>
              <a:ext cx="360581" cy="506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99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34"/>
            <p:cNvSpPr txBox="1"/>
            <p:nvPr/>
          </p:nvSpPr>
          <p:spPr>
            <a:xfrm>
              <a:off x="711881" y="2064227"/>
              <a:ext cx="1080989" cy="506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quartz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96634" y="3573494"/>
              <a:ext cx="1494226" cy="905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charged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particle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3563230" y="3528069"/>
              <a:ext cx="2903934" cy="90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66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Cherenkov photon</a:t>
              </a:r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rgbClr val="0066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pion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3597478" y="982296"/>
              <a:ext cx="2900906" cy="905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Cherenkov photon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2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</a:t>
              </a:r>
              <a:r>
                <a:rPr lang="en-US" sz="2200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kaon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98" y="1255903"/>
            <a:ext cx="2653215" cy="21374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03926" y="3497062"/>
            <a:ext cx="3740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Hamamatsu </a:t>
            </a:r>
            <a:r>
              <a:rPr lang="en-US" sz="2200" dirty="0" err="1"/>
              <a:t>microchannel</a:t>
            </a:r>
            <a:r>
              <a:rPr lang="en-US" sz="2200" dirty="0"/>
              <a:t> </a:t>
            </a:r>
            <a:r>
              <a:rPr lang="en-US" sz="2200" dirty="0" smtClean="0"/>
              <a:t>plate photomultiplier </a:t>
            </a:r>
            <a:r>
              <a:rPr lang="en-US" sz="2200" dirty="0"/>
              <a:t>tube </a:t>
            </a:r>
            <a:r>
              <a:rPr lang="en-US" sz="2200" dirty="0" smtClean="0"/>
              <a:t>(MCP-PMT) R10754-07-M16(N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16-channels (4 x 4 pixel matrix)</a:t>
            </a:r>
          </a:p>
          <a:p>
            <a:endParaRPr lang="en-US" sz="2200" dirty="0"/>
          </a:p>
          <a:p>
            <a:r>
              <a:rPr lang="en-US" sz="2200" dirty="0"/>
              <a:t>32 MCP-PMTs are attached to </a:t>
            </a:r>
            <a:r>
              <a:rPr lang="en-US" sz="2200" dirty="0" smtClean="0"/>
              <a:t>each prism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0151" y="5114897"/>
            <a:ext cx="43257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measurement of Cherenkov photon </a:t>
            </a:r>
            <a:endParaRPr lang="en-US" sz="2200" dirty="0" smtClean="0"/>
          </a:p>
          <a:p>
            <a:r>
              <a:rPr lang="en-US" sz="2200" dirty="0" smtClean="0"/>
              <a:t>x-y </a:t>
            </a:r>
            <a:r>
              <a:rPr lang="en-US" sz="2200" dirty="0"/>
              <a:t>position </a:t>
            </a:r>
            <a:r>
              <a:rPr lang="en-US" sz="2200" dirty="0" smtClean="0"/>
              <a:t>at the </a:t>
            </a:r>
            <a:r>
              <a:rPr lang="en-US" sz="2200" dirty="0"/>
              <a:t>prism surface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MCP-PMT pixel coordinate) and</a:t>
            </a:r>
          </a:p>
          <a:p>
            <a:r>
              <a:rPr lang="en-US" sz="2200" dirty="0"/>
              <a:t>in-quartz propagation time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Ice Radio Sampler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kotchet\Downloads\v41lk_ac_final_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" y="1440993"/>
            <a:ext cx="3828288" cy="3938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7514" y="1368267"/>
            <a:ext cx="471244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Ice Radio Sampler version X (IRSX) ASIC</a:t>
            </a:r>
          </a:p>
          <a:p>
            <a:endParaRPr lang="en-US" sz="2200" dirty="0"/>
          </a:p>
          <a:p>
            <a:r>
              <a:rPr lang="en-US" sz="2200" dirty="0"/>
              <a:t>adaptation from designs for neutrino</a:t>
            </a:r>
          </a:p>
          <a:p>
            <a:r>
              <a:rPr lang="en-US" sz="2200" dirty="0"/>
              <a:t>experiments in Antarctica</a:t>
            </a:r>
          </a:p>
          <a:p>
            <a:endParaRPr lang="en-US" sz="2200" dirty="0"/>
          </a:p>
          <a:p>
            <a:r>
              <a:rPr lang="en-US" sz="2200" dirty="0"/>
              <a:t>0.25 </a:t>
            </a:r>
            <a:r>
              <a:rPr lang="en-US" sz="2200" dirty="0">
                <a:latin typeface="Symbol" panose="05050102010706020507" pitchFamily="18" charset="2"/>
              </a:rPr>
              <a:t>m</a:t>
            </a:r>
            <a:r>
              <a:rPr lang="en-US" sz="2200" dirty="0"/>
              <a:t>m TMSC CMOS process </a:t>
            </a:r>
          </a:p>
          <a:p>
            <a:endParaRPr lang="en-US" sz="2200" dirty="0"/>
          </a:p>
          <a:p>
            <a:r>
              <a:rPr lang="en-US" sz="2200" dirty="0"/>
              <a:t>8 channels</a:t>
            </a:r>
          </a:p>
          <a:p>
            <a:endParaRPr lang="en-US" sz="2200" dirty="0"/>
          </a:p>
          <a:p>
            <a:r>
              <a:rPr lang="en-US" sz="2200" dirty="0"/>
              <a:t>switched capacitor array with 32,768 </a:t>
            </a:r>
            <a:endParaRPr lang="en-US" sz="2200" dirty="0" smtClean="0"/>
          </a:p>
          <a:p>
            <a:r>
              <a:rPr lang="en-US" sz="2200" dirty="0"/>
              <a:t>s</a:t>
            </a:r>
            <a:r>
              <a:rPr lang="en-US" sz="2200" dirty="0" smtClean="0"/>
              <a:t>torage cells </a:t>
            </a:r>
            <a:r>
              <a:rPr lang="en-US" sz="2200" dirty="0"/>
              <a:t>for each channel sampling </a:t>
            </a:r>
            <a:endParaRPr lang="en-US" sz="2200" dirty="0" smtClean="0"/>
          </a:p>
          <a:p>
            <a:r>
              <a:rPr lang="en-US" sz="2200" dirty="0" smtClean="0"/>
              <a:t>buffer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operational sampling speed is 2.714 </a:t>
            </a:r>
            <a:endParaRPr lang="en-US" sz="2200" dirty="0" smtClean="0"/>
          </a:p>
          <a:p>
            <a:r>
              <a:rPr lang="en-US" sz="2200" dirty="0" err="1"/>
              <a:t>g</a:t>
            </a:r>
            <a:r>
              <a:rPr lang="en-US" sz="2200" dirty="0" err="1" smtClean="0"/>
              <a:t>igasamples</a:t>
            </a:r>
            <a:r>
              <a:rPr lang="en-US" sz="2200" dirty="0" smtClean="0"/>
              <a:t> per </a:t>
            </a:r>
            <a:r>
              <a:rPr lang="en-US" sz="2200" dirty="0"/>
              <a:t>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5" y="4783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Sample and Hold Cell</a:t>
            </a:r>
            <a:endParaRPr lang="en-US" sz="4200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1375" y="1688740"/>
            <a:ext cx="5627155" cy="3661377"/>
            <a:chOff x="0" y="0"/>
            <a:chExt cx="6211600" cy="4021455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582954" y="1817700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42018" y="1817807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102488" y="1817807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585095" y="2643289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42018" y="2643289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02488" y="2643289"/>
              <a:ext cx="2078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06420" y="2439797"/>
              <a:ext cx="0" cy="203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206420" y="2439797"/>
              <a:ext cx="28185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487267" y="2019871"/>
              <a:ext cx="0" cy="41658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206419" y="1819721"/>
              <a:ext cx="0" cy="203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206419" y="2023213"/>
              <a:ext cx="28185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686887" y="1819614"/>
              <a:ext cx="0" cy="203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695354" y="2439797"/>
              <a:ext cx="0" cy="203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11358" y="2023106"/>
              <a:ext cx="27552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13499" y="2436455"/>
              <a:ext cx="28185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413499" y="2023213"/>
              <a:ext cx="0" cy="41658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29801" y="1678709"/>
              <a:ext cx="4459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29801" y="2794594"/>
              <a:ext cx="4459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945950" y="2305686"/>
              <a:ext cx="0" cy="33760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3952775" y="1831091"/>
              <a:ext cx="0" cy="32990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3911035" y="1566140"/>
              <a:ext cx="83481" cy="8951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4488275" y="2227753"/>
              <a:ext cx="1291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5019326" y="2182995"/>
              <a:ext cx="83481" cy="895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445527" y="2189888"/>
              <a:ext cx="83481" cy="895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5061067" y="2272511"/>
              <a:ext cx="0" cy="41658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838092" y="2689095"/>
              <a:ext cx="4459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840962" y="2846453"/>
              <a:ext cx="4459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 rot="18901190">
              <a:off x="5010911" y="3428400"/>
              <a:ext cx="103827" cy="103073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930023" y="2226879"/>
              <a:ext cx="2493089" cy="3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3368544" y="2182731"/>
              <a:ext cx="83481" cy="895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3952775" y="2780232"/>
              <a:ext cx="0" cy="41658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50979" y="3191299"/>
              <a:ext cx="80530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3144769" y="3117268"/>
              <a:ext cx="142717" cy="154341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 rot="5400000">
              <a:off x="2672447" y="2981657"/>
              <a:ext cx="473434" cy="421444"/>
            </a:xfrm>
            <a:prstGeom prst="triangl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2262021" y="3196816"/>
              <a:ext cx="43642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2281453" y="2415994"/>
              <a:ext cx="18" cy="7808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Arc 99"/>
            <p:cNvSpPr/>
            <p:nvPr/>
          </p:nvSpPr>
          <p:spPr>
            <a:xfrm rot="2533886">
              <a:off x="1771810" y="1954802"/>
              <a:ext cx="578821" cy="578748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259880" y="977390"/>
              <a:ext cx="0" cy="10642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 rot="13386107">
              <a:off x="959596" y="2175342"/>
              <a:ext cx="104442" cy="103073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3952775" y="955274"/>
              <a:ext cx="0" cy="6108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214393" y="928789"/>
              <a:ext cx="83481" cy="89515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6166723">
              <a:off x="1025008" y="387982"/>
              <a:ext cx="842795" cy="961811"/>
            </a:xfrm>
            <a:prstGeom prst="arc">
              <a:avLst/>
            </a:prstGeom>
            <a:ln w="44450">
              <a:solidFill>
                <a:schemeClr val="tx1"/>
              </a:solidFill>
            </a:ln>
            <a:scene3d>
              <a:camera prst="orthographicFront">
                <a:rot lat="600001" lon="0" rev="2159999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9933005">
              <a:off x="1115601" y="710555"/>
              <a:ext cx="840008" cy="947885"/>
            </a:xfrm>
            <a:prstGeom prst="arc">
              <a:avLst/>
            </a:prstGeom>
            <a:ln w="44450">
              <a:solidFill>
                <a:schemeClr val="tx1"/>
              </a:solidFill>
            </a:ln>
            <a:scene3d>
              <a:camera prst="orthographicFront">
                <a:rot lat="600001" lon="0" rev="2159999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2784212">
              <a:off x="699554" y="658957"/>
              <a:ext cx="757596" cy="692240"/>
            </a:xfrm>
            <a:prstGeom prst="arc">
              <a:avLst/>
            </a:prstGeom>
            <a:ln w="44450">
              <a:solidFill>
                <a:schemeClr val="tx1"/>
              </a:solidFill>
            </a:ln>
            <a:scene3d>
              <a:camera prst="orthographicFront">
                <a:rot lat="600001" lon="0" rev="2159999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3386107">
              <a:off x="962874" y="816160"/>
              <a:ext cx="104442" cy="103073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13386107">
              <a:off x="962925" y="1126807"/>
              <a:ext cx="104442" cy="103073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063112" y="869093"/>
              <a:ext cx="336693" cy="64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97"/>
            <p:cNvSpPr txBox="1"/>
            <p:nvPr/>
          </p:nvSpPr>
          <p:spPr>
            <a:xfrm>
              <a:off x="333971" y="1973864"/>
              <a:ext cx="534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TextBox 98"/>
            <p:cNvSpPr txBox="1"/>
            <p:nvPr/>
          </p:nvSpPr>
          <p:spPr>
            <a:xfrm>
              <a:off x="30178" y="0"/>
              <a:ext cx="1037560" cy="845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Write 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Strobe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Box 99"/>
            <p:cNvSpPr txBox="1"/>
            <p:nvPr/>
          </p:nvSpPr>
          <p:spPr>
            <a:xfrm>
              <a:off x="0" y="1192147"/>
              <a:ext cx="1234439" cy="473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Trigger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TextBox 100"/>
            <p:cNvSpPr txBox="1"/>
            <p:nvPr/>
          </p:nvSpPr>
          <p:spPr>
            <a:xfrm>
              <a:off x="4076782" y="1147689"/>
              <a:ext cx="513508" cy="47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T1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TextBox 101"/>
            <p:cNvSpPr txBox="1"/>
            <p:nvPr/>
          </p:nvSpPr>
          <p:spPr>
            <a:xfrm>
              <a:off x="4076782" y="2933622"/>
              <a:ext cx="513508" cy="47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Box 102"/>
            <p:cNvSpPr txBox="1"/>
            <p:nvPr/>
          </p:nvSpPr>
          <p:spPr>
            <a:xfrm>
              <a:off x="4423674" y="3557905"/>
              <a:ext cx="1283705" cy="4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pedestal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Box 103"/>
            <p:cNvSpPr txBox="1"/>
            <p:nvPr/>
          </p:nvSpPr>
          <p:spPr>
            <a:xfrm>
              <a:off x="5100960" y="2847245"/>
              <a:ext cx="1013460" cy="463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5061066" y="2855025"/>
              <a:ext cx="0" cy="55176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74542" y="1175650"/>
              <a:ext cx="336693" cy="64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06"/>
            <p:cNvSpPr txBox="1"/>
            <p:nvPr/>
          </p:nvSpPr>
          <p:spPr>
            <a:xfrm>
              <a:off x="5133128" y="1412647"/>
              <a:ext cx="1078472" cy="47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 ADC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5241121" y="1989422"/>
              <a:ext cx="778389" cy="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1892685" y="967422"/>
              <a:ext cx="2060090" cy="160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6</a:t>
            </a:fld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855592" y="1688749"/>
            <a:ext cx="32268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</a:t>
            </a:r>
            <a:r>
              <a:rPr lang="en-US" sz="2200" dirty="0" smtClean="0"/>
              <a:t>asic unit or Switched Capacitor Array</a:t>
            </a:r>
          </a:p>
          <a:p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 smtClean="0"/>
              <a:t>rigger or write strobe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loses an analog switch</a:t>
            </a:r>
          </a:p>
          <a:p>
            <a:r>
              <a:rPr lang="en-US" sz="2200" dirty="0" smtClean="0"/>
              <a:t>and an input signal gets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tored in 14 </a:t>
            </a:r>
            <a:r>
              <a:rPr lang="en-US" sz="2200" dirty="0" err="1" smtClean="0"/>
              <a:t>fF</a:t>
            </a:r>
            <a:r>
              <a:rPr lang="en-US" sz="2200" dirty="0" smtClean="0"/>
              <a:t> capacitor</a:t>
            </a:r>
          </a:p>
          <a:p>
            <a:endParaRPr lang="en-US" sz="2200" dirty="0"/>
          </a:p>
          <a:p>
            <a:r>
              <a:rPr lang="en-US" sz="2200" dirty="0"/>
              <a:t>c</a:t>
            </a:r>
            <a:r>
              <a:rPr lang="en-US" sz="2200" dirty="0" smtClean="0"/>
              <a:t>harge remains held in 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capacitor until it is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verwritten or until discharge occurs through leakage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66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6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Wilkinson Analog-to-Digital Conversion</a:t>
            </a:r>
            <a:endParaRPr lang="en-US" sz="4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810" y="1426499"/>
            <a:ext cx="5283456" cy="4437117"/>
            <a:chOff x="-103225" y="0"/>
            <a:chExt cx="6247485" cy="5093598"/>
          </a:xfrm>
        </p:grpSpPr>
        <p:sp>
          <p:nvSpPr>
            <p:cNvPr id="4" name="Rectangle 3"/>
            <p:cNvSpPr/>
            <p:nvPr/>
          </p:nvSpPr>
          <p:spPr>
            <a:xfrm>
              <a:off x="403251" y="4236479"/>
              <a:ext cx="1677792" cy="83095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808032" y="4428119"/>
              <a:ext cx="864394" cy="43063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72426" y="4428118"/>
              <a:ext cx="202752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6662" y="4858754"/>
              <a:ext cx="19137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 rot="5400000">
              <a:off x="2561532" y="2937646"/>
              <a:ext cx="766988" cy="688423"/>
            </a:xfrm>
            <a:prstGeom prst="triangl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2573" y="2964041"/>
              <a:ext cx="1731687" cy="63563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471" y="4236480"/>
              <a:ext cx="1724789" cy="83095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6544" y="4345630"/>
              <a:ext cx="885889" cy="63389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002607" y="4494738"/>
              <a:ext cx="0" cy="3214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02607" y="4494738"/>
              <a:ext cx="18910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191712" y="4494738"/>
              <a:ext cx="0" cy="3214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91712" y="4816224"/>
              <a:ext cx="18910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378139" y="4494738"/>
              <a:ext cx="0" cy="3214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83467" y="4494738"/>
              <a:ext cx="18910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72570" y="4494738"/>
              <a:ext cx="0" cy="3214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29011" y="3567635"/>
              <a:ext cx="4666" cy="10949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305665" y="3571584"/>
              <a:ext cx="283400" cy="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0"/>
              <a:endCxn id="9" idx="1"/>
            </p:cNvCxnSpPr>
            <p:nvPr/>
          </p:nvCxnSpPr>
          <p:spPr>
            <a:xfrm>
              <a:off x="3289237" y="3281857"/>
              <a:ext cx="1123336" cy="0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20235" y="3151483"/>
              <a:ext cx="1870266" cy="919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3"/>
            </p:cNvCxnSpPr>
            <p:nvPr/>
          </p:nvCxnSpPr>
          <p:spPr>
            <a:xfrm flipV="1">
              <a:off x="3732433" y="4662579"/>
              <a:ext cx="667408" cy="1"/>
            </a:xfrm>
            <a:prstGeom prst="line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2"/>
              <a:endCxn id="10" idx="0"/>
            </p:cNvCxnSpPr>
            <p:nvPr/>
          </p:nvCxnSpPr>
          <p:spPr>
            <a:xfrm>
              <a:off x="5278417" y="3599673"/>
              <a:ext cx="3449" cy="636807"/>
            </a:xfrm>
            <a:prstGeom prst="line">
              <a:avLst/>
            </a:prstGeom>
            <a:ln w="508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211351" y="3911578"/>
              <a:ext cx="146399" cy="1205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/>
            <p:cNvSpPr txBox="1"/>
            <p:nvPr/>
          </p:nvSpPr>
          <p:spPr>
            <a:xfrm>
              <a:off x="-103225" y="3750163"/>
              <a:ext cx="2460801" cy="4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Ramp Generator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2858955" y="3882970"/>
              <a:ext cx="940543" cy="4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Clock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4458458" y="4210317"/>
              <a:ext cx="1613669" cy="88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Gray Code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Counter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1798709" y="2400384"/>
              <a:ext cx="1839081" cy="4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Comparator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31"/>
            <p:cNvSpPr txBox="1"/>
            <p:nvPr/>
          </p:nvSpPr>
          <p:spPr>
            <a:xfrm>
              <a:off x="4761650" y="2486625"/>
              <a:ext cx="1312210" cy="494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Register</a:t>
              </a:r>
              <a:endParaRPr lang="en-US" sz="2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Box 32"/>
            <p:cNvSpPr txBox="1"/>
            <p:nvPr/>
          </p:nvSpPr>
          <p:spPr>
            <a:xfrm>
              <a:off x="4610446" y="3029636"/>
              <a:ext cx="1391669" cy="52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D (0:11)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018842" y="0"/>
              <a:ext cx="18836" cy="1730676"/>
            </a:xfrm>
            <a:prstGeom prst="line">
              <a:avLst/>
            </a:prstGeom>
            <a:ln w="50800">
              <a:solidFill>
                <a:srgbClr val="00B05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38299" y="854049"/>
              <a:ext cx="2183883" cy="21597"/>
            </a:xfrm>
            <a:prstGeom prst="line">
              <a:avLst/>
            </a:prstGeom>
            <a:ln w="50800"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24257" y="401288"/>
              <a:ext cx="1626841" cy="91528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8830" y="1708302"/>
              <a:ext cx="1086449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22407" y="22374"/>
              <a:ext cx="1106822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40"/>
            <p:cNvSpPr txBox="1"/>
            <p:nvPr/>
          </p:nvSpPr>
          <p:spPr>
            <a:xfrm>
              <a:off x="2012519" y="1453358"/>
              <a:ext cx="883255" cy="46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comp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Box 41"/>
            <p:cNvSpPr txBox="1"/>
            <p:nvPr/>
          </p:nvSpPr>
          <p:spPr>
            <a:xfrm>
              <a:off x="2068015" y="1033423"/>
              <a:ext cx="851580" cy="46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ramp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Box 42"/>
            <p:cNvSpPr txBox="1"/>
            <p:nvPr/>
          </p:nvSpPr>
          <p:spPr>
            <a:xfrm>
              <a:off x="2383283" y="636124"/>
              <a:ext cx="534121" cy="46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in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TextBox 43"/>
            <p:cNvSpPr txBox="1"/>
            <p:nvPr/>
          </p:nvSpPr>
          <p:spPr>
            <a:xfrm>
              <a:off x="3170285" y="2787461"/>
              <a:ext cx="1044415" cy="52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 dirty="0" err="1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comp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Box 44"/>
            <p:cNvSpPr txBox="1"/>
            <p:nvPr/>
          </p:nvSpPr>
          <p:spPr>
            <a:xfrm>
              <a:off x="659489" y="2630710"/>
              <a:ext cx="631578" cy="52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in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Box 45"/>
            <p:cNvSpPr txBox="1"/>
            <p:nvPr/>
          </p:nvSpPr>
          <p:spPr>
            <a:xfrm>
              <a:off x="1322051" y="3343996"/>
              <a:ext cx="1006961" cy="52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V</a:t>
              </a:r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ramp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5337711" y="3666443"/>
              <a:ext cx="586086" cy="529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12</a:t>
              </a:r>
              <a:endParaRPr 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958830" y="1307205"/>
              <a:ext cx="271083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29057" y="410140"/>
              <a:ext cx="271083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104268" y="4643436"/>
              <a:ext cx="23407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798709" y="2081301"/>
              <a:ext cx="4302172" cy="4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95"/>
            <p:cNvSpPr txBox="1"/>
            <p:nvPr/>
          </p:nvSpPr>
          <p:spPr>
            <a:xfrm>
              <a:off x="5265292" y="1623757"/>
              <a:ext cx="785112" cy="459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7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69827" y="1269379"/>
            <a:ext cx="32268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ommon voltage ramp connected to a positive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nput of a comparator</a:t>
            </a:r>
          </a:p>
          <a:p>
            <a:endParaRPr lang="en-US" sz="2200" dirty="0"/>
          </a:p>
          <a:p>
            <a:r>
              <a:rPr lang="en-US" sz="2200" dirty="0" smtClean="0"/>
              <a:t>11-bit Gray code counter increments while the ramp voltage increases</a:t>
            </a:r>
          </a:p>
          <a:p>
            <a:endParaRPr lang="en-US" sz="2200" dirty="0"/>
          </a:p>
          <a:p>
            <a:r>
              <a:rPr lang="en-US" sz="2200" dirty="0" smtClean="0"/>
              <a:t>when the voltage ramp level exceeds the stored sample voltage, the comparator latches the Gray code value</a:t>
            </a:r>
          </a:p>
          <a:p>
            <a:endParaRPr lang="en-US" sz="2200" dirty="0"/>
          </a:p>
          <a:p>
            <a:r>
              <a:rPr lang="en-US" sz="2200" dirty="0" smtClean="0"/>
              <a:t>12th bit is for the phase   </a:t>
            </a:r>
            <a:endParaRPr lang="en-US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303454" y="6340240"/>
            <a:ext cx="5502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s</a:t>
            </a:r>
            <a:r>
              <a:rPr lang="en-US" sz="2200" dirty="0" smtClean="0">
                <a:solidFill>
                  <a:srgbClr val="002060"/>
                </a:solidFill>
              </a:rPr>
              <a:t>tored voltage → time interval </a:t>
            </a:r>
            <a:r>
              <a:rPr lang="en-US" sz="2200" dirty="0">
                <a:solidFill>
                  <a:srgbClr val="002060"/>
                </a:solidFill>
              </a:rPr>
              <a:t>→ </a:t>
            </a:r>
            <a:r>
              <a:rPr lang="en-US" sz="2200" dirty="0" smtClean="0">
                <a:solidFill>
                  <a:srgbClr val="002060"/>
                </a:solidFill>
              </a:rPr>
              <a:t>ADC value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 smtClean="0">
                <a:solidFill>
                  <a:srgbClr val="FF0000"/>
                </a:solidFill>
              </a:rPr>
              <a:t>Subdetector</a:t>
            </a:r>
            <a:r>
              <a:rPr lang="en-US" sz="4200" dirty="0" smtClean="0">
                <a:solidFill>
                  <a:srgbClr val="FF0000"/>
                </a:solidFill>
              </a:rPr>
              <a:t> Readout Module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93" y="1192426"/>
            <a:ext cx="32921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128-channel standalone </a:t>
            </a:r>
          </a:p>
          <a:p>
            <a:r>
              <a:rPr lang="en-US" sz="2200" dirty="0" smtClean="0"/>
              <a:t>front-end electronic </a:t>
            </a:r>
            <a:r>
              <a:rPr lang="en-US" sz="2200" dirty="0"/>
              <a:t>readout </a:t>
            </a:r>
            <a:r>
              <a:rPr lang="en-US" sz="2200" dirty="0" smtClean="0"/>
              <a:t>unit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assembly of four ASIC carrier </a:t>
            </a:r>
            <a:r>
              <a:rPr lang="en-US" sz="2200" dirty="0" smtClean="0"/>
              <a:t>Boards and </a:t>
            </a:r>
            <a:r>
              <a:rPr lang="en-US" sz="2200" dirty="0"/>
              <a:t>one Standard </a:t>
            </a:r>
            <a:r>
              <a:rPr lang="en-US" sz="2200" dirty="0" smtClean="0"/>
              <a:t>Control Read-Out Data </a:t>
            </a:r>
            <a:r>
              <a:rPr lang="en-US" sz="2200" dirty="0"/>
              <a:t>(SCROD) </a:t>
            </a:r>
            <a:r>
              <a:rPr lang="en-US" sz="2200" dirty="0" smtClean="0"/>
              <a:t>board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2" y="1129371"/>
            <a:ext cx="5481412" cy="410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712" y="5274926"/>
            <a:ext cx="8515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ASIC </a:t>
            </a:r>
            <a:r>
              <a:rPr lang="en-US" sz="2200" u="sng" dirty="0"/>
              <a:t>carrier board:</a:t>
            </a:r>
          </a:p>
          <a:p>
            <a:r>
              <a:rPr lang="en-US" sz="2200" dirty="0"/>
              <a:t>four 8-channel IRSX ASICs </a:t>
            </a:r>
            <a:r>
              <a:rPr lang="en-US" sz="2200" dirty="0" smtClean="0"/>
              <a:t>and one </a:t>
            </a:r>
            <a:r>
              <a:rPr lang="en-US" sz="2200" dirty="0"/>
              <a:t>Xilinx </a:t>
            </a:r>
            <a:r>
              <a:rPr lang="en-US" sz="2200" dirty="0" err="1"/>
              <a:t>Zynq</a:t>
            </a:r>
            <a:r>
              <a:rPr lang="en-US" sz="2200" dirty="0"/>
              <a:t> Z-7030 System on </a:t>
            </a:r>
            <a:r>
              <a:rPr lang="en-US" sz="2200" dirty="0" smtClean="0"/>
              <a:t>a Chip</a:t>
            </a:r>
            <a:endParaRPr lang="en-US" sz="2200" dirty="0"/>
          </a:p>
          <a:p>
            <a:r>
              <a:rPr lang="en-US" sz="2200" u="sng" dirty="0"/>
              <a:t>SCROD board:</a:t>
            </a:r>
          </a:p>
          <a:p>
            <a:r>
              <a:rPr lang="en-US" sz="2200" dirty="0"/>
              <a:t>one Xilinx </a:t>
            </a:r>
            <a:r>
              <a:rPr lang="en-US" sz="2200" dirty="0" err="1"/>
              <a:t>Zynq</a:t>
            </a:r>
            <a:r>
              <a:rPr lang="en-US" sz="2200" dirty="0"/>
              <a:t> Z-7045 System on </a:t>
            </a:r>
            <a:r>
              <a:rPr lang="en-US" sz="2200" dirty="0" smtClean="0"/>
              <a:t>a Chip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44" y="1751373"/>
            <a:ext cx="4190030" cy="3592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9" y="1758439"/>
            <a:ext cx="4193563" cy="3585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84"/>
            <a:ext cx="9144000" cy="942679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solidFill>
                  <a:srgbClr val="FF0000"/>
                </a:solidFill>
              </a:rPr>
              <a:t>SCROD</a:t>
            </a:r>
            <a:endParaRPr lang="en-US" sz="4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29" idx="0"/>
          </p:cNvCxnSpPr>
          <p:nvPr/>
        </p:nvCxnSpPr>
        <p:spPr>
          <a:xfrm flipH="1" flipV="1">
            <a:off x="1831105" y="4344542"/>
            <a:ext cx="439840" cy="13137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1" idx="0"/>
          </p:cNvCxnSpPr>
          <p:nvPr/>
        </p:nvCxnSpPr>
        <p:spPr>
          <a:xfrm flipH="1" flipV="1">
            <a:off x="3696870" y="4502190"/>
            <a:ext cx="123500" cy="1156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" idx="0"/>
          </p:cNvCxnSpPr>
          <p:nvPr/>
        </p:nvCxnSpPr>
        <p:spPr>
          <a:xfrm flipV="1">
            <a:off x="721521" y="4345630"/>
            <a:ext cx="780418" cy="13153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1779270" y="1557389"/>
            <a:ext cx="491675" cy="158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4350" y="1084639"/>
            <a:ext cx="1453190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debugging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446" y="5660940"/>
            <a:ext cx="990149" cy="7484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trigger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link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51" idx="0"/>
          </p:cNvCxnSpPr>
          <p:nvPr/>
        </p:nvCxnSpPr>
        <p:spPr>
          <a:xfrm flipV="1">
            <a:off x="6335885" y="3707910"/>
            <a:ext cx="553191" cy="19601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6" idx="0"/>
          </p:cNvCxnSpPr>
          <p:nvPr/>
        </p:nvCxnSpPr>
        <p:spPr>
          <a:xfrm flipH="1" flipV="1">
            <a:off x="7279934" y="4819346"/>
            <a:ext cx="717342" cy="838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8" idx="2"/>
          </p:cNvCxnSpPr>
          <p:nvPr/>
        </p:nvCxnSpPr>
        <p:spPr>
          <a:xfrm>
            <a:off x="6387615" y="1557389"/>
            <a:ext cx="153679" cy="1990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10614" y="1557389"/>
            <a:ext cx="127344" cy="28463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86298" y="1557389"/>
            <a:ext cx="724316" cy="8962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09072" y="1557389"/>
            <a:ext cx="1701542" cy="28463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86450" y="5658332"/>
            <a:ext cx="1768990" cy="75107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rogramming and clock</a:t>
            </a:r>
            <a:endParaRPr lang="en-US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25295" y="5658330"/>
            <a:ext cx="990149" cy="7510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data </a:t>
            </a:r>
            <a:endParaRPr lang="en-US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link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42478" y="1084639"/>
            <a:ext cx="890274" cy="4727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RAM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65046" y="5668020"/>
            <a:ext cx="1141678" cy="7413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Zynq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Z-7045</a:t>
            </a:r>
            <a:endParaRPr lang="en-US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19564" y="5658332"/>
            <a:ext cx="1555423" cy="751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ow voltage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power</a:t>
            </a:r>
            <a:endParaRPr lang="en-US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0466" y="812538"/>
            <a:ext cx="1839623" cy="751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onnectors to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ASIC carrier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C25-D6B6-47A2-888B-CD8F5BD5C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1070</Words>
  <Application>Microsoft Office PowerPoint</Application>
  <PresentationFormat>On-screen Show (4:3)</PresentationFormat>
  <Paragraphs>412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Electronic Readout System  for Belle II Imaging Time  of Propagation Detector</vt:lpstr>
      <vt:lpstr>Barrel Particle Identification at Belle II</vt:lpstr>
      <vt:lpstr>Imaging Time of Propagation Detector</vt:lpstr>
      <vt:lpstr>Cherenkov Radiation in Quartz</vt:lpstr>
      <vt:lpstr>Ice Radio Sampler</vt:lpstr>
      <vt:lpstr>Sample and Hold Cell</vt:lpstr>
      <vt:lpstr>Wilkinson Analog-to-Digital Conversion</vt:lpstr>
      <vt:lpstr>Subdetector Readout Module</vt:lpstr>
      <vt:lpstr>SCROD</vt:lpstr>
      <vt:lpstr>ASIC Carrier Board</vt:lpstr>
      <vt:lpstr>Front Boards</vt:lpstr>
      <vt:lpstr>High Voltage Board</vt:lpstr>
      <vt:lpstr>Single-Photon Laser Signal Data Taking</vt:lpstr>
      <vt:lpstr>iTOP Readout Scheme</vt:lpstr>
      <vt:lpstr>SCROD Firmware</vt:lpstr>
      <vt:lpstr>ASIC Carrier Board Firmware</vt:lpstr>
      <vt:lpstr>ASIC Carrier Timing Performance</vt:lpstr>
      <vt:lpstr>Timing Performance with MCP-PMTs</vt:lpstr>
      <vt:lpstr>Back-End DAQ System</vt:lpstr>
      <vt:lpstr>Integration at the iTOP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Readout System for Belle 2 Imaging Time of Propagation Detector</dc:title>
  <dc:creator>kotchet</dc:creator>
  <cp:lastModifiedBy>kotchet</cp:lastModifiedBy>
  <cp:revision>99</cp:revision>
  <dcterms:created xsi:type="dcterms:W3CDTF">2017-02-05T23:21:28Z</dcterms:created>
  <dcterms:modified xsi:type="dcterms:W3CDTF">2018-07-21T20:24:03Z</dcterms:modified>
</cp:coreProperties>
</file>