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658" r:id="rId2"/>
    <p:sldId id="725" r:id="rId3"/>
    <p:sldId id="780" r:id="rId4"/>
    <p:sldId id="733" r:id="rId5"/>
    <p:sldId id="731" r:id="rId6"/>
    <p:sldId id="762" r:id="rId7"/>
    <p:sldId id="706" r:id="rId8"/>
    <p:sldId id="691" r:id="rId9"/>
    <p:sldId id="746" r:id="rId10"/>
    <p:sldId id="751" r:id="rId11"/>
    <p:sldId id="768" r:id="rId12"/>
    <p:sldId id="753" r:id="rId13"/>
    <p:sldId id="764" r:id="rId14"/>
    <p:sldId id="756" r:id="rId15"/>
    <p:sldId id="757" r:id="rId16"/>
    <p:sldId id="769" r:id="rId17"/>
    <p:sldId id="678" r:id="rId18"/>
    <p:sldId id="727" r:id="rId19"/>
    <p:sldId id="744" r:id="rId20"/>
    <p:sldId id="743" r:id="rId21"/>
    <p:sldId id="741" r:id="rId22"/>
    <p:sldId id="785" r:id="rId23"/>
    <p:sldId id="781" r:id="rId24"/>
    <p:sldId id="775" r:id="rId25"/>
    <p:sldId id="622" r:id="rId26"/>
    <p:sldId id="624" r:id="rId27"/>
    <p:sldId id="782" r:id="rId28"/>
    <p:sldId id="784" r:id="rId29"/>
    <p:sldId id="783" r:id="rId30"/>
  </p:sldIdLst>
  <p:sldSz cx="9144000" cy="6858000" type="screen4x3"/>
  <p:notesSz cx="6746875" cy="99139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1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>
          <p15:clr>
            <a:srgbClr val="A4A3A4"/>
          </p15:clr>
        </p15:guide>
        <p15:guide id="2" pos="2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CC"/>
    <a:srgbClr val="686868"/>
    <a:srgbClr val="79FFFF"/>
    <a:srgbClr val="00FFFF"/>
    <a:srgbClr val="FFC800"/>
    <a:srgbClr val="CC6600"/>
    <a:srgbClr val="463700"/>
    <a:srgbClr val="FF9E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749" autoAdjust="0"/>
  </p:normalViewPr>
  <p:slideViewPr>
    <p:cSldViewPr>
      <p:cViewPr varScale="1">
        <p:scale>
          <a:sx n="113" d="100"/>
          <a:sy n="113" d="100"/>
        </p:scale>
        <p:origin x="372" y="108"/>
      </p:cViewPr>
      <p:guideLst>
        <p:guide orient="horz" pos="1872"/>
        <p:guide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28" y="1284"/>
      </p:cViewPr>
      <p:guideLst>
        <p:guide orient="horz" pos="3123"/>
        <p:guide pos="21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 descr="Paper bag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6019" name="Rectangle 3" descr="Paper bag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194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6020" name="Rectangle 4" descr="Paper bag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1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6021" name="Rectangle 5" descr="Paper bag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398000"/>
            <a:ext cx="291941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7640499E-F395-4F28-963F-5B0AE1F7D6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40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 descr="Paper bag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1" name="Rectangle 3" descr="Paper bag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66763"/>
            <a:ext cx="4897438" cy="367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 descr="Paper bag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46625"/>
            <a:ext cx="49530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 descr="Paper bag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5463"/>
            <a:ext cx="2895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5" name="Rectangle 7" descr="Paper bag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154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D5C74DCD-8C2F-4BA7-9FE7-F1E9FDE8E98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035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788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0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67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44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44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54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12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29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874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029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0126-47CF-4638-8125-8AD56D3ED51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56175" cy="3717925"/>
          </a:xfrm>
          <a:ln/>
        </p:spPr>
      </p:sp>
      <p:sp>
        <p:nvSpPr>
          <p:cNvPr id="68813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674688" y="4710113"/>
            <a:ext cx="5397500" cy="4459287"/>
          </a:xfrm>
          <a:ln/>
          <a:effectLst>
            <a:outerShdw dist="563972" dir="14049741" sx="125000" sy="125000" algn="tl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47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4" name="Rectangle 36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990600"/>
            <a:ext cx="77724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>
                <a:solidFill>
                  <a:srgbClr val="774E0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1660" name="Rectangle 4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295400" y="2738735"/>
            <a:ext cx="6400800" cy="46166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 typeface="Arial Unicode MS" pitchFamily="34" charset="-128"/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1" descr="Picture_LHC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38577" cy="990600"/>
          </a:xfrm>
          <a:prstGeom prst="rect">
            <a:avLst/>
          </a:prstGeom>
          <a:noFill/>
        </p:spPr>
      </p:pic>
      <p:pic>
        <p:nvPicPr>
          <p:cNvPr id="78336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28600"/>
            <a:ext cx="10953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  <a:prstGeom prst="rect">
            <a:avLst/>
          </a:prstGeom>
          <a:gradFill>
            <a:gsLst>
              <a:gs pos="0">
                <a:srgbClr val="E8C672">
                  <a:tint val="66000"/>
                  <a:satMod val="160000"/>
                </a:srgbClr>
              </a:gs>
              <a:gs pos="100000">
                <a:srgbClr val="E8C672">
                  <a:tint val="44500"/>
                  <a:satMod val="160000"/>
                </a:srgbClr>
              </a:gs>
              <a:gs pos="50000">
                <a:srgbClr val="E8C672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200">
                <a:solidFill>
                  <a:srgbClr val="774E0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84925"/>
            <a:ext cx="457200" cy="24447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latin typeface="Lucida Sans" pitchFamily="34" charset="0"/>
              </a:defRPr>
            </a:lvl1pPr>
          </a:lstStyle>
          <a:p>
            <a:fld id="{574B66AB-5C9E-435A-9B0D-3774376EF0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-300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16808"/>
            <a:ext cx="609600" cy="41653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  <a:gradFill>
            <a:gsLst>
              <a:gs pos="0">
                <a:srgbClr val="FFE2A1"/>
              </a:gs>
              <a:gs pos="100000">
                <a:srgbClr val="FFEBC5"/>
              </a:gs>
              <a:gs pos="50000">
                <a:srgbClr val="FFF5E2"/>
              </a:gs>
            </a:gsLst>
            <a:lin ang="5400000" scaled="0"/>
          </a:gradFill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84925"/>
            <a:ext cx="457200" cy="24447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latin typeface="Lucida Sans" pitchFamily="34" charset="0"/>
              </a:defRPr>
            </a:lvl1pPr>
          </a:lstStyle>
          <a:p>
            <a:fld id="{574B66AB-5C9E-435A-9B0D-3774376EF0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-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316808"/>
            <a:ext cx="609600" cy="41653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  <a:gradFill>
            <a:gsLst>
              <a:gs pos="0">
                <a:srgbClr val="FFF3D9"/>
              </a:gs>
              <a:gs pos="100000">
                <a:srgbClr val="FFF6E5"/>
              </a:gs>
              <a:gs pos="50000">
                <a:srgbClr val="FFFAEF"/>
              </a:gs>
            </a:gsLst>
            <a:lin ang="5400000" scaled="0"/>
          </a:gradFill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381000"/>
          </a:xfrm>
          <a:prstGeom prst="rect">
            <a:avLst/>
          </a:prstGeom>
          <a:gradFill>
            <a:gsLst>
              <a:gs pos="0">
                <a:srgbClr val="FFF3D9"/>
              </a:gs>
              <a:gs pos="100000">
                <a:srgbClr val="FFF5E1"/>
              </a:gs>
              <a:gs pos="50000">
                <a:srgbClr val="FFFBF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36000" bIns="0"/>
          <a:lstStyle>
            <a:lvl1pPr algn="l">
              <a:defRPr sz="2400">
                <a:solidFill>
                  <a:srgbClr val="774E0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84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24200"/>
            <a:ext cx="7010400" cy="639762"/>
          </a:xfrm>
          <a:prstGeom prst="rect">
            <a:avLst/>
          </a:prstGeom>
          <a:gradFill flip="none" rotWithShape="1">
            <a:gsLst>
              <a:gs pos="0">
                <a:srgbClr val="E8C672">
                  <a:tint val="66000"/>
                  <a:satMod val="160000"/>
                </a:srgbClr>
              </a:gs>
              <a:gs pos="50000">
                <a:srgbClr val="E8C672">
                  <a:tint val="44500"/>
                  <a:satMod val="160000"/>
                </a:srgbClr>
              </a:gs>
              <a:gs pos="100000">
                <a:srgbClr val="E8C67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defRPr sz="3600" baseline="0">
                <a:solidFill>
                  <a:srgbClr val="774E0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logo-300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228600"/>
            <a:ext cx="1447800" cy="98927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buClrTx/>
              <a:buFont typeface="Arial Unicode MS" pitchFamily="34" charset="-128"/>
              <a:buChar char="●"/>
              <a:defRPr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Arial Unicode MS" pitchFamily="34" charset="-128"/>
              <a:buChar char="▶"/>
              <a:defRPr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Arial Unicode MS" pitchFamily="34" charset="-128"/>
              <a:buChar char="━"/>
              <a:defRPr>
                <a:latin typeface="Arial" pitchFamily="34" charset="0"/>
                <a:cs typeface="Arial" pitchFamily="34" charset="0"/>
              </a:defRPr>
            </a:lvl3pPr>
            <a:lvl4pPr>
              <a:buClrTx/>
              <a:buFont typeface="Arial Unicode MS" pitchFamily="34" charset="-128"/>
              <a:buChar char="▸"/>
              <a:defRPr>
                <a:latin typeface="Arial" pitchFamily="34" charset="0"/>
                <a:cs typeface="Arial" pitchFamily="34" charset="0"/>
              </a:defRPr>
            </a:lvl4pPr>
            <a:lvl5pPr>
              <a:buClrTx/>
              <a:buFont typeface="Arial Unicode MS" pitchFamily="34" charset="-128"/>
              <a:buChar char="▪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38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D7E16FC-6625-4D36-BFC3-32EF91BD0A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8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38417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Yu. Guz        INSTR-2017                LHCb Calorimeter System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 descr="logo_agh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49213"/>
            <a:ext cx="4079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212725"/>
            <a:ext cx="312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hcb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0213" y="38100"/>
            <a:ext cx="10429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2838A-1639-4521-8B81-BBCC05B36F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5" name="Freeform 2335"/>
          <p:cNvSpPr>
            <a:spLocks/>
          </p:cNvSpPr>
          <p:nvPr/>
        </p:nvSpPr>
        <p:spPr bwMode="auto">
          <a:xfrm>
            <a:off x="3225800" y="3841750"/>
            <a:ext cx="9525" cy="4763"/>
          </a:xfrm>
          <a:custGeom>
            <a:avLst/>
            <a:gdLst/>
            <a:ahLst/>
            <a:cxnLst>
              <a:cxn ang="0">
                <a:pos x="12" y="5"/>
              </a:cxn>
              <a:cxn ang="0">
                <a:pos x="0" y="0"/>
              </a:cxn>
              <a:cxn ang="0">
                <a:pos x="12" y="3"/>
              </a:cxn>
              <a:cxn ang="0">
                <a:pos x="12" y="5"/>
              </a:cxn>
            </a:cxnLst>
            <a:rect l="0" t="0" r="r" b="b"/>
            <a:pathLst>
              <a:path w="12" h="5">
                <a:moveTo>
                  <a:pt x="12" y="5"/>
                </a:moveTo>
                <a:lnTo>
                  <a:pt x="0" y="0"/>
                </a:lnTo>
                <a:lnTo>
                  <a:pt x="12" y="3"/>
                </a:lnTo>
                <a:lnTo>
                  <a:pt x="1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9" r:id="rId3"/>
    <p:sldLayoutId id="2147483656" r:id="rId4"/>
    <p:sldLayoutId id="2147483657" r:id="rId5"/>
    <p:sldLayoutId id="2147483660" r:id="rId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❚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❙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〡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sz="quarter"/>
          </p:nvPr>
        </p:nvSpPr>
        <p:spPr>
          <a:xfrm>
            <a:off x="642335" y="2362200"/>
            <a:ext cx="7478329" cy="1323439"/>
          </a:xfr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The LHCb Calorimeter System: 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Design, Performance and Upgrade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sz="quarter" idx="1"/>
          </p:nvPr>
        </p:nvSpPr>
        <p:spPr>
          <a:xfrm>
            <a:off x="1676400" y="3998893"/>
            <a:ext cx="5486400" cy="1471172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Yu. Guz (IHEP </a:t>
            </a:r>
            <a:r>
              <a:rPr lang="en-US" sz="2800" dirty="0" err="1" smtClean="0">
                <a:latin typeface="Calibri" pitchFamily="34" charset="0"/>
              </a:rPr>
              <a:t>Protvino</a:t>
            </a:r>
            <a:r>
              <a:rPr lang="en-US" sz="2800" dirty="0" smtClean="0">
                <a:latin typeface="Calibri" pitchFamily="34" charset="0"/>
              </a:rPr>
              <a:t>)</a:t>
            </a:r>
          </a:p>
          <a:p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on behalf of the LHCb collaboration</a:t>
            </a:r>
          </a:p>
        </p:txBody>
      </p:sp>
      <p:pic>
        <p:nvPicPr>
          <p:cNvPr id="506891" name="Picture 11" descr="Picture_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38577" cy="99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6264" y="1455003"/>
            <a:ext cx="5438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Arial" pitchFamily="34" charset="0"/>
              </a:rPr>
              <a:t>February 27 – March 03 </a:t>
            </a:r>
            <a:r>
              <a:rPr lang="en-GB" sz="2400" dirty="0" smtClean="0">
                <a:latin typeface="Calibri" pitchFamily="34" charset="0"/>
                <a:cs typeface="Arial" pitchFamily="34" charset="0"/>
              </a:rPr>
              <a:t>2017,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Novosibirsk</a:t>
            </a:r>
            <a:endParaRPr lang="ru-RU" sz="24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053" y="540603"/>
            <a:ext cx="55250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INSTR – 2017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Instrumentation for Colliding Beam Physics</a:t>
            </a:r>
            <a:endParaRPr lang="ru-RU" sz="24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 descr="opt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0277" y="4769733"/>
            <a:ext cx="5918033" cy="16310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LED monitoring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04925" y="838200"/>
            <a:ext cx="6580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itchFamily="34" charset="0"/>
                <a:cs typeface="Arial" pitchFamily="34" charset="0"/>
              </a:rPr>
              <a:t>Each CALO subdetector is equipped with a LED calibration system.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itchFamily="34" charset="0"/>
                <a:cs typeface="Arial" pitchFamily="34" charset="0"/>
              </a:rPr>
              <a:t>The HCAL and ECAL monitoring systems have similar design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itchFamily="34" charset="0"/>
                <a:cs typeface="Arial" pitchFamily="34" charset="0"/>
              </a:rPr>
              <a:t>LED flash magnitudes are monitored by PIN photodiodes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itchFamily="34" charset="0"/>
                <a:cs typeface="Arial" pitchFamily="34" charset="0"/>
              </a:rPr>
              <a:t>For HCAL and (since 2015) ECAL: “active” monitoring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i="1" dirty="0" smtClean="0">
                <a:latin typeface="Calibri" pitchFamily="34" charset="0"/>
              </a:rPr>
              <a:t>to enable it for ECAL, we had to replace LED light distribution fibers to quartz ones, because of radiation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itchFamily="34" charset="0"/>
              </a:rPr>
              <a:t>The goal is to improve L0 operation stability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itchFamily="34" charset="0"/>
                <a:cs typeface="Arial" pitchFamily="34" charset="0"/>
              </a:rPr>
              <a:t>HV corrections are calculated from deviation of average LED amplitudes from reference</a:t>
            </a:r>
          </a:p>
          <a:p>
            <a:pPr marL="120015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itchFamily="34" charset="0"/>
                <a:cs typeface="Arial" pitchFamily="34" charset="0"/>
              </a:rPr>
              <a:t>from 2016 – in automatic regime (HV correction at 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the end of each fill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itchFamily="34" charset="0"/>
              </a:rPr>
              <a:t>This compensates for the ECAL/HCAL PMT gain drift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for ECAL it also partially compensates for the radiation degradation of light yield</a:t>
            </a:r>
          </a:p>
        </p:txBody>
      </p:sp>
      <p:pic>
        <p:nvPicPr>
          <p:cNvPr id="24" name="Picture 5" descr="ecal_mo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05675"/>
            <a:ext cx="2352525" cy="5041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219200"/>
            <a:ext cx="70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ECAL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53238" y="4613454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H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CAL</a:t>
            </a:r>
          </a:p>
        </p:txBody>
      </p:sp>
    </p:spTree>
    <p:extLst>
      <p:ext uri="{BB962C8B-B14F-4D97-AF65-F5344CB8AC3E}">
        <p14:creationId xmlns:p14="http://schemas.microsoft.com/office/powerpoint/2010/main" val="209732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LED monitoring: ECAL in 2016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1066800"/>
            <a:ext cx="8077200" cy="2289928"/>
            <a:chOff x="609600" y="1321950"/>
            <a:chExt cx="8077200" cy="22899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2446" t="12193" r="2839" b="4631"/>
            <a:stretch/>
          </p:blipFill>
          <p:spPr>
            <a:xfrm>
              <a:off x="609600" y="1321950"/>
              <a:ext cx="8077200" cy="22899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 bwMode="auto">
            <a:xfrm>
              <a:off x="914400" y="2310825"/>
              <a:ext cx="800219" cy="584775"/>
            </a:xfrm>
            <a:prstGeom prst="rect">
              <a:avLst/>
            </a:prstGeom>
            <a:noFill/>
            <a:ln w="1270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l-GR" sz="1600" b="0" dirty="0" smtClean="0">
                  <a:latin typeface="Calibri" pitchFamily="34" charset="0"/>
                  <a:cs typeface="Calibri" pitchFamily="34" charset="0"/>
                </a:rPr>
                <a:t>π</a:t>
              </a:r>
              <a:r>
                <a:rPr lang="en-US" sz="1600" b="0" baseline="30000" dirty="0" smtClean="0">
                  <a:latin typeface="Calibri" pitchFamily="34" charset="0"/>
                  <a:cs typeface="Calibri" pitchFamily="34" charset="0"/>
                </a:rPr>
                <a:t>0</a:t>
              </a:r>
              <a:r>
                <a:rPr lang="en-US" sz="1600" b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0" dirty="0" err="1" smtClean="0">
                  <a:latin typeface="Calibri" pitchFamily="34" charset="0"/>
                  <a:cs typeface="Calibri" pitchFamily="34" charset="0"/>
                </a:rPr>
                <a:t>calib</a:t>
              </a:r>
              <a:endParaRPr lang="en-US" sz="1600" b="0" dirty="0" smtClean="0">
                <a:latin typeface="Calibri" pitchFamily="34" charset="0"/>
                <a:cs typeface="Calibri" pitchFamily="34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600" b="0" dirty="0" smtClean="0">
                  <a:latin typeface="Calibri" pitchFamily="34" charset="0"/>
                  <a:cs typeface="Calibri" pitchFamily="34" charset="0"/>
                </a:rPr>
                <a:t>applied</a:t>
              </a:r>
              <a:endParaRPr lang="en-GB" sz="1600" b="0" dirty="0" smtClean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1752600" y="2590800"/>
              <a:ext cx="304800" cy="152400"/>
            </a:xfrm>
            <a:prstGeom prst="straightConnector1">
              <a:avLst/>
            </a:prstGeom>
            <a:noFill/>
            <a:ln w="222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 bwMode="auto">
            <a:xfrm>
              <a:off x="4524311" y="2735996"/>
              <a:ext cx="1137619" cy="338554"/>
            </a:xfrm>
            <a:prstGeom prst="rect">
              <a:avLst/>
            </a:prstGeom>
            <a:noFill/>
            <a:ln w="1270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600" b="0" dirty="0" smtClean="0">
                  <a:latin typeface="Calibri" pitchFamily="34" charset="0"/>
                  <a:cs typeface="Calibri" pitchFamily="34" charset="0"/>
                </a:rPr>
                <a:t>DAQ failure</a:t>
              </a:r>
              <a:endParaRPr lang="en-GB" sz="1600" b="0" dirty="0" smtClean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3962400" y="2887381"/>
              <a:ext cx="561912" cy="8220"/>
            </a:xfrm>
            <a:prstGeom prst="straightConnector1">
              <a:avLst/>
            </a:prstGeom>
            <a:noFill/>
            <a:ln w="222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 bwMode="auto">
            <a:xfrm>
              <a:off x="6749032" y="1616860"/>
              <a:ext cx="1745478" cy="215444"/>
            </a:xfrm>
            <a:prstGeom prst="rect">
              <a:avLst/>
            </a:prstGeom>
            <a:noFill/>
            <a:ln w="1270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400" b="0" dirty="0" smtClean="0">
                  <a:latin typeface="Calibri" pitchFamily="34" charset="0"/>
                  <a:cs typeface="Calibri" pitchFamily="34" charset="0"/>
                </a:rPr>
                <a:t>Annealing at tech. stops</a:t>
              </a:r>
              <a:endParaRPr lang="en-GB" sz="1400" b="0" dirty="0" smtClean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6858001" y="1871329"/>
              <a:ext cx="492028" cy="114153"/>
            </a:xfrm>
            <a:prstGeom prst="straightConnector1">
              <a:avLst/>
            </a:prstGeom>
            <a:noFill/>
            <a:ln w="222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6007729" y="1844455"/>
              <a:ext cx="732700" cy="192403"/>
            </a:xfrm>
            <a:prstGeom prst="straightConnector1">
              <a:avLst/>
            </a:prstGeom>
            <a:noFill/>
            <a:ln w="222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4395756" y="1732802"/>
              <a:ext cx="2329433" cy="289829"/>
            </a:xfrm>
            <a:prstGeom prst="straightConnector1">
              <a:avLst/>
            </a:prstGeom>
            <a:noFill/>
            <a:ln w="222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152401" y="3352800"/>
            <a:ext cx="2895600" cy="2148840"/>
            <a:chOff x="6240686" y="1124538"/>
            <a:chExt cx="3453493" cy="21488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12195" t="15781" r="5488" b="6532"/>
            <a:stretch/>
          </p:blipFill>
          <p:spPr>
            <a:xfrm>
              <a:off x="6240686" y="1124538"/>
              <a:ext cx="3453493" cy="214884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8538102" y="1214736"/>
              <a:ext cx="91069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b="0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Outer</a:t>
              </a:r>
              <a:endParaRPr lang="en-GB" sz="2400" b="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4199" y="3352800"/>
            <a:ext cx="2895601" cy="2172826"/>
            <a:chOff x="1911800" y="3542174"/>
            <a:chExt cx="3422201" cy="217282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3285" t="15138" r="5555" b="11468"/>
            <a:stretch/>
          </p:blipFill>
          <p:spPr>
            <a:xfrm>
              <a:off x="1911800" y="3542174"/>
              <a:ext cx="3422201" cy="217282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 bwMode="auto">
            <a:xfrm>
              <a:off x="3954874" y="3582776"/>
              <a:ext cx="1066318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b="0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Middle</a:t>
              </a:r>
              <a:endParaRPr lang="en-GB" sz="2400" b="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83929" y="3352800"/>
            <a:ext cx="2907671" cy="2179041"/>
            <a:chOff x="6170182" y="3478854"/>
            <a:chExt cx="3439209" cy="21790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l="12501" t="15302" r="5625" b="4698"/>
            <a:stretch/>
          </p:blipFill>
          <p:spPr>
            <a:xfrm>
              <a:off x="6170182" y="3478854"/>
              <a:ext cx="3439209" cy="217904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 bwMode="auto">
            <a:xfrm>
              <a:off x="8658919" y="3582775"/>
              <a:ext cx="846707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b="0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Inner</a:t>
              </a:r>
              <a:endParaRPr lang="en-GB" sz="2400" b="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" name="TextBox 5"/>
          <p:cNvSpPr txBox="1"/>
          <p:nvPr/>
        </p:nvSpPr>
        <p:spPr bwMode="auto">
          <a:xfrm>
            <a:off x="1600201" y="4719817"/>
            <a:ext cx="6303640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“Online” </a:t>
            </a:r>
            <a:r>
              <a:rPr lang="el-GR" sz="2000" b="0" dirty="0" smtClean="0">
                <a:latin typeface="Calibri" pitchFamily="34" charset="0"/>
                <a:cs typeface="Calibri" pitchFamily="34" charset="0"/>
              </a:rPr>
              <a:t>π</a:t>
            </a:r>
            <a:r>
              <a:rPr lang="en-US" sz="2000" b="0" baseline="30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mass is ~stable (fraction of MeV degradation). 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740416"/>
            <a:ext cx="505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i="1" dirty="0" smtClean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Active monitoring: HV correction after each LHC fill</a:t>
            </a:r>
          </a:p>
        </p:txBody>
      </p:sp>
      <p:sp>
        <p:nvSpPr>
          <p:cNvPr id="22" name="TextBox 5"/>
          <p:cNvSpPr txBox="1"/>
          <p:nvPr/>
        </p:nvSpPr>
        <p:spPr bwMode="auto">
          <a:xfrm>
            <a:off x="152400" y="5619690"/>
            <a:ext cx="8839200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More stable detector response: stabilizes L0 rate, facilitates offline calibration.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2695060"/>
            <a:ext cx="15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i="1" dirty="0" smtClean="0">
                <a:solidFill>
                  <a:srgbClr val="660066"/>
                </a:solidFill>
                <a:latin typeface="Calibri" pitchFamily="34" charset="0"/>
                <a:cs typeface="Arial" pitchFamily="34" charset="0"/>
              </a:rPr>
              <a:t>147 HV updates</a:t>
            </a:r>
          </a:p>
        </p:txBody>
      </p:sp>
    </p:spTree>
    <p:extLst>
      <p:ext uri="{BB962C8B-B14F-4D97-AF65-F5344CB8AC3E}">
        <p14:creationId xmlns:p14="http://schemas.microsoft.com/office/powerpoint/2010/main" val="83322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865438"/>
            <a:ext cx="7924800" cy="639762"/>
          </a:xfrm>
        </p:spPr>
        <p:txBody>
          <a:bodyPr/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Photon reconstruction, </a:t>
            </a:r>
            <a:r>
              <a:rPr lang="en-US" i="1" dirty="0" smtClean="0"/>
              <a:t>e</a:t>
            </a:r>
            <a:r>
              <a:rPr lang="en-US" dirty="0" smtClean="0"/>
              <a:t>/</a:t>
            </a:r>
            <a:r>
              <a:rPr lang="en-US" i="1" dirty="0" smtClean="0"/>
              <a:t>h</a:t>
            </a:r>
            <a:r>
              <a:rPr lang="en-US" dirty="0" smtClean="0"/>
              <a:t> separation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4800" y="3489050"/>
            <a:ext cx="2929180" cy="2631413"/>
            <a:chOff x="168442" y="3305210"/>
            <a:chExt cx="3200400" cy="2691463"/>
          </a:xfrm>
        </p:grpSpPr>
        <p:grpSp>
          <p:nvGrpSpPr>
            <p:cNvPr id="13" name="Group 12"/>
            <p:cNvGrpSpPr/>
            <p:nvPr/>
          </p:nvGrpSpPr>
          <p:grpSpPr>
            <a:xfrm>
              <a:off x="168442" y="3584355"/>
              <a:ext cx="3200400" cy="2412318"/>
              <a:chOff x="533401" y="1626283"/>
              <a:chExt cx="4038600" cy="241231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23510" t="14937" r="4726" b="2940"/>
              <a:stretch/>
            </p:blipFill>
            <p:spPr>
              <a:xfrm>
                <a:off x="533401" y="1626283"/>
                <a:ext cx="4038600" cy="2412318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570375" y="2465667"/>
                <a:ext cx="110318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l-GR" sz="1050" b="1" dirty="0" smtClean="0">
                    <a:latin typeface="Calibri" pitchFamily="34" charset="0"/>
                    <a:cs typeface="Arial" pitchFamily="34" charset="0"/>
                  </a:rPr>
                  <a:t>μ</a:t>
                </a:r>
                <a:r>
                  <a:rPr lang="en-US" sz="1050" b="1" dirty="0">
                    <a:latin typeface="Calibri" pitchFamily="34" charset="0"/>
                    <a:cs typeface="Arial" pitchFamily="34" charset="0"/>
                  </a:rPr>
                  <a:t>=782.389  </a:t>
                </a:r>
                <a:r>
                  <a:rPr lang="en-US" sz="1050" b="1" dirty="0" smtClean="0">
                    <a:latin typeface="Calibri" pitchFamily="34" charset="0"/>
                    <a:cs typeface="Arial" pitchFamily="34" charset="0"/>
                  </a:rPr>
                  <a:t>MeV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50" b="1" dirty="0" smtClean="0">
                    <a:latin typeface="Calibri" pitchFamily="34" charset="0"/>
                    <a:cs typeface="Arial" pitchFamily="34" charset="0"/>
                  </a:rPr>
                  <a:t>σ=11.909 MeV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0013" y="2942159"/>
                <a:ext cx="110318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l-GR" sz="1050" b="1" dirty="0" smtClean="0">
                    <a:latin typeface="Calibri" pitchFamily="34" charset="0"/>
                    <a:cs typeface="Arial" pitchFamily="34" charset="0"/>
                  </a:rPr>
                  <a:t>μ</a:t>
                </a:r>
                <a:r>
                  <a:rPr lang="en-US" sz="1050" b="1" dirty="0" smtClean="0">
                    <a:latin typeface="Calibri" pitchFamily="34" charset="0"/>
                    <a:cs typeface="Arial" pitchFamily="34" charset="0"/>
                  </a:rPr>
                  <a:t>=547.539 MeV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50" b="1" dirty="0" smtClean="0">
                    <a:latin typeface="Calibri" pitchFamily="34" charset="0"/>
                    <a:cs typeface="Arial" pitchFamily="34" charset="0"/>
                  </a:rPr>
                  <a:t>σ=9.902 MeV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205172" y="3305210"/>
              <a:ext cx="15776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l-GR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η</a:t>
              </a:r>
              <a:r>
                <a:rPr lang="en-US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,</a:t>
              </a:r>
              <a:r>
                <a:rPr lang="el-GR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ω</a:t>
              </a:r>
              <a:r>
                <a:rPr lang="en-US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  <a:sym typeface="Wingdings" panose="05000000000000000000" pitchFamily="2" charset="2"/>
                </a:rPr>
                <a:t></a:t>
              </a:r>
              <a:r>
                <a:rPr lang="el-GR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π</a:t>
              </a:r>
              <a:r>
                <a:rPr lang="en-US" sz="1600" b="1" baseline="30000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+</a:t>
              </a:r>
              <a:r>
                <a:rPr lang="el-GR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π</a:t>
              </a:r>
              <a:r>
                <a:rPr lang="el-GR" sz="1600" b="1" baseline="30000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–</a:t>
              </a:r>
              <a:r>
                <a:rPr lang="el-GR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π</a:t>
              </a:r>
              <a:r>
                <a:rPr lang="en-US" sz="1600" b="1" baseline="30000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r>
                <a:rPr lang="en-US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(</a:t>
              </a:r>
              <a:r>
                <a:rPr lang="el-GR" sz="1600" b="1" dirty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γ</a:t>
              </a:r>
              <a:r>
                <a:rPr lang="el-GR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γ</a:t>
              </a:r>
              <a:r>
                <a:rPr lang="en-US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4830" y="807904"/>
            <a:ext cx="2879150" cy="2510254"/>
            <a:chOff x="421881" y="842546"/>
            <a:chExt cx="2879150" cy="2510254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 l="30589" t="51109" r="2284" b="14017"/>
            <a:stretch>
              <a:fillRect/>
            </a:stretch>
          </p:blipFill>
          <p:spPr bwMode="auto">
            <a:xfrm>
              <a:off x="421881" y="967534"/>
              <a:ext cx="2879150" cy="2385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482492" y="842546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l-GR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π</a:t>
              </a:r>
              <a:r>
                <a:rPr lang="en-US" sz="1600" b="1" baseline="30000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r>
                <a:rPr lang="en-US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,</a:t>
              </a:r>
              <a:r>
                <a:rPr lang="el-GR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η</a:t>
              </a:r>
              <a:r>
                <a:rPr lang="en-US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  <a:sym typeface="Wingdings" panose="05000000000000000000" pitchFamily="2" charset="2"/>
                </a:rPr>
                <a:t> </a:t>
              </a:r>
              <a:r>
                <a:rPr lang="el-GR" sz="16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γγ</a:t>
              </a:r>
              <a:endParaRPr lang="en-US" sz="1600" b="1" dirty="0" smtClean="0">
                <a:solidFill>
                  <a:srgbClr val="0066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528445" y="741590"/>
            <a:ext cx="3939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n-lt"/>
              </a:rPr>
              <a:t>Int.J.Mod.Phys</a:t>
            </a:r>
            <a:r>
              <a:rPr lang="en-US" dirty="0">
                <a:latin typeface="+mn-lt"/>
              </a:rPr>
              <a:t>. A30 (2015) 1530022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0" y="1128082"/>
            <a:ext cx="2832995" cy="1875033"/>
            <a:chOff x="457200" y="1392558"/>
            <a:chExt cx="3053975" cy="209415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5523" t="28983" r="11452" b="5932"/>
            <a:stretch/>
          </p:blipFill>
          <p:spPr>
            <a:xfrm>
              <a:off x="457200" y="1392558"/>
              <a:ext cx="3053975" cy="209415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400832" y="1828786"/>
              <a:ext cx="10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800" b="1" dirty="0" smtClean="0">
                  <a:latin typeface="Calibri" pitchFamily="34" charset="0"/>
                  <a:cs typeface="Arial" pitchFamily="34" charset="0"/>
                </a:rPr>
                <a:t>ECAL E/p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89703" y="2281124"/>
              <a:ext cx="8627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i="1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electron</a:t>
              </a:r>
            </a:p>
            <a:p>
              <a:pPr>
                <a:spcBef>
                  <a:spcPts val="0"/>
                </a:spcBef>
              </a:pPr>
              <a:r>
                <a:rPr lang="en-US" sz="1600" i="1" dirty="0" smtClean="0">
                  <a:solidFill>
                    <a:srgbClr val="0000CC"/>
                  </a:solidFill>
                  <a:latin typeface="Calibri" pitchFamily="34" charset="0"/>
                  <a:cs typeface="Arial" pitchFamily="34" charset="0"/>
                </a:rPr>
                <a:t>hadron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8449" t="15277" r="5819" b="5744"/>
          <a:stretch/>
        </p:blipFill>
        <p:spPr>
          <a:xfrm>
            <a:off x="3470692" y="3126753"/>
            <a:ext cx="2777708" cy="19767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4767" t="16639" r="8448" b="5063"/>
          <a:stretch/>
        </p:blipFill>
        <p:spPr>
          <a:xfrm>
            <a:off x="6300139" y="3152616"/>
            <a:ext cx="2836241" cy="19767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81400" y="58674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+mn-lt"/>
              </a:rPr>
              <a:t>On average: 5% </a:t>
            </a:r>
            <a:r>
              <a:rPr lang="en-US" dirty="0" err="1">
                <a:latin typeface="+mn-lt"/>
              </a:rPr>
              <a:t>misID</a:t>
            </a:r>
            <a:r>
              <a:rPr lang="en-US" dirty="0">
                <a:latin typeface="+mn-lt"/>
              </a:rPr>
              <a:t> rate for 90% efficiency</a:t>
            </a:r>
            <a:endParaRPr lang="en-US" dirty="0" smtClean="0">
              <a:latin typeface="+mn-lt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40291" y="5080004"/>
                <a:ext cx="5251309" cy="647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800" i="1" dirty="0" smtClean="0">
                    <a:latin typeface="Calibri" pitchFamily="34" charset="0"/>
                    <a:cs typeface="Arial" pitchFamily="34" charset="0"/>
                  </a:rPr>
                  <a:t>e/h</a:t>
                </a:r>
                <a:r>
                  <a:rPr lang="en-US" sz="1800" dirty="0" smtClean="0">
                    <a:latin typeface="Calibri" pitchFamily="34" charset="0"/>
                    <a:cs typeface="Arial" pitchFamily="34" charset="0"/>
                  </a:rPr>
                  <a:t> separation: momentum dependence of efficiency </a:t>
                </a:r>
                <a:br>
                  <a:rPr lang="en-US" sz="1800" dirty="0" smtClean="0">
                    <a:latin typeface="Calibri" pitchFamily="34" charset="0"/>
                    <a:cs typeface="Arial" pitchFamily="34" charset="0"/>
                  </a:rPr>
                </a:br>
                <a:r>
                  <a:rPr lang="en-US" sz="1800" dirty="0" smtClean="0">
                    <a:latin typeface="Calibri" pitchFamily="34" charset="0"/>
                    <a:cs typeface="Arial" pitchFamily="34" charset="0"/>
                  </a:rPr>
                  <a:t>and </a:t>
                </a:r>
                <a:r>
                  <a:rPr lang="en-US" sz="1800" dirty="0" err="1" smtClean="0">
                    <a:latin typeface="Calibri" pitchFamily="34" charset="0"/>
                    <a:cs typeface="Arial" pitchFamily="34" charset="0"/>
                  </a:rPr>
                  <a:t>mis</a:t>
                </a:r>
                <a:r>
                  <a:rPr lang="en-US" sz="1800" dirty="0" smtClean="0">
                    <a:latin typeface="Calibri" pitchFamily="34" charset="0"/>
                    <a:cs typeface="Arial" pitchFamily="34" charset="0"/>
                  </a:rPr>
                  <a:t>-ID rate for different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𝑙𝑜𝑔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𝐶𝐴𝐿𝑂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sz="1800" dirty="0" smtClean="0"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91" y="5080004"/>
                <a:ext cx="5251309" cy="647228"/>
              </a:xfrm>
              <a:prstGeom prst="rect">
                <a:avLst/>
              </a:prstGeom>
              <a:blipFill rotWithShape="0">
                <a:blip r:embed="rId8"/>
                <a:stretch>
                  <a:fillRect l="-1045" t="-4673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77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865438"/>
            <a:ext cx="7924800" cy="639762"/>
          </a:xfrm>
        </p:spPr>
        <p:txBody>
          <a:bodyPr/>
          <a:lstStyle/>
          <a:p>
            <a:pPr algn="ctr"/>
            <a:r>
              <a:rPr lang="en-US" dirty="0" smtClean="0"/>
              <a:t>Ageing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4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Radiation environment @ CALO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82" y="4114800"/>
            <a:ext cx="430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Dose map @ </a:t>
            </a:r>
            <a:r>
              <a:rPr lang="en-US" sz="1600" b="1" u="sng" dirty="0" smtClean="0">
                <a:latin typeface="Calibri" pitchFamily="34" charset="0"/>
                <a:cs typeface="Arial" pitchFamily="34" charset="0"/>
              </a:rPr>
              <a:t>ECAL front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, corresponding to the 2012 FLUKA simulation (2.21 fb</a:t>
            </a:r>
            <a:r>
              <a:rPr lang="en-US" sz="1600" b="1" baseline="30000" dirty="0" smtClean="0">
                <a:latin typeface="Calibri" pitchFamily="34" charset="0"/>
                <a:cs typeface="Arial" pitchFamily="34" charset="0"/>
              </a:rPr>
              <a:t>-1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, E</a:t>
            </a:r>
            <a:r>
              <a:rPr lang="en-US" sz="1600" b="1" baseline="-25000" dirty="0" smtClean="0">
                <a:latin typeface="Calibri" pitchFamily="34" charset="0"/>
                <a:cs typeface="Arial" pitchFamily="34" charset="0"/>
              </a:rPr>
              <a:t>CM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 = 8 </a:t>
            </a:r>
            <a:r>
              <a:rPr lang="en-US" sz="1600" b="1" dirty="0" err="1" smtClean="0">
                <a:latin typeface="Calibri" pitchFamily="34" charset="0"/>
                <a:cs typeface="Arial" pitchFamily="34" charset="0"/>
              </a:rPr>
              <a:t>TeV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679" y="49309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For 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E</a:t>
            </a:r>
            <a:r>
              <a:rPr lang="en-US" sz="1600" baseline="-25000" dirty="0">
                <a:latin typeface="Calibri" pitchFamily="34" charset="0"/>
                <a:cs typeface="Arial" pitchFamily="34" charset="0"/>
              </a:rPr>
              <a:t>CM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 = 8 </a:t>
            </a:r>
            <a:r>
              <a:rPr lang="en-US" sz="1600" dirty="0" err="1">
                <a:latin typeface="Calibri" pitchFamily="34" charset="0"/>
                <a:cs typeface="Arial" pitchFamily="34" charset="0"/>
              </a:rPr>
              <a:t>TeV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14 </a:t>
            </a:r>
            <a:r>
              <a:rPr lang="en-US" sz="1600" dirty="0" err="1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TeV</a:t>
            </a:r>
            <a:r>
              <a:rPr lang="en-US" sz="1600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: f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actor of ~ 1.7 for same integrated luminosity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For the position of EM shower maximum in ECAL: factor of ~2 </a:t>
            </a:r>
            <a:r>
              <a:rPr lang="en-US" sz="1600" dirty="0" err="1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wrt</a:t>
            </a:r>
            <a:r>
              <a:rPr lang="en-US" sz="1600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 ECAL front. </a:t>
            </a:r>
            <a:endParaRPr lang="en-US" sz="16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2424" y="2675668"/>
            <a:ext cx="417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Dose profiles at the depth of EM shower max. Rapid decrease with |x|.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662" y="3810000"/>
            <a:ext cx="2305759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(M. </a:t>
            </a:r>
            <a:r>
              <a:rPr lang="en-US" sz="1600" i="1" dirty="0" err="1" smtClean="0">
                <a:latin typeface="Calibri" pitchFamily="34" charset="0"/>
                <a:cs typeface="Arial" pitchFamily="34" charset="0"/>
              </a:rPr>
              <a:t>Karacson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, PhD thesis)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23" y="3260443"/>
            <a:ext cx="3637887" cy="17427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7" y="952937"/>
            <a:ext cx="3616153" cy="27843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1944" y="5130492"/>
            <a:ext cx="45491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Dose profiles along 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z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 at different 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x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 positions.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HCAL front: ~0.3 of 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ECAL front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1600" i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CW HV generators are operational till 10-15 </a:t>
            </a:r>
            <a:r>
              <a:rPr lang="en-US" sz="1600" i="1" dirty="0" err="1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kGy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HCAL back: 0.03 of ECAL front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9758"/>
            <a:ext cx="3756911" cy="19489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14268" y="1643994"/>
            <a:ext cx="1203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Instrumented </a:t>
            </a:r>
            <a:br>
              <a:rPr lang="en-US" sz="1200" dirty="0" smtClean="0">
                <a:latin typeface="Calibri" pitchFamily="34" charset="0"/>
                <a:cs typeface="Arial" pitchFamily="34" charset="0"/>
              </a:rPr>
            </a:br>
            <a:r>
              <a:rPr lang="en-US" sz="1200" dirty="0" smtClean="0">
                <a:latin typeface="Calibri" pitchFamily="34" charset="0"/>
                <a:cs typeface="Arial" pitchFamily="34" charset="0"/>
              </a:rPr>
              <a:t>area: |x|&gt;32 cm</a:t>
            </a:r>
          </a:p>
        </p:txBody>
      </p:sp>
    </p:spTree>
    <p:extLst>
      <p:ext uri="{BB962C8B-B14F-4D97-AF65-F5344CB8AC3E}">
        <p14:creationId xmlns:p14="http://schemas.microsoft.com/office/powerpoint/2010/main" val="3281954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ECAL radiation hardness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12090" r="2402" b="12378"/>
          <a:stretch/>
        </p:blipFill>
        <p:spPr bwMode="auto">
          <a:xfrm>
            <a:off x="609600" y="1119751"/>
            <a:ext cx="3810000" cy="228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2900" y="5048071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latin typeface="+mn-lt"/>
                <a:cs typeface="Arial" pitchFamily="34" charset="0"/>
              </a:rPr>
              <a:t>The </a:t>
            </a:r>
            <a:r>
              <a:rPr lang="en-US" sz="1800" dirty="0">
                <a:latin typeface="+mn-lt"/>
                <a:cs typeface="Arial" pitchFamily="34" charset="0"/>
              </a:rPr>
              <a:t>module may be considered operational till ~3-4 </a:t>
            </a:r>
            <a:r>
              <a:rPr lang="en-US" sz="1800" dirty="0" err="1">
                <a:latin typeface="+mn-lt"/>
                <a:cs typeface="Arial" pitchFamily="34" charset="0"/>
              </a:rPr>
              <a:t>Mrad</a:t>
            </a:r>
            <a:r>
              <a:rPr lang="en-US" sz="1800" dirty="0">
                <a:latin typeface="+mn-lt"/>
                <a:cs typeface="Arial" pitchFamily="34" charset="0"/>
              </a:rPr>
              <a:t> at shower </a:t>
            </a:r>
            <a:r>
              <a:rPr lang="en-US" sz="1800" dirty="0" smtClean="0">
                <a:latin typeface="+mn-lt"/>
                <a:cs typeface="Arial" pitchFamily="34" charset="0"/>
              </a:rPr>
              <a:t>maximum:</a:t>
            </a:r>
          </a:p>
          <a:p>
            <a:pPr marL="285750" indent="-28575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1800" dirty="0" smtClean="0">
                <a:latin typeface="+mn-lt"/>
                <a:cs typeface="Arial" pitchFamily="34" charset="0"/>
              </a:rPr>
              <a:t>10…13 fb</a:t>
            </a:r>
            <a:r>
              <a:rPr lang="en-US" sz="1800" baseline="30000" dirty="0" smtClean="0">
                <a:latin typeface="+mn-lt"/>
                <a:cs typeface="Arial" pitchFamily="34" charset="0"/>
              </a:rPr>
              <a:t>-1</a:t>
            </a:r>
            <a:r>
              <a:rPr lang="en-US" sz="1800" dirty="0" smtClean="0">
                <a:latin typeface="+mn-lt"/>
                <a:cs typeface="Arial" pitchFamily="34" charset="0"/>
              </a:rPr>
              <a:t> @ 14 </a:t>
            </a:r>
            <a:r>
              <a:rPr lang="en-US" sz="1800" dirty="0" err="1" smtClean="0">
                <a:latin typeface="+mn-lt"/>
                <a:cs typeface="Arial" pitchFamily="34" charset="0"/>
              </a:rPr>
              <a:t>TeV</a:t>
            </a:r>
            <a:r>
              <a:rPr lang="en-US" sz="1800" dirty="0" smtClean="0">
                <a:latin typeface="+mn-lt"/>
                <a:cs typeface="Arial" pitchFamily="34" charset="0"/>
              </a:rPr>
              <a:t> for the innermost cells (32 cm from the beam)</a:t>
            </a:r>
          </a:p>
          <a:p>
            <a:pPr marL="285750" indent="-28575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1800" dirty="0">
                <a:latin typeface="+mn-lt"/>
                <a:cs typeface="Arial" pitchFamily="34" charset="0"/>
              </a:rPr>
              <a:t>25…30 fb-1 @ </a:t>
            </a:r>
            <a:r>
              <a:rPr lang="en-US" sz="1800" dirty="0" smtClean="0">
                <a:latin typeface="+mn-lt"/>
                <a:cs typeface="Arial" pitchFamily="34" charset="0"/>
              </a:rPr>
              <a:t>14 </a:t>
            </a:r>
            <a:r>
              <a:rPr lang="en-US" sz="1800" dirty="0" err="1">
                <a:latin typeface="+mn-lt"/>
                <a:cs typeface="Arial" pitchFamily="34" charset="0"/>
              </a:rPr>
              <a:t>TeV</a:t>
            </a:r>
            <a:r>
              <a:rPr lang="en-US" sz="1800" dirty="0">
                <a:latin typeface="+mn-lt"/>
                <a:cs typeface="Arial" pitchFamily="34" charset="0"/>
              </a:rPr>
              <a:t> </a:t>
            </a:r>
            <a:r>
              <a:rPr lang="en-US" sz="1800" dirty="0" smtClean="0">
                <a:latin typeface="+mn-lt"/>
                <a:cs typeface="Arial" pitchFamily="34" charset="0"/>
              </a:rPr>
              <a:t>at 48 cm</a:t>
            </a:r>
          </a:p>
          <a:p>
            <a:pPr marL="285750" indent="-28575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1800" dirty="0" smtClean="0">
                <a:latin typeface="+mn-lt"/>
                <a:cs typeface="Arial" pitchFamily="34" charset="0"/>
              </a:rPr>
              <a:t>…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650" y="3518282"/>
            <a:ext cx="8670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>
                <a:latin typeface="+mn-lt"/>
                <a:cs typeface="Arial" pitchFamily="34" charset="0"/>
              </a:rPr>
              <a:t>Two ECAL modules were installed in 2009 in the LHC tunnel upstream of the LHCb interaction point, close to the beam pipe. 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latin typeface="+mn-lt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+mn-lt"/>
                <a:cs typeface="Arial" pitchFamily="34" charset="0"/>
              </a:rPr>
              <a:t>The dose is measured at the module surface</a:t>
            </a:r>
            <a:endParaRPr lang="en-US" sz="1800" dirty="0"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+mn-lt"/>
                <a:cs typeface="Arial" pitchFamily="34" charset="0"/>
              </a:rPr>
              <a:t>Sizeable uncertainty (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Arial" pitchFamily="34" charset="0"/>
              </a:rPr>
              <a:t>~ x1.5 – x2</a:t>
            </a:r>
            <a:r>
              <a:rPr lang="en-US" sz="1800" dirty="0" smtClean="0">
                <a:latin typeface="+mn-lt"/>
                <a:cs typeface="Arial" pitchFamily="34" charset="0"/>
              </a:rPr>
              <a:t>) in obtaining the dose inside the module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746076"/>
            <a:ext cx="5072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Irradiation of Inner modules in the LHC tunnel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23" t="12934" r="5065" b="4697"/>
          <a:stretch/>
        </p:blipFill>
        <p:spPr>
          <a:xfrm>
            <a:off x="5320012" y="1040017"/>
            <a:ext cx="3109613" cy="23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67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HCAL radiation degradation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66AB-5C9E-435A-9B0D-3774376EF00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9075" y="950044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The HCAL radiation degradation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pitchFamily="34" charset="0"/>
                <a:sym typeface="Wingdings" pitchFamily="2" charset="2"/>
              </a:rPr>
              <a:t>can </a:t>
            </a: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  <a:sym typeface="Wingdings" pitchFamily="2" charset="2"/>
              </a:rPr>
              <a:t>be evaluated </a:t>
            </a:r>
            <a:r>
              <a:rPr lang="en-US" i="1" dirty="0">
                <a:solidFill>
                  <a:prstClr val="black"/>
                </a:solidFill>
                <a:latin typeface="Calibri"/>
                <a:cs typeface="Arial" pitchFamily="34" charset="0"/>
                <a:sym typeface="Wingdings" pitchFamily="2" charset="2"/>
              </a:rPr>
              <a:t>in </a:t>
            </a:r>
            <a:r>
              <a:rPr lang="en-US" i="1" dirty="0" smtClean="0">
                <a:solidFill>
                  <a:prstClr val="black"/>
                </a:solidFill>
                <a:latin typeface="Calibri"/>
                <a:cs typeface="Arial" pitchFamily="34" charset="0"/>
                <a:sym typeface="Wingdings" pitchFamily="2" charset="2"/>
              </a:rPr>
              <a:t>situ</a:t>
            </a:r>
            <a:r>
              <a:rPr kumimoji="0" lang="en-US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from the </a:t>
            </a:r>
            <a:r>
              <a:rPr kumimoji="0" lang="en-US" baseline="30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137</a:t>
            </a:r>
            <a:r>
              <a:rPr kumimoji="0" lang="en-US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Cs calibration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data</a:t>
            </a:r>
            <a:r>
              <a:rPr kumimoji="0" lang="en-US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.  </a:t>
            </a:r>
            <a:endParaRPr kumimoji="0" lang="en-US" dirty="0" smtClean="0">
              <a:solidFill>
                <a:prstClr val="black"/>
              </a:solidFill>
              <a:latin typeface="Calibri"/>
              <a:cs typeface="Arial" pitchFamily="34" charset="0"/>
              <a:sym typeface="Wingdings" pitchFamily="2" charset="2"/>
            </a:endParaRP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210397" y="2014775"/>
            <a:ext cx="4038600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Tx/>
              <a:buNone/>
            </a:pPr>
            <a:r>
              <a:rPr kumimoji="0" lang="en-US" dirty="0" smtClean="0">
                <a:solidFill>
                  <a:prstClr val="black"/>
                </a:solidFill>
                <a:latin typeface="Calibri"/>
              </a:rPr>
              <a:t>The hadronic shower maximum lays within the tile row 0 (ECAL is ~1.2 </a:t>
            </a:r>
            <a:r>
              <a:rPr kumimoji="0" lang="el-GR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kumimoji="0" lang="en-US" baseline="-25000" dirty="0" smtClean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en-US" dirty="0" smtClean="0">
                <a:solidFill>
                  <a:prstClr val="black"/>
                </a:solidFill>
                <a:latin typeface="Calibri"/>
              </a:rPr>
              <a:t>); the dose in the row 5 is much less. 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219074" y="3061553"/>
            <a:ext cx="4581525" cy="7078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Tx/>
              <a:buNone/>
            </a:pPr>
            <a:r>
              <a:rPr kumimoji="0" lang="en-US" b="0" dirty="0" smtClean="0">
                <a:solidFill>
                  <a:prstClr val="black"/>
                </a:solidFill>
                <a:latin typeface="Calibri"/>
              </a:rPr>
              <a:t>The light yield degradation in a tile row #</a:t>
            </a:r>
            <a:r>
              <a:rPr kumimoji="0" lang="en-US" b="0" i="1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en-US" b="0" dirty="0" smtClean="0">
                <a:solidFill>
                  <a:prstClr val="black"/>
                </a:solidFill>
                <a:latin typeface="Calibri"/>
              </a:rPr>
              <a:t> is approximately: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04758"/>
              </p:ext>
            </p:extLst>
          </p:nvPr>
        </p:nvGraphicFramePr>
        <p:xfrm>
          <a:off x="2165667" y="3363912"/>
          <a:ext cx="25130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30" name="Equation" r:id="rId3" imgW="1688760" imgH="253800" progId="Equation.3">
                  <p:embed/>
                </p:oleObj>
              </mc:Choice>
              <mc:Fallback>
                <p:oleObj name="Equation" r:id="rId3" imgW="1688760" imgH="2538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667" y="3363912"/>
                        <a:ext cx="25130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98887"/>
            <a:ext cx="2906331" cy="2252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48096"/>
            <a:ext cx="3264323" cy="236677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7"/>
          <a:srcRect l="1656" t="7713" r="4304" b="4261"/>
          <a:stretch/>
        </p:blipFill>
        <p:spPr>
          <a:xfrm>
            <a:off x="5029200" y="861090"/>
            <a:ext cx="3657600" cy="2627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0268" y="2568989"/>
            <a:ext cx="1425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LS1 + beam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commissioning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 bwMode="auto">
          <a:xfrm flipV="1">
            <a:off x="6232899" y="2438400"/>
            <a:ext cx="860101" cy="130589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4867" t="12178" r="4867" b="6447"/>
          <a:stretch>
            <a:fillRect/>
          </a:stretch>
        </p:blipFill>
        <p:spPr bwMode="auto">
          <a:xfrm>
            <a:off x="4648200" y="4020358"/>
            <a:ext cx="3352800" cy="23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pPr algn="l"/>
            <a:r>
              <a:rPr lang="en-US" dirty="0" smtClean="0"/>
              <a:t>PMT ageing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3809247"/>
            <a:ext cx="4003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HCAL: up to 100 C/year</a:t>
            </a:r>
          </a:p>
          <a:p>
            <a:r>
              <a:rPr lang="en-US" sz="1800" dirty="0" smtClean="0">
                <a:latin typeface="Calibri" pitchFamily="34" charset="0"/>
              </a:rPr>
              <a:t>ECAL: up to 30 C/year</a:t>
            </a:r>
          </a:p>
          <a:p>
            <a:r>
              <a:rPr lang="en-US" sz="1800" dirty="0" smtClean="0">
                <a:latin typeface="Calibri" pitchFamily="34" charset="0"/>
              </a:rPr>
              <a:t>Compensated </a:t>
            </a:r>
            <a:r>
              <a:rPr lang="en-US" sz="1800" smtClean="0">
                <a:latin typeface="Calibri" pitchFamily="34" charset="0"/>
              </a:rPr>
              <a:t>by gradually </a:t>
            </a:r>
            <a:r>
              <a:rPr lang="en-US" sz="1800" dirty="0" smtClean="0">
                <a:latin typeface="Calibri" pitchFamily="34" charset="0"/>
              </a:rPr>
              <a:t>increasing HV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740494"/>
            <a:ext cx="3733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latin typeface="Calibri" pitchFamily="34" charset="0"/>
              </a:rPr>
              <a:t>T</a:t>
            </a:r>
            <a:r>
              <a:rPr lang="en-US" sz="1400" dirty="0" smtClean="0">
                <a:latin typeface="Calibri" pitchFamily="34" charset="0"/>
              </a:rPr>
              <a:t>he dynode system ageing was tested in the lab: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400" y="1106948"/>
            <a:ext cx="2191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  <a:cs typeface="Arial" pitchFamily="34" charset="0"/>
              </a:rPr>
              <a:t>Significant DC anode current in HCAL and ECAL PMTs occurs during LHC operation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21569" y="954496"/>
            <a:ext cx="3147860" cy="2525206"/>
            <a:chOff x="216400" y="903794"/>
            <a:chExt cx="3147860" cy="25252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5446" t="6114" r="4456" b="27143"/>
            <a:stretch/>
          </p:blipFill>
          <p:spPr>
            <a:xfrm>
              <a:off x="216400" y="903794"/>
              <a:ext cx="3147860" cy="25252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4400" y="1099058"/>
              <a:ext cx="6270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HCAL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38800" y="886200"/>
            <a:ext cx="3257201" cy="2661798"/>
            <a:chOff x="3505200" y="881079"/>
            <a:chExt cx="3257201" cy="266179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2476" t="5555" r="5446" b="24074"/>
            <a:stretch/>
          </p:blipFill>
          <p:spPr>
            <a:xfrm>
              <a:off x="3505200" y="881079"/>
              <a:ext cx="3257201" cy="266179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062260" y="1101827"/>
              <a:ext cx="59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E</a:t>
              </a:r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15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865438"/>
            <a:ext cx="7924800" cy="639762"/>
          </a:xfrm>
        </p:spPr>
        <p:txBody>
          <a:bodyPr/>
          <a:lstStyle/>
          <a:p>
            <a:pPr algn="ctr"/>
            <a:r>
              <a:rPr lang="en-US" dirty="0" err="1" smtClean="0"/>
              <a:t>LHCb</a:t>
            </a:r>
            <a:r>
              <a:rPr lang="en-US" dirty="0" smtClean="0"/>
              <a:t> CALO Upgrade(s)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4953000"/>
            <a:ext cx="3912738" cy="646331"/>
          </a:xfrm>
          <a:prstGeom prst="rect">
            <a:avLst/>
          </a:prstGeom>
          <a:solidFill>
            <a:srgbClr val="0070C0">
              <a:alpha val="22000"/>
            </a:srgbClr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latin typeface="Calibri" pitchFamily="34" charset="0"/>
                <a:cs typeface="Arial" pitchFamily="34" charset="0"/>
              </a:rPr>
              <a:t>For the overview of </a:t>
            </a:r>
            <a:r>
              <a:rPr lang="en-US" sz="1800" i="1" dirty="0" err="1" smtClean="0">
                <a:latin typeface="Calibri" pitchFamily="34" charset="0"/>
                <a:cs typeface="Arial" pitchFamily="34" charset="0"/>
              </a:rPr>
              <a:t>LHCb</a:t>
            </a:r>
            <a:r>
              <a:rPr lang="en-US" sz="1800" i="1" dirty="0" smtClean="0">
                <a:latin typeface="Calibri" pitchFamily="34" charset="0"/>
                <a:cs typeface="Arial" pitchFamily="34" charset="0"/>
              </a:rPr>
              <a:t> upgrades: </a:t>
            </a:r>
            <a:br>
              <a:rPr lang="en-US" sz="1800" i="1" dirty="0" smtClean="0">
                <a:latin typeface="Calibri" pitchFamily="34" charset="0"/>
                <a:cs typeface="Arial" pitchFamily="34" charset="0"/>
              </a:rPr>
            </a:br>
            <a:r>
              <a:rPr lang="en-US" sz="1800" i="1" dirty="0" smtClean="0">
                <a:latin typeface="Calibri" pitchFamily="34" charset="0"/>
                <a:cs typeface="Arial" pitchFamily="34" charset="0"/>
              </a:rPr>
              <a:t>see talk of M. Williams, this conference</a:t>
            </a:r>
          </a:p>
        </p:txBody>
      </p:sp>
    </p:spTree>
    <p:extLst>
      <p:ext uri="{BB962C8B-B14F-4D97-AF65-F5344CB8AC3E}">
        <p14:creationId xmlns:p14="http://schemas.microsoft.com/office/powerpoint/2010/main" val="3896922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LHCb detector</a:t>
            </a:r>
            <a:endParaRPr lang="en-US" dirty="0"/>
          </a:p>
        </p:txBody>
      </p:sp>
      <p:sp>
        <p:nvSpPr>
          <p:cNvPr id="175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92F9-8DD2-4E9C-AE73-AFE18F9863E4}" type="slidenum">
              <a:rPr lang="en-US" sz="1600">
                <a:latin typeface="Lucida Sans" pitchFamily="34" charset="0"/>
              </a:rPr>
              <a:pPr/>
              <a:t>2</a:t>
            </a:fld>
            <a:endParaRPr lang="en-US" sz="1600" dirty="0">
              <a:latin typeface="Lucida Sans" pitchFamily="34" charset="0"/>
            </a:endParaRP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6132" name="Picture 4" descr="http://cds.cern.ch/record/1087860/files/gene-2008-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/>
          <a:stretch/>
        </p:blipFill>
        <p:spPr bwMode="auto">
          <a:xfrm>
            <a:off x="847823" y="838200"/>
            <a:ext cx="7610377" cy="3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22"/>
          <p:cNvSpPr txBox="1">
            <a:spLocks noChangeArrowheads="1"/>
          </p:cNvSpPr>
          <p:nvPr/>
        </p:nvSpPr>
        <p:spPr bwMode="auto">
          <a:xfrm>
            <a:off x="4495800" y="4940350"/>
            <a:ext cx="4648200" cy="13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two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RICH detectors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electromagnetic </a:t>
            </a:r>
            <a:r>
              <a:rPr lang="en-US" sz="1600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calorimeter with </a:t>
            </a:r>
            <a:r>
              <a:rPr lang="en-US" sz="16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preshower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16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hadron calorimeter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muon identification system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22"/>
          <p:cNvSpPr txBox="1">
            <a:spLocks noChangeArrowheads="1"/>
          </p:cNvSpPr>
          <p:nvPr/>
        </p:nvSpPr>
        <p:spPr bwMode="auto">
          <a:xfrm>
            <a:off x="304799" y="4800600"/>
            <a:ext cx="4348211" cy="1554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Main subdetectors: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Vertex Locator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VeLo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): a silicon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strip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detector surrounding the IP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warm magnet, ~4 Tm;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tracker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stations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inner: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silicon; outer: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straw)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115600" y="1524000"/>
            <a:ext cx="828000" cy="2438400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350" y="882713"/>
            <a:ext cx="2327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2008 JINST 3 S08005</a:t>
            </a:r>
          </a:p>
        </p:txBody>
      </p:sp>
    </p:spTree>
    <p:extLst>
      <p:ext uri="{BB962C8B-B14F-4D97-AF65-F5344CB8AC3E}">
        <p14:creationId xmlns:p14="http://schemas.microsoft.com/office/powerpoint/2010/main" val="93281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LHCb trigger: Upgrade</a:t>
            </a:r>
            <a:endParaRPr lang="en-US" dirty="0"/>
          </a:p>
        </p:txBody>
      </p:sp>
      <p:sp>
        <p:nvSpPr>
          <p:cNvPr id="175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92F9-8DD2-4E9C-AE73-AFE18F9863E4}" type="slidenum">
              <a:rPr lang="en-US" sz="1600">
                <a:latin typeface="Lucida Sans" pitchFamily="34" charset="0"/>
              </a:rPr>
              <a:pPr/>
              <a:t>20</a:t>
            </a:fld>
            <a:endParaRPr lang="en-US" sz="1600" dirty="0">
              <a:latin typeface="Lucida Sans" pitchFamily="34" charset="0"/>
            </a:endParaRP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114650" y="2345637"/>
            <a:ext cx="4811124" cy="171739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❚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❙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〡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38100" lvl="1" indent="0">
              <a:buClrTx/>
              <a:buNone/>
            </a:pPr>
            <a:r>
              <a:rPr lang="en-GB" sz="2400" kern="0" dirty="0" smtClean="0">
                <a:latin typeface="Calibri" pitchFamily="34" charset="0"/>
              </a:rPr>
              <a:t>Solution for LHCb Upgrade:</a:t>
            </a:r>
          </a:p>
          <a:p>
            <a:pPr marL="266700" lvl="1" indent="-228600">
              <a:buClrTx/>
              <a:buFont typeface="Wingdings" pitchFamily="2" charset="2"/>
              <a:buChar char="Ø"/>
            </a:pPr>
            <a:r>
              <a:rPr lang="en-GB" sz="2400" kern="0" dirty="0" smtClean="0">
                <a:latin typeface="Calibri" pitchFamily="34" charset="0"/>
              </a:rPr>
              <a:t>No Level-0 trigger any more!</a:t>
            </a:r>
          </a:p>
          <a:p>
            <a:pPr marL="266700" lvl="1" indent="-228600">
              <a:buClrTx/>
              <a:buFont typeface="Wingdings" pitchFamily="2" charset="2"/>
              <a:buChar char="Ø"/>
            </a:pPr>
            <a:r>
              <a:rPr lang="en-GB" sz="2400" kern="0" dirty="0" smtClean="0">
                <a:latin typeface="Calibri" pitchFamily="34" charset="0"/>
              </a:rPr>
              <a:t>Event selection will be based of full event reconstruction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026626"/>
            <a:ext cx="3768662" cy="4764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3780" y="4257434"/>
            <a:ext cx="4471488" cy="101566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All the Front End </a:t>
            </a:r>
            <a:r>
              <a:rPr lang="en-US" b="1" i="1" dirty="0" smtClean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electronics should work at 40 </a:t>
            </a:r>
            <a:r>
              <a:rPr lang="en-US" b="1" i="1" dirty="0" err="1" smtClean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MHz.</a:t>
            </a:r>
            <a:r>
              <a:rPr lang="en-US" b="1" i="1" dirty="0" smtClean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 The electronics has to be  rebuilt for most subdetectors.</a:t>
            </a:r>
            <a:endParaRPr lang="en-US" b="1" i="1" dirty="0">
              <a:solidFill>
                <a:srgbClr val="CC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3524" y="537483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Upgrade I.</a:t>
            </a:r>
          </a:p>
          <a:p>
            <a:r>
              <a:rPr lang="en-US" b="1" i="1" dirty="0">
                <a:latin typeface="Calibri" panose="020F0502020204030204" pitchFamily="34" charset="0"/>
              </a:rPr>
              <a:t>S</a:t>
            </a:r>
            <a:r>
              <a:rPr lang="en-US" b="1" i="1" dirty="0" smtClean="0">
                <a:latin typeface="Calibri" panose="020F0502020204030204" pitchFamily="34" charset="0"/>
              </a:rPr>
              <a:t>tep </a:t>
            </a:r>
            <a:r>
              <a:rPr lang="en-US" b="1" i="1" dirty="0">
                <a:latin typeface="Calibri" panose="020F0502020204030204" pitchFamily="34" charset="0"/>
              </a:rPr>
              <a:t>in </a:t>
            </a:r>
            <a:r>
              <a:rPr lang="en-US" b="1" i="1" dirty="0" smtClean="0">
                <a:latin typeface="Calibri" panose="020F0502020204030204" pitchFamily="34" charset="0"/>
              </a:rPr>
              <a:t>luminosity to </a:t>
            </a:r>
            <a:r>
              <a:rPr lang="en-US" b="1" i="1" dirty="0">
                <a:latin typeface="Calibri" panose="020F0502020204030204" pitchFamily="34" charset="0"/>
              </a:rPr>
              <a:t>2·10</a:t>
            </a:r>
            <a:r>
              <a:rPr lang="en-US" b="1" i="1" baseline="30000" dirty="0">
                <a:latin typeface="Calibri" panose="020F0502020204030204" pitchFamily="34" charset="0"/>
              </a:rPr>
              <a:t>33</a:t>
            </a:r>
            <a:r>
              <a:rPr lang="en-US" b="1" i="1" dirty="0">
                <a:latin typeface="Calibri" panose="020F0502020204030204" pitchFamily="34" charset="0"/>
              </a:rPr>
              <a:t> </a:t>
            </a:r>
            <a:r>
              <a:rPr lang="en-US" b="1" i="1" dirty="0" smtClean="0">
                <a:latin typeface="Calibri" panose="020F0502020204030204" pitchFamily="34" charset="0"/>
              </a:rPr>
              <a:t>cm</a:t>
            </a:r>
            <a:r>
              <a:rPr lang="en-US" b="1" i="1" baseline="30000" dirty="0" smtClean="0">
                <a:latin typeface="Calibri" panose="020F0502020204030204" pitchFamily="34" charset="0"/>
              </a:rPr>
              <a:t>-2</a:t>
            </a:r>
            <a:r>
              <a:rPr lang="en-US" b="1" i="1" dirty="0" smtClean="0">
                <a:latin typeface="Calibri" panose="020F0502020204030204" pitchFamily="34" charset="0"/>
              </a:rPr>
              <a:t>s</a:t>
            </a:r>
            <a:r>
              <a:rPr lang="en-US" b="1" i="1" baseline="30000" dirty="0" smtClean="0">
                <a:latin typeface="Calibri" panose="020F0502020204030204" pitchFamily="34" charset="0"/>
              </a:rPr>
              <a:t>-1</a:t>
            </a:r>
            <a:r>
              <a:rPr lang="en-US" b="1" i="1" dirty="0">
                <a:latin typeface="Calibri" panose="020F0502020204030204" pitchFamily="34" charset="0"/>
              </a:rPr>
              <a:t> </a:t>
            </a:r>
            <a:endParaRPr lang="en-US" b="1" i="1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5292" y="887293"/>
            <a:ext cx="4929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kern="0" dirty="0">
                <a:latin typeface="Calibri" pitchFamily="34" charset="0"/>
                <a:cs typeface="Arial" pitchFamily="34" charset="0"/>
              </a:rPr>
              <a:t>With the present trigger organization, 1 MHz L0 limit saturates the physics processes yield with increasing luminosity (especially L0Hadron).</a:t>
            </a:r>
          </a:p>
        </p:txBody>
      </p:sp>
    </p:spTree>
    <p:extLst>
      <p:ext uri="{BB962C8B-B14F-4D97-AF65-F5344CB8AC3E}">
        <p14:creationId xmlns:p14="http://schemas.microsoft.com/office/powerpoint/2010/main" val="1385343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LHCb CALO Upgrade Phase 1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8382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Present ECAL and HCAL will be kept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PS and SPD will be removed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for particle ID in HLT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tracker information will be used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ECAL and HCAL Frontend electronics will be rebuilt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286000"/>
            <a:ext cx="86868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ECAL and HCAL PMT gain will be reduced by factor of 5, to reduce PMT degradation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PMT linearity: OK within required dynamic range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compensate, increase x5 the FE </a:t>
            </a:r>
            <a:r>
              <a:rPr lang="en-US" dirty="0">
                <a:latin typeface="Arial" pitchFamily="34" charset="0"/>
                <a:cs typeface="Arial" pitchFamily="34" charset="0"/>
              </a:rPr>
              <a:t>preamplifier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gain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low noise frontend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ASIC (ICECAL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detector maintenance should follow radiation degradation of detector components: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regular replacement of PMTs / CW bases of ECAL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HCAL degradation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centre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will not affect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LHCb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performance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replace damaged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ECAL Inner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modules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 LS3 (~2025)</a:t>
            </a:r>
          </a:p>
        </p:txBody>
      </p:sp>
    </p:spTree>
    <p:extLst>
      <p:ext uri="{BB962C8B-B14F-4D97-AF65-F5344CB8AC3E}">
        <p14:creationId xmlns:p14="http://schemas.microsoft.com/office/powerpoint/2010/main" val="3485447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LHCb CALO Upgrade: FEB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26" b="6066"/>
          <a:stretch/>
        </p:blipFill>
        <p:spPr bwMode="auto">
          <a:xfrm>
            <a:off x="4876800" y="916898"/>
            <a:ext cx="4114800" cy="48777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5882101"/>
            <a:ext cx="186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CALO FEB prototype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109246"/>
            <a:ext cx="357181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main features: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number of channels: 32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input impedance: 50 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Ω</a:t>
            </a:r>
            <a:endParaRPr lang="en-US" dirty="0" smtClean="0">
              <a:latin typeface="Calibri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integration time: 25 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sensitivity: 4 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fC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/ ADC count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dynamic range: 12 bit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dynamic pedestal subtraction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timing: individual per channel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non-linearity: &lt;1%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spill-over: &lt;1%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cross-talk: &lt;0.5%</a:t>
            </a:r>
          </a:p>
        </p:txBody>
      </p:sp>
    </p:spTree>
    <p:extLst>
      <p:ext uri="{BB962C8B-B14F-4D97-AF65-F5344CB8AC3E}">
        <p14:creationId xmlns:p14="http://schemas.microsoft.com/office/powerpoint/2010/main" val="92127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LHCb CALO Upgrade Phase 1b and 2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102" t="5844" r="11571" b="4178"/>
          <a:stretch/>
        </p:blipFill>
        <p:spPr>
          <a:xfrm>
            <a:off x="5302595" y="1057499"/>
            <a:ext cx="3460405" cy="2264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267361"/>
            <a:ext cx="50990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Phase 1(b) Upgrade (~2025, LS3):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alibri" pitchFamily="34" charset="0"/>
                <a:cs typeface="Arial" pitchFamily="34" charset="0"/>
              </a:rPr>
              <a:t>consolidation and enhancement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LHCb will continue running at L=2·10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33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cm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-2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s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-1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, 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to reach</a:t>
            </a:r>
            <a:r>
              <a:rPr lang="en-US" i="1" dirty="0" smtClean="0">
                <a:latin typeface="Calibri" pitchFamily="34" charset="0"/>
                <a:cs typeface="Arial" pitchFamily="34" charset="0"/>
              </a:rPr>
              <a:t> ~50 fb</a:t>
            </a:r>
            <a:r>
              <a:rPr lang="en-US" i="1" baseline="30000" dirty="0" smtClean="0">
                <a:latin typeface="Calibri" pitchFamily="34" charset="0"/>
                <a:cs typeface="Arial" pitchFamily="34" charset="0"/>
              </a:rPr>
              <a:t>-1</a:t>
            </a:r>
            <a:r>
              <a:rPr lang="en-US" i="1" dirty="0" smtClean="0">
                <a:latin typeface="Calibri" pitchFamily="34" charset="0"/>
                <a:cs typeface="Arial" pitchFamily="34" charset="0"/>
              </a:rPr>
              <a:t>.</a:t>
            </a:r>
            <a:endParaRPr lang="en-US" i="1" baseline="300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703" y="2870537"/>
            <a:ext cx="6224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By LS3 HCAL will not be necessary any more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(no hardware 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E</a:t>
            </a:r>
            <a:r>
              <a:rPr lang="en-US" baseline="30000" dirty="0" err="1" smtClean="0">
                <a:latin typeface="Calibri" pitchFamily="34" charset="0"/>
                <a:cs typeface="Arial" pitchFamily="34" charset="0"/>
              </a:rPr>
              <a:t>T</a:t>
            </a:r>
            <a:r>
              <a:rPr lang="en-US" baseline="-25000" dirty="0" err="1" smtClean="0">
                <a:latin typeface="Calibri" pitchFamily="34" charset="0"/>
                <a:cs typeface="Arial" pitchFamily="34" charset="0"/>
              </a:rPr>
              <a:t>hadron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selection)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will be dismounted,  in favor of additional muon filter.</a:t>
            </a:r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159984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ECAL: </a:t>
            </a:r>
            <a:r>
              <a:rPr lang="en-US" dirty="0">
                <a:latin typeface="Calibri" pitchFamily="34" charset="0"/>
                <a:cs typeface="Arial" pitchFamily="34" charset="0"/>
              </a:rPr>
              <a:t>at L=2·10</a:t>
            </a:r>
            <a:r>
              <a:rPr lang="en-US" baseline="30000" dirty="0">
                <a:latin typeface="Calibri" pitchFamily="34" charset="0"/>
                <a:cs typeface="Arial" pitchFamily="34" charset="0"/>
              </a:rPr>
              <a:t>33</a:t>
            </a:r>
            <a:r>
              <a:rPr lang="en-US" dirty="0">
                <a:latin typeface="Calibri" pitchFamily="34" charset="0"/>
                <a:cs typeface="Arial" pitchFamily="34" charset="0"/>
              </a:rPr>
              <a:t>cm</a:t>
            </a:r>
            <a:r>
              <a:rPr lang="en-US" baseline="30000" dirty="0">
                <a:latin typeface="Calibri" pitchFamily="34" charset="0"/>
                <a:cs typeface="Arial" pitchFamily="34" charset="0"/>
              </a:rPr>
              <a:t>-2</a:t>
            </a:r>
            <a:r>
              <a:rPr lang="en-US" dirty="0">
                <a:latin typeface="Calibri" pitchFamily="34" charset="0"/>
                <a:cs typeface="Arial" pitchFamily="34" charset="0"/>
              </a:rPr>
              <a:t>s</a:t>
            </a:r>
            <a:r>
              <a:rPr lang="en-US" baseline="30000" dirty="0">
                <a:latin typeface="Calibri" pitchFamily="34" charset="0"/>
                <a:cs typeface="Arial" pitchFamily="34" charset="0"/>
              </a:rPr>
              <a:t>-1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, occupancy is too high not only in the 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centre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instead of replacing only very central modules, it is suggested to enhance granularity by replacing all modules in the </a:t>
            </a:r>
            <a:r>
              <a:rPr lang="en-US" dirty="0">
                <a:latin typeface="Calibri" pitchFamily="34" charset="0"/>
                <a:cs typeface="Arial" pitchFamily="34" charset="0"/>
              </a:rPr>
              <a:t>horizontal band</a:t>
            </a:r>
            <a:endParaRPr lang="en-US" dirty="0" smtClean="0">
              <a:latin typeface="Calibri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high granularity </a:t>
            </a: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 small Moliere </a:t>
            </a:r>
            <a:r>
              <a:rPr lang="en-US" dirty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radius  W based </a:t>
            </a: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modules in the </a:t>
            </a:r>
            <a:r>
              <a:rPr lang="en-US" dirty="0" err="1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centre</a:t>
            </a:r>
            <a:endParaRPr lang="en-US" dirty="0" smtClean="0">
              <a:latin typeface="Calibri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6125622" y="2149308"/>
            <a:ext cx="1787717" cy="1736892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6515513" y="2055543"/>
            <a:ext cx="1364361" cy="1830657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776194" y="2077791"/>
            <a:ext cx="1103680" cy="1808409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7467600" y="2149308"/>
            <a:ext cx="412274" cy="1736893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7810501" y="2176142"/>
            <a:ext cx="69373" cy="1710058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7180820" y="2055543"/>
            <a:ext cx="699054" cy="1830657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304800" y="771807"/>
            <a:ext cx="2435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CERN-LHCC-2017-003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83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LHCb CALO Upgrade Phase 1b and 2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102" t="5844" r="11571" b="4178"/>
          <a:stretch/>
        </p:blipFill>
        <p:spPr>
          <a:xfrm>
            <a:off x="5302595" y="1066800"/>
            <a:ext cx="3460405" cy="2264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886200"/>
            <a:ext cx="2873829" cy="2036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208" y="3002101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ECAL: migration to new technology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sampling calorimetry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high granularity </a:t>
            </a: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 W based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timing layer (measure time at ~20 </a:t>
            </a:r>
            <a:r>
              <a:rPr lang="en-US" dirty="0" err="1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ps</a:t>
            </a: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 precision, to distinguish between primary vertices)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either 4D Si planes embedded to ECAL modules, or a separate subdetector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First new modules can be installed in the ECAL </a:t>
            </a:r>
            <a:r>
              <a:rPr lang="en-US" dirty="0" err="1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centre</a:t>
            </a:r>
            <a:r>
              <a:rPr lang="en-US" dirty="0" smtClean="0">
                <a:latin typeface="Calibri" pitchFamily="34" charset="0"/>
                <a:cs typeface="Arial" pitchFamily="34" charset="0"/>
                <a:sym typeface="Wingdings" panose="05000000000000000000" pitchFamily="2" charset="2"/>
              </a:rPr>
              <a:t> during the Phase I(b) Upgrade (LS3)</a:t>
            </a:r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68896"/>
            <a:ext cx="4109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Phase 2 (~2030):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the goal is a detector which is able to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take data at L=2·10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34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cm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-2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s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-1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,  </a:t>
            </a:r>
          </a:p>
          <a:p>
            <a:pPr>
              <a:spcBef>
                <a:spcPts val="0"/>
              </a:spcBef>
            </a:pPr>
            <a:r>
              <a:rPr lang="en-US" i="1" dirty="0" smtClean="0">
                <a:latin typeface="Calibri" pitchFamily="34" charset="0"/>
                <a:cs typeface="Arial" pitchFamily="34" charset="0"/>
              </a:rPr>
              <a:t>Integrated </a:t>
            </a:r>
            <a:r>
              <a:rPr lang="en-US" i="1" dirty="0" smtClean="0">
                <a:latin typeface="Calibri" pitchFamily="34" charset="0"/>
                <a:cs typeface="Arial" pitchFamily="34" charset="0"/>
              </a:rPr>
              <a:t>luminosity </a:t>
            </a:r>
            <a:r>
              <a:rPr lang="en-US" i="1" dirty="0" smtClean="0">
                <a:latin typeface="Calibri" pitchFamily="34" charset="0"/>
                <a:cs typeface="Arial" pitchFamily="34" charset="0"/>
              </a:rPr>
              <a:t>~300 fb</a:t>
            </a:r>
            <a:r>
              <a:rPr lang="en-US" i="1" baseline="30000" dirty="0" smtClean="0">
                <a:latin typeface="Calibri" pitchFamily="34" charset="0"/>
                <a:cs typeface="Arial" pitchFamily="34" charset="0"/>
              </a:rPr>
              <a:t>-1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771807"/>
            <a:ext cx="2435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CERN-LHCC-2017-003</a:t>
            </a:r>
          </a:p>
        </p:txBody>
      </p:sp>
    </p:spTree>
    <p:extLst>
      <p:ext uri="{BB962C8B-B14F-4D97-AF65-F5344CB8AC3E}">
        <p14:creationId xmlns:p14="http://schemas.microsoft.com/office/powerpoint/2010/main" val="95503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87106" name="Text Box 2"/>
          <p:cNvSpPr txBox="1">
            <a:spLocks noChangeArrowheads="1"/>
          </p:cNvSpPr>
          <p:nvPr/>
        </p:nvSpPr>
        <p:spPr bwMode="auto">
          <a:xfrm>
            <a:off x="457200" y="888421"/>
            <a:ext cx="8382000" cy="4644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Calorimetry system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LHCb is running successfully in 2010-2016, demonstrating very good detector performance. </a:t>
            </a:r>
          </a:p>
          <a:p>
            <a:pPr>
              <a:lnSpc>
                <a:spcPct val="90000"/>
              </a:lnSpc>
              <a:buFont typeface="Arial" pitchFamily="34" charset="0"/>
              <a:buChar char="●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Upgrade for higher luminosity (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2·10</a:t>
            </a:r>
            <a:r>
              <a:rPr lang="en-US" sz="1800" baseline="30000" dirty="0">
                <a:latin typeface="Calibri" pitchFamily="34" charset="0"/>
                <a:cs typeface="Arial" pitchFamily="34" charset="0"/>
              </a:rPr>
              <a:t>33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cm</a:t>
            </a:r>
            <a:r>
              <a:rPr lang="en-US" sz="1800" baseline="30000" dirty="0">
                <a:latin typeface="Calibri" pitchFamily="34" charset="0"/>
                <a:cs typeface="Arial" pitchFamily="34" charset="0"/>
              </a:rPr>
              <a:t>-2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s</a:t>
            </a:r>
            <a:r>
              <a:rPr lang="en-US" sz="1800" baseline="30000" dirty="0">
                <a:latin typeface="Calibri" pitchFamily="34" charset="0"/>
                <a:cs typeface="Arial" pitchFamily="34" charset="0"/>
              </a:rPr>
              <a:t>-1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is foreseen during LHC LS2.</a:t>
            </a:r>
          </a:p>
          <a:p>
            <a:pPr>
              <a:lnSpc>
                <a:spcPct val="90000"/>
              </a:lnSpc>
              <a:buFont typeface="Arial" pitchFamily="34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Calorimetry system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will be subject to the following modifications: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Preshower, SPD and lead converter will be removed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All the Front End electronics of HCAL and ECAL will be rebuilt.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gain of all the PMTs will be reduced by factor of 5, with corresponding increase of sensitivity of input amplifiers of Front End Boards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Further LHCb upgrades, Phase 1(b) and 2, are now under consideration, for LHC LS3 and LS4. The final goal is to have a detector running at L=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2·10</a:t>
            </a:r>
            <a:r>
              <a:rPr lang="en-US" sz="1800" baseline="30000" dirty="0" smtClean="0">
                <a:latin typeface="Calibri" pitchFamily="34" charset="0"/>
                <a:cs typeface="Arial" pitchFamily="34" charset="0"/>
              </a:rPr>
              <a:t>34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cm</a:t>
            </a:r>
            <a:r>
              <a:rPr lang="en-US" sz="1800" baseline="30000" dirty="0" smtClean="0">
                <a:latin typeface="Calibri" pitchFamily="34" charset="0"/>
                <a:cs typeface="Arial" pitchFamily="34" charset="0"/>
              </a:rPr>
              <a:t>-2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s</a:t>
            </a:r>
            <a:r>
              <a:rPr lang="en-US" sz="1800" baseline="30000" dirty="0" smtClean="0">
                <a:latin typeface="Calibri" pitchFamily="34" charset="0"/>
                <a:cs typeface="Arial" pitchFamily="34" charset="0"/>
              </a:rPr>
              <a:t>-1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●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HCAL will be removed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●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ECAL will be rebuilt using a new technology.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865438"/>
            <a:ext cx="7924800" cy="639762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865438"/>
            <a:ext cx="7924800" cy="639762"/>
          </a:xfrm>
        </p:spPr>
        <p:txBody>
          <a:bodyPr/>
          <a:lstStyle/>
          <a:p>
            <a:pPr algn="ctr"/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44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LHCb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66AB-5C9E-435A-9B0D-3774376EF00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00600" y="4884003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kumimoji="1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LHCb is running at a </a:t>
            </a:r>
            <a:r>
              <a:rPr kumimoji="1" lang="en-US" sz="1600" kern="0" noProof="0" dirty="0" smtClean="0">
                <a:latin typeface="Arial" pitchFamily="34" charset="0"/>
                <a:cs typeface="Arial" pitchFamily="34" charset="0"/>
              </a:rPr>
              <a:t>constant</a:t>
            </a:r>
            <a:r>
              <a:rPr kumimoji="1" lang="en-US" sz="1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luminosity lower than </a:t>
            </a:r>
            <a:r>
              <a:rPr kumimoji="1" lang="en-US" sz="1600" kern="0" dirty="0" smtClean="0">
                <a:latin typeface="Arial" pitchFamily="34" charset="0"/>
                <a:cs typeface="Arial" pitchFamily="34" charset="0"/>
              </a:rPr>
              <a:t>ATLAS </a:t>
            </a:r>
            <a:r>
              <a:rPr kumimoji="1" lang="en-US" sz="1600" kern="0" dirty="0">
                <a:latin typeface="Arial" pitchFamily="34" charset="0"/>
                <a:cs typeface="Arial" pitchFamily="34" charset="0"/>
              </a:rPr>
              <a:t>and CMS </a:t>
            </a:r>
            <a:r>
              <a:rPr kumimoji="1" lang="en-US" sz="1600" kern="0" dirty="0" smtClean="0">
                <a:latin typeface="Arial" pitchFamily="34" charset="0"/>
                <a:cs typeface="Arial" pitchFamily="34" charset="0"/>
              </a:rPr>
              <a:t>(3.3</a:t>
            </a:r>
            <a:r>
              <a:rPr kumimoji="1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·10</a:t>
            </a:r>
            <a:r>
              <a:rPr kumimoji="1" lang="en-US" sz="16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32</a:t>
            </a:r>
            <a:r>
              <a:rPr kumimoji="1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cm</a:t>
            </a:r>
            <a:r>
              <a:rPr kumimoji="1" lang="en-US" sz="16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-2</a:t>
            </a:r>
            <a:r>
              <a:rPr kumimoji="1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kumimoji="1" lang="en-US" sz="16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-1</a:t>
            </a:r>
            <a:r>
              <a:rPr kumimoji="1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</a:t>
            </a:r>
            <a:r>
              <a:rPr kumimoji="1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2016</a:t>
            </a:r>
            <a:r>
              <a:rPr kumimoji="1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1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using</a:t>
            </a:r>
            <a:r>
              <a:rPr kumimoji="1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luminosity leveling technique</a:t>
            </a:r>
            <a:r>
              <a:rPr kumimoji="1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1" lang="en-US" sz="16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1514" b="7010"/>
          <a:stretch/>
        </p:blipFill>
        <p:spPr bwMode="auto">
          <a:xfrm>
            <a:off x="208662" y="4801355"/>
            <a:ext cx="4580965" cy="14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328" r="1386" b="38952"/>
          <a:stretch/>
        </p:blipFill>
        <p:spPr bwMode="auto">
          <a:xfrm>
            <a:off x="4996070" y="1480635"/>
            <a:ext cx="3919330" cy="25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7403475" y="3429000"/>
            <a:ext cx="216525" cy="1412124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7" y="1219955"/>
            <a:ext cx="4576520" cy="2895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30064" y="4432023"/>
            <a:ext cx="193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  <a:cs typeface="Arial" pitchFamily="34" charset="0"/>
              </a:rPr>
              <a:t>luminosity leveling</a:t>
            </a:r>
          </a:p>
        </p:txBody>
      </p:sp>
    </p:spTree>
    <p:extLst>
      <p:ext uri="{BB962C8B-B14F-4D97-AF65-F5344CB8AC3E}">
        <p14:creationId xmlns:p14="http://schemas.microsoft.com/office/powerpoint/2010/main" val="80383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HCAL ageing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6" t="7713" r="4304" b="4261"/>
          <a:stretch/>
        </p:blipFill>
        <p:spPr>
          <a:xfrm>
            <a:off x="200891" y="2105490"/>
            <a:ext cx="4294909" cy="308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18" t="6850" r="4966" b="3398"/>
          <a:stretch/>
        </p:blipFill>
        <p:spPr>
          <a:xfrm>
            <a:off x="4724400" y="2103714"/>
            <a:ext cx="4258498" cy="3163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330272" y="1122938"/>
            <a:ext cx="5670655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Determined from the </a:t>
            </a:r>
            <a:r>
              <a:rPr lang="en-US" sz="2400" b="0" baseline="30000" dirty="0" smtClean="0">
                <a:latin typeface="Calibri" pitchFamily="34" charset="0"/>
                <a:cs typeface="Calibri" pitchFamily="34" charset="0"/>
              </a:rPr>
              <a:t>137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Cs calibration data</a:t>
            </a:r>
          </a:p>
        </p:txBody>
      </p:sp>
    </p:spTree>
    <p:extLst>
      <p:ext uri="{BB962C8B-B14F-4D97-AF65-F5344CB8AC3E}">
        <p14:creationId xmlns:p14="http://schemas.microsoft.com/office/powerpoint/2010/main" val="660523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LHCb Calorimetry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66AB-5C9E-435A-9B0D-3774376EF0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contenu 3"/>
          <p:cNvSpPr txBox="1">
            <a:spLocks/>
          </p:cNvSpPr>
          <p:nvPr/>
        </p:nvSpPr>
        <p:spPr>
          <a:xfrm>
            <a:off x="2895600" y="1288971"/>
            <a:ext cx="5791200" cy="38164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❚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❙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〡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en-US" sz="1800" kern="0" dirty="0" smtClean="0">
                <a:latin typeface="Calibri" pitchFamily="34" charset="0"/>
              </a:rPr>
              <a:t>solid </a:t>
            </a:r>
            <a:r>
              <a:rPr lang="en-US" sz="1800" kern="0" dirty="0">
                <a:latin typeface="Calibri" pitchFamily="34" charset="0"/>
              </a:rPr>
              <a:t>angle coverage </a:t>
            </a:r>
            <a:r>
              <a:rPr lang="en-US" sz="1800" kern="0" dirty="0" smtClean="0">
                <a:latin typeface="Calibri" pitchFamily="34" charset="0"/>
              </a:rPr>
              <a:t/>
            </a:r>
            <a:br>
              <a:rPr lang="en-US" sz="1800" kern="0" dirty="0" smtClean="0">
                <a:latin typeface="Calibri" pitchFamily="34" charset="0"/>
              </a:rPr>
            </a:br>
            <a:r>
              <a:rPr lang="en-US" sz="1800" kern="0" dirty="0" smtClean="0">
                <a:latin typeface="Calibri" pitchFamily="34" charset="0"/>
              </a:rPr>
              <a:t>300x250 </a:t>
            </a:r>
            <a:r>
              <a:rPr lang="en-US" sz="1800" kern="0" dirty="0" err="1" smtClean="0">
                <a:latin typeface="Calibri" pitchFamily="34" charset="0"/>
              </a:rPr>
              <a:t>mrad</a:t>
            </a:r>
            <a:endParaRPr lang="en-US" sz="1800" kern="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en-US" sz="1800" kern="0" dirty="0" smtClean="0">
                <a:latin typeface="Calibri" pitchFamily="34" charset="0"/>
              </a:rPr>
              <a:t>distance from IP: ~12.5 m</a:t>
            </a:r>
          </a:p>
          <a:p>
            <a:pPr lvl="1"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en-US" sz="1800" kern="0" dirty="0">
                <a:latin typeface="Calibri" pitchFamily="34" charset="0"/>
              </a:rPr>
              <a:t>f</a:t>
            </a:r>
            <a:r>
              <a:rPr lang="en-US" sz="1800" kern="0" dirty="0" smtClean="0">
                <a:latin typeface="Calibri" pitchFamily="34" charset="0"/>
              </a:rPr>
              <a:t>our </a:t>
            </a:r>
            <a:r>
              <a:rPr lang="fr-FR" sz="1800" kern="0" dirty="0" err="1" smtClean="0">
                <a:latin typeface="Calibri" pitchFamily="34" charset="0"/>
              </a:rPr>
              <a:t>subdetectors</a:t>
            </a:r>
            <a:r>
              <a:rPr lang="fr-FR" sz="1800" kern="0" dirty="0">
                <a:latin typeface="Calibri" pitchFamily="34" charset="0"/>
              </a:rPr>
              <a:t>: </a:t>
            </a:r>
            <a:r>
              <a:rPr lang="fr-FR" sz="1800" kern="0" dirty="0" smtClean="0">
                <a:latin typeface="Calibri" pitchFamily="34" charset="0"/>
              </a:rPr>
              <a:t/>
            </a:r>
            <a:br>
              <a:rPr lang="fr-FR" sz="1800" kern="0" dirty="0" smtClean="0">
                <a:latin typeface="Calibri" pitchFamily="34" charset="0"/>
              </a:rPr>
            </a:br>
            <a:r>
              <a:rPr lang="fr-FR" sz="1800" kern="0" dirty="0" smtClean="0">
                <a:latin typeface="Calibri" pitchFamily="34" charset="0"/>
              </a:rPr>
              <a:t>SPD,PS,ECAL,HCAL</a:t>
            </a:r>
          </a:p>
          <a:p>
            <a:pPr lvl="1"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fr-FR" sz="1800" kern="0" dirty="0" err="1" smtClean="0">
                <a:latin typeface="Calibri" pitchFamily="34" charset="0"/>
              </a:rPr>
              <a:t>based</a:t>
            </a:r>
            <a:r>
              <a:rPr lang="fr-FR" sz="1800" kern="0" dirty="0" smtClean="0">
                <a:latin typeface="Calibri" pitchFamily="34" charset="0"/>
              </a:rPr>
              <a:t> on </a:t>
            </a:r>
            <a:r>
              <a:rPr lang="fr-FR" sz="1800" kern="0" dirty="0" err="1" smtClean="0">
                <a:latin typeface="Calibri" pitchFamily="34" charset="0"/>
              </a:rPr>
              <a:t>scint</a:t>
            </a:r>
            <a:r>
              <a:rPr lang="fr-FR" sz="1800" kern="0" dirty="0" smtClean="0">
                <a:latin typeface="Calibri" pitchFamily="34" charset="0"/>
              </a:rPr>
              <a:t>./WLS </a:t>
            </a:r>
            <a:br>
              <a:rPr lang="fr-FR" sz="1800" kern="0" dirty="0" smtClean="0">
                <a:latin typeface="Calibri" pitchFamily="34" charset="0"/>
              </a:rPr>
            </a:br>
            <a:r>
              <a:rPr lang="fr-FR" sz="1800" kern="0" dirty="0" smtClean="0">
                <a:latin typeface="Calibri" pitchFamily="34" charset="0"/>
              </a:rPr>
              <a:t>technique, light </a:t>
            </a:r>
            <a:r>
              <a:rPr lang="fr-FR" sz="1800" kern="0" dirty="0" err="1" smtClean="0">
                <a:latin typeface="Calibri" pitchFamily="34" charset="0"/>
              </a:rPr>
              <a:t>readout</a:t>
            </a:r>
            <a:r>
              <a:rPr lang="fr-FR" sz="1800" kern="0" dirty="0" smtClean="0">
                <a:latin typeface="Calibri" pitchFamily="34" charset="0"/>
              </a:rPr>
              <a:t> </a:t>
            </a:r>
            <a:br>
              <a:rPr lang="fr-FR" sz="1800" kern="0" dirty="0" smtClean="0">
                <a:latin typeface="Calibri" pitchFamily="34" charset="0"/>
              </a:rPr>
            </a:br>
            <a:r>
              <a:rPr lang="fr-FR" sz="1800" kern="0" dirty="0" err="1" smtClean="0">
                <a:latin typeface="Calibri" pitchFamily="34" charset="0"/>
              </a:rPr>
              <a:t>with</a:t>
            </a:r>
            <a:r>
              <a:rPr lang="fr-FR" sz="1800" kern="0" dirty="0" smtClean="0">
                <a:latin typeface="Calibri" pitchFamily="34" charset="0"/>
              </a:rPr>
              <a:t> PMT</a:t>
            </a:r>
          </a:p>
          <a:p>
            <a:pPr lvl="1"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fr-FR" sz="1800" kern="0" dirty="0" err="1" smtClean="0">
                <a:latin typeface="Calibri" pitchFamily="34" charset="0"/>
              </a:rPr>
              <a:t>provides</a:t>
            </a:r>
            <a:r>
              <a:rPr lang="fr-FR" sz="1800" kern="0" dirty="0" smtClean="0">
                <a:latin typeface="Calibri" pitchFamily="34" charset="0"/>
              </a:rPr>
              <a:t>:</a:t>
            </a:r>
          </a:p>
          <a:p>
            <a:pPr lvl="2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000" kern="0" dirty="0" smtClean="0">
                <a:latin typeface="Calibri" pitchFamily="34" charset="0"/>
              </a:rPr>
              <a:t>L0 trigger on high </a:t>
            </a:r>
            <a:r>
              <a:rPr lang="fr-FR" sz="2000" i="1" kern="0" dirty="0" err="1" smtClean="0">
                <a:latin typeface="Calibri" pitchFamily="34" charset="0"/>
              </a:rPr>
              <a:t>p</a:t>
            </a:r>
            <a:r>
              <a:rPr lang="fr-FR" sz="2000" i="1" kern="0" baseline="-25000" dirty="0" err="1" smtClean="0">
                <a:latin typeface="Calibri" pitchFamily="34" charset="0"/>
              </a:rPr>
              <a:t>T</a:t>
            </a:r>
            <a:r>
              <a:rPr lang="fr-FR" sz="2000" kern="0" dirty="0" smtClean="0">
                <a:latin typeface="Calibri" pitchFamily="34" charset="0"/>
              </a:rPr>
              <a:t> </a:t>
            </a:r>
            <a:r>
              <a:rPr lang="nl-NL" sz="2000" kern="0" dirty="0" smtClean="0">
                <a:latin typeface="Calibri" pitchFamily="34" charset="0"/>
              </a:rPr>
              <a:t>e</a:t>
            </a:r>
            <a:r>
              <a:rPr lang="nl-NL" sz="2000" kern="0" baseline="30000" dirty="0" smtClean="0">
                <a:latin typeface="Calibri" pitchFamily="34" charset="0"/>
              </a:rPr>
              <a:t>±</a:t>
            </a:r>
            <a:r>
              <a:rPr lang="nl-NL" sz="2000" kern="0" dirty="0" smtClean="0">
                <a:latin typeface="Calibri" pitchFamily="34" charset="0"/>
              </a:rPr>
              <a:t>, </a:t>
            </a:r>
            <a:r>
              <a:rPr lang="el-GR" sz="2000" kern="0" dirty="0" smtClean="0">
                <a:latin typeface="Calibri" pitchFamily="34" charset="0"/>
                <a:cs typeface="Times New Roman" pitchFamily="18" charset="0"/>
              </a:rPr>
              <a:t>π</a:t>
            </a:r>
            <a:r>
              <a:rPr lang="nl-NL" sz="2000" kern="0" baseline="30000" dirty="0" smtClean="0">
                <a:latin typeface="Calibri" pitchFamily="34" charset="0"/>
                <a:cs typeface="Times New Roman" pitchFamily="18" charset="0"/>
              </a:rPr>
              <a:t>0</a:t>
            </a:r>
            <a:r>
              <a:rPr lang="nl-NL" sz="2000" kern="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l-GR" sz="2000" kern="0" dirty="0" smtClean="0">
                <a:latin typeface="Calibri" pitchFamily="34" charset="0"/>
                <a:cs typeface="Times New Roman" pitchFamily="18" charset="0"/>
              </a:rPr>
              <a:t>γ</a:t>
            </a:r>
            <a:r>
              <a:rPr lang="fr-FR" sz="2000" kern="0" dirty="0" smtClean="0">
                <a:latin typeface="Calibri" pitchFamily="34" charset="0"/>
                <a:cs typeface="Times New Roman" pitchFamily="18" charset="0"/>
              </a:rPr>
              <a:t>, hadron</a:t>
            </a:r>
          </a:p>
          <a:p>
            <a:pPr lvl="2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000" kern="0" dirty="0" err="1" smtClean="0">
                <a:latin typeface="Calibri" pitchFamily="34" charset="0"/>
                <a:cs typeface="Times New Roman" pitchFamily="18" charset="0"/>
              </a:rPr>
              <a:t>precise</a:t>
            </a:r>
            <a:r>
              <a:rPr lang="fr-FR" sz="2000" kern="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000" kern="0" dirty="0" err="1" smtClean="0">
                <a:latin typeface="Calibri" pitchFamily="34" charset="0"/>
                <a:cs typeface="Times New Roman" pitchFamily="18" charset="0"/>
              </a:rPr>
              <a:t>energy</a:t>
            </a:r>
            <a:r>
              <a:rPr lang="fr-FR" sz="2000" kern="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000" kern="0" dirty="0" err="1" smtClean="0">
                <a:latin typeface="Calibri" pitchFamily="34" charset="0"/>
                <a:cs typeface="Times New Roman" pitchFamily="18" charset="0"/>
              </a:rPr>
              <a:t>measurement</a:t>
            </a:r>
            <a:r>
              <a:rPr lang="fr-FR" sz="2000" kern="0" dirty="0" smtClean="0">
                <a:latin typeface="Calibri" pitchFamily="34" charset="0"/>
                <a:cs typeface="Times New Roman" pitchFamily="18" charset="0"/>
              </a:rPr>
              <a:t> of </a:t>
            </a:r>
            <a:r>
              <a:rPr lang="nl-NL" sz="2000" kern="0" dirty="0">
                <a:latin typeface="Calibri" pitchFamily="34" charset="0"/>
              </a:rPr>
              <a:t>e</a:t>
            </a:r>
            <a:r>
              <a:rPr lang="nl-NL" sz="2000" kern="0" baseline="30000" dirty="0" smtClean="0">
                <a:latin typeface="Calibri" pitchFamily="34" charset="0"/>
              </a:rPr>
              <a:t>±</a:t>
            </a:r>
            <a:r>
              <a:rPr lang="nl-NL" sz="2000" kern="0" dirty="0" smtClean="0">
                <a:latin typeface="Calibri" pitchFamily="34" charset="0"/>
                <a:cs typeface="Times New Roman" pitchFamily="18" charset="0"/>
              </a:rPr>
              <a:t> and </a:t>
            </a:r>
            <a:r>
              <a:rPr lang="el-GR" sz="2000" kern="0" dirty="0" smtClean="0">
                <a:latin typeface="Calibri" pitchFamily="34" charset="0"/>
                <a:cs typeface="Times New Roman" pitchFamily="18" charset="0"/>
              </a:rPr>
              <a:t>γ</a:t>
            </a:r>
            <a:endParaRPr lang="fr-FR" sz="2000" kern="0" dirty="0">
              <a:latin typeface="Calibri" pitchFamily="34" charset="0"/>
              <a:cs typeface="Times New Roman" pitchFamily="18" charset="0"/>
            </a:endParaRPr>
          </a:p>
          <a:p>
            <a:pPr lvl="2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000" kern="0" dirty="0" err="1" smtClean="0">
                <a:latin typeface="Calibri" pitchFamily="34" charset="0"/>
                <a:cs typeface="Times New Roman" pitchFamily="18" charset="0"/>
              </a:rPr>
              <a:t>particle</a:t>
            </a:r>
            <a:r>
              <a:rPr lang="fr-FR" sz="2000" kern="0" dirty="0" smtClean="0">
                <a:latin typeface="Calibri" pitchFamily="34" charset="0"/>
                <a:cs typeface="Times New Roman" pitchFamily="18" charset="0"/>
              </a:rPr>
              <a:t> identification: </a:t>
            </a:r>
            <a:r>
              <a:rPr lang="nl-NL" sz="2000" kern="0" dirty="0">
                <a:latin typeface="Calibri" pitchFamily="34" charset="0"/>
              </a:rPr>
              <a:t>e</a:t>
            </a:r>
            <a:r>
              <a:rPr lang="nl-NL" sz="2000" kern="0" baseline="30000" dirty="0" smtClean="0">
                <a:latin typeface="Calibri" pitchFamily="34" charset="0"/>
              </a:rPr>
              <a:t>±</a:t>
            </a:r>
            <a:r>
              <a:rPr lang="nl-NL" sz="2000" kern="0" dirty="0" smtClean="0">
                <a:latin typeface="Calibri" pitchFamily="34" charset="0"/>
              </a:rPr>
              <a:t>/</a:t>
            </a:r>
            <a:r>
              <a:rPr lang="el-GR" sz="2000" kern="0" dirty="0" smtClean="0">
                <a:latin typeface="Calibri" pitchFamily="34" charset="0"/>
                <a:cs typeface="Times New Roman" pitchFamily="18" charset="0"/>
              </a:rPr>
              <a:t>γ</a:t>
            </a:r>
            <a:r>
              <a:rPr lang="en-US" sz="2000" kern="0" dirty="0" smtClean="0">
                <a:latin typeface="Calibri" pitchFamily="34" charset="0"/>
                <a:cs typeface="Times New Roman" pitchFamily="18" charset="0"/>
              </a:rPr>
              <a:t>/</a:t>
            </a:r>
            <a:r>
              <a:rPr lang="fr-FR" sz="2000" kern="0" dirty="0" smtClean="0">
                <a:latin typeface="Calibri" pitchFamily="34" charset="0"/>
                <a:cs typeface="Times New Roman" pitchFamily="18" charset="0"/>
              </a:rPr>
              <a:t>hadron; </a:t>
            </a:r>
            <a:r>
              <a:rPr lang="fr-FR" sz="2000" kern="0" dirty="0" err="1" smtClean="0">
                <a:latin typeface="Calibri" pitchFamily="34" charset="0"/>
                <a:cs typeface="Times New Roman" pitchFamily="18" charset="0"/>
              </a:rPr>
              <a:t>contributes</a:t>
            </a:r>
            <a:r>
              <a:rPr lang="fr-FR" sz="2000" kern="0" dirty="0" smtClean="0">
                <a:latin typeface="Calibri" pitchFamily="34" charset="0"/>
                <a:cs typeface="Times New Roman" pitchFamily="18" charset="0"/>
              </a:rPr>
              <a:t> to Muon ID (HCAL).</a:t>
            </a:r>
            <a:endParaRPr lang="fr-FR" sz="1600" kern="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" name="Picture 17" descr="F:\gouz\conf\NDIP11\pictures\particle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741" y="914401"/>
            <a:ext cx="2490658" cy="19050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76200" y="992790"/>
            <a:ext cx="3081505" cy="5161344"/>
            <a:chOff x="76200" y="992790"/>
            <a:chExt cx="3081505" cy="5161344"/>
          </a:xfrm>
        </p:grpSpPr>
        <p:pic>
          <p:nvPicPr>
            <p:cNvPr id="29" name="Picture 2" descr="fig_5_1_ai"/>
            <p:cNvPicPr>
              <a:picLocks noChangeAspect="1" noChangeArrowheads="1"/>
            </p:cNvPicPr>
            <p:nvPr/>
          </p:nvPicPr>
          <p:blipFill>
            <a:blip r:embed="rId3" cstate="print"/>
            <a:srcRect t="14995" r="29332"/>
            <a:stretch>
              <a:fillRect/>
            </a:stretch>
          </p:blipFill>
          <p:spPr bwMode="auto">
            <a:xfrm>
              <a:off x="76200" y="992790"/>
              <a:ext cx="3081503" cy="516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 rot="5400000" flipH="1">
              <a:off x="-1465640" y="3480237"/>
              <a:ext cx="4617828" cy="193276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 flipH="1">
              <a:off x="1260979" y="2298880"/>
              <a:ext cx="76086" cy="2477487"/>
            </a:xfrm>
            <a:prstGeom prst="rect">
              <a:avLst/>
            </a:prstGeom>
            <a:solidFill>
              <a:srgbClr val="66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3" name="Group 32"/>
            <p:cNvGrpSpPr/>
            <p:nvPr/>
          </p:nvGrpSpPr>
          <p:grpSpPr>
            <a:xfrm rot="10800000">
              <a:off x="1651189" y="2228485"/>
              <a:ext cx="644107" cy="2619410"/>
              <a:chOff x="305911" y="2134104"/>
              <a:chExt cx="644107" cy="2619410"/>
            </a:xfrm>
          </p:grpSpPr>
          <p:sp>
            <p:nvSpPr>
              <p:cNvPr id="43" name="Rectangle 5"/>
              <p:cNvSpPr>
                <a:spLocks noChangeArrowheads="1"/>
              </p:cNvSpPr>
              <p:nvPr/>
            </p:nvSpPr>
            <p:spPr bwMode="auto">
              <a:xfrm flipH="1">
                <a:off x="305911" y="2134104"/>
                <a:ext cx="644107" cy="2619410"/>
              </a:xfrm>
              <a:prstGeom prst="rect">
                <a:avLst/>
              </a:prstGeom>
              <a:solidFill>
                <a:srgbClr val="0000CC">
                  <a:alpha val="31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Text Box 10"/>
              <p:cNvSpPr txBox="1">
                <a:spLocks noChangeArrowheads="1"/>
              </p:cNvSpPr>
              <p:nvPr/>
            </p:nvSpPr>
            <p:spPr bwMode="auto">
              <a:xfrm rot="5400000" flipH="1">
                <a:off x="158482" y="3266892"/>
                <a:ext cx="885179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</a:rPr>
                  <a:t>HCAL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 rot="10800000">
              <a:off x="1271592" y="2277640"/>
              <a:ext cx="403698" cy="2475944"/>
              <a:chOff x="950017" y="2220492"/>
              <a:chExt cx="403698" cy="2475944"/>
            </a:xfrm>
          </p:grpSpPr>
          <p:sp>
            <p:nvSpPr>
              <p:cNvPr id="41" name="Rectangle 4"/>
              <p:cNvSpPr>
                <a:spLocks noChangeArrowheads="1"/>
              </p:cNvSpPr>
              <p:nvPr/>
            </p:nvSpPr>
            <p:spPr bwMode="auto">
              <a:xfrm flipH="1">
                <a:off x="950017" y="2220492"/>
                <a:ext cx="335828" cy="2475944"/>
              </a:xfrm>
              <a:prstGeom prst="rect">
                <a:avLst/>
              </a:prstGeom>
              <a:solidFill>
                <a:srgbClr val="FFC800">
                  <a:alpha val="4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auto">
              <a:xfrm rot="5400000" flipH="1">
                <a:off x="725497" y="3279234"/>
                <a:ext cx="856325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463700"/>
                    </a:solidFill>
                    <a:latin typeface="Times New Roman" pitchFamily="18" charset="0"/>
                  </a:rPr>
                  <a:t>ECAL</a:t>
                </a:r>
              </a:p>
            </p:txBody>
          </p:sp>
        </p:grp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 rot="16200000" flipH="1">
              <a:off x="586640" y="3351073"/>
              <a:ext cx="1005804" cy="32795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  <a:latin typeface="Times New Roman" pitchFamily="18" charset="0"/>
                </a:rPr>
                <a:t>PS/SPD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 flipH="1">
              <a:off x="723040" y="1058161"/>
              <a:ext cx="2384903" cy="209800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Trapezoid 36"/>
            <p:cNvSpPr/>
            <p:nvPr/>
          </p:nvSpPr>
          <p:spPr bwMode="auto">
            <a:xfrm rot="16200000">
              <a:off x="1059786" y="3115704"/>
              <a:ext cx="3351410" cy="844429"/>
            </a:xfrm>
            <a:prstGeom prst="trapezoid">
              <a:avLst/>
            </a:prstGeom>
            <a:solidFill>
              <a:srgbClr val="79FFFF">
                <a:alpha val="80000"/>
              </a:srgbClr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 rot="16200000" flipH="1">
              <a:off x="1603207" y="3465990"/>
              <a:ext cx="2047355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686868"/>
                  </a:solidFill>
                  <a:latin typeface="Times New Roman" pitchFamily="18" charset="0"/>
                </a:rPr>
                <a:t>MUON SYSTEM</a:t>
              </a:r>
              <a:endParaRPr lang="en-US" dirty="0">
                <a:solidFill>
                  <a:srgbClr val="686868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1334" y="3326080"/>
              <a:ext cx="543986" cy="5006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252000" rIns="0" bIns="0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dirty="0" smtClean="0">
                  <a:latin typeface="Calibri" pitchFamily="34" charset="0"/>
                  <a:cs typeface="Arial" pitchFamily="34" charset="0"/>
                </a:rPr>
                <a:t>beam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79489" y="3531820"/>
              <a:ext cx="612550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2470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52400" y="1278951"/>
            <a:ext cx="2286000" cy="3750249"/>
            <a:chOff x="1926" y="801"/>
            <a:chExt cx="1889" cy="3239"/>
          </a:xfrm>
        </p:grpSpPr>
        <p:pic>
          <p:nvPicPr>
            <p:cNvPr id="31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6" y="801"/>
              <a:ext cx="1889" cy="32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3209" y="2496"/>
              <a:ext cx="418" cy="2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SzPct val="45000"/>
                <a:tabLst>
                  <a:tab pos="656650" algn="l"/>
                </a:tabLst>
              </a:pPr>
              <a:r>
                <a:rPr lang="es-ES" sz="1600" dirty="0">
                  <a:solidFill>
                    <a:srgbClr val="000000"/>
                  </a:solidFill>
                  <a:latin typeface="Arial" charset="0"/>
                  <a:cs typeface="Times New Roman" pitchFamily="16" charset="0"/>
                </a:rPr>
                <a:t>SPD</a:t>
              </a: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3008" y="3253"/>
              <a:ext cx="315" cy="2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r>
                <a:rPr lang="es-ES" sz="1600" dirty="0">
                  <a:solidFill>
                    <a:srgbClr val="000000"/>
                  </a:solidFill>
                  <a:latin typeface="Arial" charset="0"/>
                  <a:cs typeface="Times New Roman" pitchFamily="16" charset="0"/>
                </a:rPr>
                <a:t>PS</a:t>
              </a: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3074" y="2895"/>
              <a:ext cx="442" cy="2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SzPct val="45000"/>
                <a:tabLst>
                  <a:tab pos="656650" algn="l"/>
                </a:tabLst>
              </a:pPr>
              <a:r>
                <a:rPr lang="es-ES" sz="1600" dirty="0">
                  <a:solidFill>
                    <a:srgbClr val="000000"/>
                  </a:solidFill>
                  <a:latin typeface="Arial" charset="0"/>
                  <a:cs typeface="Times New Roman" pitchFamily="16" charset="0"/>
                </a:rPr>
                <a:t>Lead</a:t>
              </a: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H="1" flipV="1">
              <a:off x="2722" y="3093"/>
              <a:ext cx="262" cy="153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 flipV="1">
              <a:off x="2809" y="2744"/>
              <a:ext cx="281" cy="132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H="1" flipV="1">
              <a:off x="2940" y="2395"/>
              <a:ext cx="256" cy="11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400" y="5018782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The scintillation light is captured by WLS fibers glued into the tiles, and transported via clear fibers to  64-channel HAMAMATSU multi-anode PMT R7600-00-M64MOD.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Both PS and SPD are equipped with LED monitoring system</a:t>
            </a:r>
          </a:p>
        </p:txBody>
      </p:sp>
      <p:grpSp>
        <p:nvGrpSpPr>
          <p:cNvPr id="13" name="Group 108"/>
          <p:cNvGrpSpPr/>
          <p:nvPr/>
        </p:nvGrpSpPr>
        <p:grpSpPr>
          <a:xfrm>
            <a:off x="2514600" y="2130623"/>
            <a:ext cx="4727576" cy="1066801"/>
            <a:chOff x="3251200" y="14093031"/>
            <a:chExt cx="5870576" cy="1863313"/>
          </a:xfrm>
        </p:grpSpPr>
        <p:pic>
          <p:nvPicPr>
            <p:cNvPr id="27" name="Picture 1276" descr="PS-PhotoInsi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1200" y="14093031"/>
              <a:ext cx="5870576" cy="1863313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8" name="Text Box 1556"/>
            <p:cNvSpPr txBox="1">
              <a:spLocks noChangeArrowheads="1"/>
            </p:cNvSpPr>
            <p:nvPr/>
          </p:nvSpPr>
          <p:spPr bwMode="auto">
            <a:xfrm>
              <a:off x="3845686" y="14245431"/>
              <a:ext cx="1545616" cy="523220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Inner</a:t>
              </a:r>
              <a:b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144 tiles 4x4 cm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1556"/>
            <p:cNvSpPr txBox="1">
              <a:spLocks noChangeArrowheads="1"/>
            </p:cNvSpPr>
            <p:nvPr/>
          </p:nvSpPr>
          <p:spPr bwMode="auto">
            <a:xfrm>
              <a:off x="5434493" y="14245431"/>
              <a:ext cx="1446230" cy="523220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Middle</a:t>
              </a:r>
              <a:b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64 tiles 6x6 cm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556"/>
            <p:cNvSpPr txBox="1">
              <a:spLocks noChangeArrowheads="1"/>
            </p:cNvSpPr>
            <p:nvPr/>
          </p:nvSpPr>
          <p:spPr bwMode="auto">
            <a:xfrm>
              <a:off x="6913692" y="14245431"/>
              <a:ext cx="1645002" cy="523220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Outer</a:t>
              </a:r>
              <a:b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16 tiles 12x12 cm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 Box 1552"/>
          <p:cNvSpPr txBox="1">
            <a:spLocks noChangeArrowheads="1"/>
          </p:cNvSpPr>
          <p:nvPr/>
        </p:nvSpPr>
        <p:spPr bwMode="auto">
          <a:xfrm>
            <a:off x="2590799" y="1292423"/>
            <a:ext cx="6299211" cy="83099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The scintillator tiles are 15 mm thick. The light is captured and re-emitted by WLS </a:t>
            </a:r>
            <a:r>
              <a:rPr lang="en-US" sz="1600" i="1" dirty="0">
                <a:latin typeface="Calibri" pitchFamily="34" charset="0"/>
                <a:cs typeface="Arial" pitchFamily="34" charset="0"/>
              </a:rPr>
              <a:t>fiber 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(3.5 loops) glued in a </a:t>
            </a:r>
            <a:r>
              <a:rPr lang="en-US" sz="1600" i="1" dirty="0">
                <a:latin typeface="Calibri" pitchFamily="34" charset="0"/>
                <a:cs typeface="Arial" pitchFamily="34" charset="0"/>
              </a:rPr>
              <a:t>deep groove 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machined at the surface of </a:t>
            </a:r>
            <a:r>
              <a:rPr lang="en-US" sz="1600" i="1" dirty="0">
                <a:latin typeface="Calibri" pitchFamily="34" charset="0"/>
                <a:cs typeface="Arial" pitchFamily="34" charset="0"/>
              </a:rPr>
              <a:t>the 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tile. Light readout: multi-anode PMT.</a:t>
            </a:r>
            <a:endParaRPr lang="en-US" sz="1600" i="1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239000" y="2073473"/>
            <a:ext cx="1757363" cy="1121185"/>
            <a:chOff x="3195637" y="533400"/>
            <a:chExt cx="1757363" cy="1121185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5637" y="533400"/>
              <a:ext cx="1757363" cy="11211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400550" y="609600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LED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V="1">
              <a:off x="4191000" y="742950"/>
              <a:ext cx="228600" cy="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14600" y="3273623"/>
            <a:ext cx="2340146" cy="1526977"/>
            <a:chOff x="6346654" y="1447800"/>
            <a:chExt cx="2340146" cy="1526977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02772" y="1447800"/>
              <a:ext cx="1684028" cy="14643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6346654" y="2209800"/>
              <a:ext cx="685444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rIns="0">
              <a:spAutoFit/>
            </a:bodyPr>
            <a:lstStyle/>
            <a:p>
              <a:pPr eaLnBrk="0">
                <a:spcBef>
                  <a:spcPts val="0"/>
                </a:spcBef>
              </a:pPr>
              <a:r>
                <a:rPr lang="en-US" sz="1400" i="1" dirty="0" smtClean="0">
                  <a:latin typeface="Calibri" pitchFamily="34" charset="0"/>
                  <a:cs typeface="Arial" pitchFamily="34" charset="0"/>
                </a:rPr>
                <a:t>64-ch  </a:t>
              </a:r>
            </a:p>
            <a:p>
              <a:pPr eaLnBrk="0">
                <a:spcBef>
                  <a:spcPts val="0"/>
                </a:spcBef>
              </a:pPr>
              <a:r>
                <a:rPr lang="en-US" sz="1400" i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MAPMT</a:t>
              </a:r>
              <a:endParaRPr lang="en-US" sz="14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0" y="2667000"/>
              <a:ext cx="927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VFE board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772400" y="2819400"/>
              <a:ext cx="533400" cy="2"/>
            </a:xfrm>
            <a:prstGeom prst="straightConnector1">
              <a:avLst/>
            </a:prstGeom>
            <a:ln w="25400">
              <a:solidFill>
                <a:srgbClr val="BC4A4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934200" y="2421522"/>
              <a:ext cx="381000" cy="16878"/>
            </a:xfrm>
            <a:prstGeom prst="straightConnector1">
              <a:avLst/>
            </a:prstGeom>
            <a:ln w="25400">
              <a:solidFill>
                <a:srgbClr val="BC4A4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6502388" y="3124200"/>
            <a:ext cx="2184412" cy="1997297"/>
            <a:chOff x="5146617" y="309005"/>
            <a:chExt cx="3391409" cy="4669904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56678" y="524807"/>
              <a:ext cx="3181348" cy="4038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 rot="16200000">
              <a:off x="4586367" y="869255"/>
              <a:ext cx="1646122" cy="525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sz="1600" noProof="1" smtClean="0">
                  <a:latin typeface="Calibri" pitchFamily="34" charset="0"/>
                  <a:cs typeface="Arial" pitchFamily="34" charset="0"/>
                </a:rPr>
                <a:t># cells</a:t>
              </a:r>
              <a:endParaRPr lang="es-ES" sz="1600" noProof="1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6526851" y="4187332"/>
              <a:ext cx="1667956" cy="79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sz="1600" noProof="1" smtClean="0">
                  <a:latin typeface="Calibri" pitchFamily="34" charset="0"/>
                  <a:cs typeface="Arial" pitchFamily="34" charset="0"/>
                </a:rPr>
                <a:t>Nphe/MIP</a:t>
              </a:r>
              <a:endParaRPr lang="es-ES" sz="1600" noProof="1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19800" y="5181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The light yield of all 12032 cells measured on </a:t>
            </a:r>
            <a:r>
              <a:rPr lang="en-US" sz="1600" i="1" dirty="0" err="1" smtClean="0">
                <a:latin typeface="Calibri" pitchFamily="34" charset="0"/>
                <a:cs typeface="Arial" pitchFamily="34" charset="0"/>
              </a:rPr>
              <a:t>cosmics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 at production: ~ 25+-12 ph.el. / MIP</a:t>
            </a:r>
            <a:endParaRPr lang="en-US" sz="1600" i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0265" y="6012597"/>
            <a:ext cx="2528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HV setting: uniform, ~700-800 V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369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PS / SPD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2401" y="540603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  <a:cs typeface="Arial" pitchFamily="34" charset="0"/>
              </a:rPr>
              <a:t>Preshower detector: two planes of scintillator tiles, with 1.5 cm thick lead plane between them. Size 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and </a:t>
            </a:r>
            <a:r>
              <a:rPr lang="en-US" sz="1800" dirty="0" smtClean="0">
                <a:latin typeface="Calibri" pitchFamily="34" charset="0"/>
                <a:cs typeface="Arial" pitchFamily="34" charset="0"/>
              </a:rPr>
              <a:t>segmentation:  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matches ECAL.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66AB-5C9E-435A-9B0D-3774376EF0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1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304800" y="3581400"/>
            <a:ext cx="487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Shashlik technology 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 4 mm thick scintillator tiles and 2 mm thick lead plates, ~25 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X</a:t>
            </a:r>
            <a:r>
              <a:rPr lang="en-US" sz="1600" i="1" baseline="-25000" dirty="0" smtClean="0">
                <a:latin typeface="Calibri" pitchFamily="34" charset="0"/>
                <a:cs typeface="Arial" pitchFamily="34" charset="0"/>
              </a:rPr>
              <a:t>0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 (1.1 </a:t>
            </a:r>
            <a:r>
              <a:rPr lang="el-GR" sz="1600" dirty="0" smtClean="0">
                <a:latin typeface="Calibri" pitchFamily="34" charset="0"/>
                <a:cs typeface="Arial" pitchFamily="34" charset="0"/>
              </a:rPr>
              <a:t>λ</a:t>
            </a:r>
            <a:r>
              <a:rPr lang="en-US" sz="1600" baseline="-25000" dirty="0" smtClean="0">
                <a:latin typeface="Calibri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);</a:t>
            </a:r>
            <a:r>
              <a:rPr lang="en-US" sz="1600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Moliere radius ~ 36 mm; 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 modules 121.2 x 121.2 mm</a:t>
            </a:r>
            <a:r>
              <a:rPr lang="en-US" sz="1600" baseline="30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, 66 Pb +67 scintillator tiles; 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 Segmentation: 3 zones </a:t>
            </a:r>
            <a:r>
              <a:rPr lang="en-US" sz="1600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3 module types, Inner (9 cells per module), Middle (4), Outer (1). Total of 3312 modules, 6016 cells, (7.7 x 6.3) m</a:t>
            </a:r>
            <a:r>
              <a:rPr lang="en-US" sz="1600" baseline="30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, ~100 tons.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 Light readout: PMT R-7899-20, HAMAMATSU. HV supply: individual Cockcroft-Walton circuit at each PMT. </a:t>
            </a:r>
          </a:p>
        </p:txBody>
      </p:sp>
      <p:pic>
        <p:nvPicPr>
          <p:cNvPr id="116" name="Picture 4" descr="ecalwall_assembled"/>
          <p:cNvPicPr>
            <a:picLocks noChangeAspect="1" noChangeArrowheads="1"/>
          </p:cNvPicPr>
          <p:nvPr/>
        </p:nvPicPr>
        <p:blipFill>
          <a:blip r:embed="rId3" cstate="print"/>
          <a:srcRect l="12873" t="3473" r="6207" b="20115"/>
          <a:stretch>
            <a:fillRect/>
          </a:stretch>
        </p:blipFill>
        <p:spPr bwMode="auto">
          <a:xfrm>
            <a:off x="304800" y="685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8" descr="ecal_inner_mod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1560" y="609600"/>
            <a:ext cx="24234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3"/>
          <p:cNvGrpSpPr/>
          <p:nvPr/>
        </p:nvGrpSpPr>
        <p:grpSpPr>
          <a:xfrm>
            <a:off x="6400800" y="617533"/>
            <a:ext cx="2362200" cy="1820867"/>
            <a:chOff x="6477000" y="3757612"/>
            <a:chExt cx="2362200" cy="1820867"/>
          </a:xfrm>
        </p:grpSpPr>
        <p:pic>
          <p:nvPicPr>
            <p:cNvPr id="127" name="Picture 4" descr="Calo_EC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3757612"/>
              <a:ext cx="2362200" cy="182086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28" name="Text Box 24"/>
            <p:cNvSpPr txBox="1">
              <a:spLocks noChangeArrowheads="1"/>
            </p:cNvSpPr>
            <p:nvPr/>
          </p:nvSpPr>
          <p:spPr bwMode="auto">
            <a:xfrm>
              <a:off x="7568933" y="4050268"/>
              <a:ext cx="35586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sz="1200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Inner</a:t>
              </a:r>
              <a:br>
                <a:rPr lang="en-US" sz="1200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1200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9 cells</a:t>
              </a:r>
              <a:endParaRPr lang="en-US" sz="120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9" name="Text Box 25"/>
            <p:cNvSpPr txBox="1">
              <a:spLocks noChangeArrowheads="1"/>
            </p:cNvSpPr>
            <p:nvPr/>
          </p:nvSpPr>
          <p:spPr bwMode="auto">
            <a:xfrm>
              <a:off x="8153400" y="4355068"/>
              <a:ext cx="40716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sz="1200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Middle </a:t>
              </a:r>
              <a:br>
                <a:rPr lang="en-US" sz="1200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1200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4 cells</a:t>
              </a:r>
              <a:endParaRPr lang="en-US" sz="120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0" name="Text Box 26"/>
            <p:cNvSpPr txBox="1">
              <a:spLocks noChangeArrowheads="1"/>
            </p:cNvSpPr>
            <p:nvPr/>
          </p:nvSpPr>
          <p:spPr bwMode="auto">
            <a:xfrm>
              <a:off x="6629400" y="4888468"/>
              <a:ext cx="3157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eaLnBrk="0"/>
              <a:r>
                <a:rPr lang="en-US" sz="1200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Outer</a:t>
              </a:r>
              <a:br>
                <a:rPr lang="en-US" sz="1200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1200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1 cell</a:t>
              </a:r>
              <a:endParaRPr lang="en-US" sz="120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34"/>
          <p:cNvGrpSpPr/>
          <p:nvPr/>
        </p:nvGrpSpPr>
        <p:grpSpPr>
          <a:xfrm>
            <a:off x="4419600" y="2438400"/>
            <a:ext cx="1577340" cy="1371600"/>
            <a:chOff x="6683738" y="909864"/>
            <a:chExt cx="1577340" cy="1371600"/>
          </a:xfrm>
        </p:grpSpPr>
        <p:pic>
          <p:nvPicPr>
            <p:cNvPr id="124" name="Picture 7" descr="CW4"/>
            <p:cNvPicPr>
              <a:picLocks noChangeAspect="1" noChangeArrowheads="1"/>
            </p:cNvPicPr>
            <p:nvPr/>
          </p:nvPicPr>
          <p:blipFill>
            <a:blip r:embed="rId6" cstate="print"/>
            <a:srcRect l="5788" t="11081" r="15237" b="11115"/>
            <a:stretch>
              <a:fillRect/>
            </a:stretch>
          </p:blipFill>
          <p:spPr bwMode="auto">
            <a:xfrm>
              <a:off x="6683738" y="909864"/>
              <a:ext cx="1577340" cy="1371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25" name="Text Box 22"/>
            <p:cNvSpPr txBox="1">
              <a:spLocks noChangeArrowheads="1"/>
            </p:cNvSpPr>
            <p:nvPr/>
          </p:nvSpPr>
          <p:spPr bwMode="auto">
            <a:xfrm>
              <a:off x="7391400" y="1828800"/>
              <a:ext cx="718466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914400"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CW base</a:t>
              </a:r>
            </a:p>
          </p:txBody>
        </p:sp>
        <p:sp>
          <p:nvSpPr>
            <p:cNvPr id="126" name="Text Box 23"/>
            <p:cNvSpPr txBox="1">
              <a:spLocks noChangeArrowheads="1"/>
            </p:cNvSpPr>
            <p:nvPr/>
          </p:nvSpPr>
          <p:spPr bwMode="auto">
            <a:xfrm>
              <a:off x="6705600" y="990600"/>
              <a:ext cx="452368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914400"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PMT</a:t>
              </a: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5181600" y="4495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Average performance figures from beam test (there is slight difference between zones): 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Light yield: ~ 3000 ph.el. / GeV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Energy resolution: </a:t>
            </a:r>
          </a:p>
        </p:txBody>
      </p: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801046"/>
              </p:ext>
            </p:extLst>
          </p:nvPr>
        </p:nvGraphicFramePr>
        <p:xfrm>
          <a:off x="7018338" y="5715000"/>
          <a:ext cx="18208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363" name="Equation" r:id="rId7" imgW="1574640" imgH="444240" progId="Equation.3">
                  <p:embed/>
                </p:oleObj>
              </mc:Choice>
              <mc:Fallback>
                <p:oleObj name="Equation" r:id="rId7" imgW="1574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5715000"/>
                        <a:ext cx="182086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Picture 2" descr="res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2382412"/>
            <a:ext cx="2698750" cy="218958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369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ECAL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66AB-5C9E-435A-9B0D-3774376EF0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7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181"/>
          <p:cNvSpPr txBox="1"/>
          <p:nvPr/>
        </p:nvSpPr>
        <p:spPr>
          <a:xfrm>
            <a:off x="5181600" y="4021089"/>
            <a:ext cx="3581400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352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705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5057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3410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762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0115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8467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6820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cs typeface="Arial" pitchFamily="34" charset="0"/>
              </a:rPr>
              <a:t>Performance from the beam test: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energy resolution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light yield 105±10 ph.el. / GeV</a:t>
            </a:r>
          </a:p>
        </p:txBody>
      </p:sp>
      <p:grpSp>
        <p:nvGrpSpPr>
          <p:cNvPr id="2" name="Group 63"/>
          <p:cNvGrpSpPr/>
          <p:nvPr/>
        </p:nvGrpSpPr>
        <p:grpSpPr>
          <a:xfrm>
            <a:off x="5791200" y="530424"/>
            <a:ext cx="2944815" cy="2262967"/>
            <a:chOff x="866776" y="990600"/>
            <a:chExt cx="4403136" cy="3716338"/>
          </a:xfrm>
        </p:grpSpPr>
        <p:grpSp>
          <p:nvGrpSpPr>
            <p:cNvPr id="3" name="Group 283"/>
            <p:cNvGrpSpPr>
              <a:grpSpLocks/>
            </p:cNvGrpSpPr>
            <p:nvPr/>
          </p:nvGrpSpPr>
          <p:grpSpPr bwMode="auto">
            <a:xfrm>
              <a:off x="866776" y="990600"/>
              <a:ext cx="4167188" cy="3716338"/>
              <a:chOff x="2874" y="1440"/>
              <a:chExt cx="2625" cy="2341"/>
            </a:xfrm>
          </p:grpSpPr>
          <p:sp>
            <p:nvSpPr>
              <p:cNvPr id="100" name="Rectangle 244"/>
              <p:cNvSpPr>
                <a:spLocks noChangeArrowheads="1"/>
              </p:cNvSpPr>
              <p:nvPr/>
            </p:nvSpPr>
            <p:spPr bwMode="auto">
              <a:xfrm>
                <a:off x="2952" y="1488"/>
                <a:ext cx="2520" cy="22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1" name="Picture 246" descr="fig_5_15_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15" y="1670"/>
                <a:ext cx="1732" cy="1732"/>
              </a:xfrm>
              <a:prstGeom prst="rect">
                <a:avLst/>
              </a:prstGeom>
              <a:noFill/>
            </p:spPr>
          </p:pic>
          <p:sp>
            <p:nvSpPr>
              <p:cNvPr id="102" name="Line 247"/>
              <p:cNvSpPr>
                <a:spLocks noChangeShapeType="1"/>
              </p:cNvSpPr>
              <p:nvPr/>
            </p:nvSpPr>
            <p:spPr bwMode="auto">
              <a:xfrm flipH="1">
                <a:off x="4872" y="1536"/>
                <a:ext cx="105" cy="262"/>
              </a:xfrm>
              <a:prstGeom prst="line">
                <a:avLst/>
              </a:prstGeom>
              <a:noFill/>
              <a:ln w="38100">
                <a:solidFill>
                  <a:srgbClr val="9900CC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248"/>
              <p:cNvSpPr>
                <a:spLocks noChangeArrowheads="1"/>
              </p:cNvSpPr>
              <p:nvPr/>
            </p:nvSpPr>
            <p:spPr bwMode="auto">
              <a:xfrm>
                <a:off x="4530" y="1440"/>
                <a:ext cx="449" cy="24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GB" sz="1200" dirty="0" smtClean="0">
                    <a:solidFill>
                      <a:srgbClr val="9900CC"/>
                    </a:solidFill>
                  </a:rPr>
                  <a:t>beam</a:t>
                </a:r>
                <a:endParaRPr kumimoji="0" lang="en-GB" sz="1200" dirty="0">
                  <a:solidFill>
                    <a:srgbClr val="9900CC"/>
                  </a:solidFill>
                </a:endParaRPr>
              </a:p>
            </p:txBody>
          </p:sp>
          <p:sp>
            <p:nvSpPr>
              <p:cNvPr id="104" name="Rectangle 249"/>
              <p:cNvSpPr>
                <a:spLocks noChangeArrowheads="1"/>
              </p:cNvSpPr>
              <p:nvPr/>
            </p:nvSpPr>
            <p:spPr bwMode="auto">
              <a:xfrm>
                <a:off x="3411" y="3431"/>
                <a:ext cx="582" cy="3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GB" sz="1600" b="1" dirty="0">
                    <a:latin typeface="Arial" pitchFamily="34" charset="0"/>
                    <a:cs typeface="Arial" pitchFamily="34" charset="0"/>
                  </a:rPr>
                  <a:t>PMT</a:t>
                </a:r>
              </a:p>
            </p:txBody>
          </p:sp>
          <p:sp>
            <p:nvSpPr>
              <p:cNvPr id="105" name="Line 250"/>
              <p:cNvSpPr>
                <a:spLocks noChangeShapeType="1"/>
              </p:cNvSpPr>
              <p:nvPr/>
            </p:nvSpPr>
            <p:spPr bwMode="auto">
              <a:xfrm flipH="1">
                <a:off x="4435" y="1870"/>
                <a:ext cx="497" cy="105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" name="Text Box 254"/>
              <p:cNvSpPr txBox="1">
                <a:spLocks noChangeArrowheads="1"/>
              </p:cNvSpPr>
              <p:nvPr/>
            </p:nvSpPr>
            <p:spPr bwMode="auto">
              <a:xfrm>
                <a:off x="3474" y="1501"/>
                <a:ext cx="681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sz="12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spacers</a:t>
                </a:r>
              </a:p>
            </p:txBody>
          </p:sp>
          <p:sp>
            <p:nvSpPr>
              <p:cNvPr id="107" name="Text Box 255"/>
              <p:cNvSpPr txBox="1">
                <a:spLocks noChangeArrowheads="1"/>
              </p:cNvSpPr>
              <p:nvPr/>
            </p:nvSpPr>
            <p:spPr bwMode="auto">
              <a:xfrm>
                <a:off x="4971" y="3158"/>
                <a:ext cx="528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sz="12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WLS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sz="12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fibers</a:t>
                </a:r>
              </a:p>
            </p:txBody>
          </p:sp>
          <p:sp>
            <p:nvSpPr>
              <p:cNvPr id="108" name="Line 256"/>
              <p:cNvSpPr>
                <a:spLocks noChangeShapeType="1"/>
              </p:cNvSpPr>
              <p:nvPr/>
            </p:nvSpPr>
            <p:spPr bwMode="auto">
              <a:xfrm flipH="1" flipV="1">
                <a:off x="4572" y="2528"/>
                <a:ext cx="531" cy="704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Line 257"/>
              <p:cNvSpPr>
                <a:spLocks noChangeShapeType="1"/>
              </p:cNvSpPr>
              <p:nvPr/>
            </p:nvSpPr>
            <p:spPr bwMode="auto">
              <a:xfrm>
                <a:off x="3528" y="1728"/>
                <a:ext cx="240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" name="Line 258"/>
              <p:cNvSpPr>
                <a:spLocks noChangeShapeType="1"/>
              </p:cNvSpPr>
              <p:nvPr/>
            </p:nvSpPr>
            <p:spPr bwMode="auto">
              <a:xfrm>
                <a:off x="3528" y="1728"/>
                <a:ext cx="532" cy="2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Line 259"/>
              <p:cNvSpPr>
                <a:spLocks noChangeShapeType="1"/>
              </p:cNvSpPr>
              <p:nvPr/>
            </p:nvSpPr>
            <p:spPr bwMode="auto">
              <a:xfrm flipV="1">
                <a:off x="3528" y="1728"/>
                <a:ext cx="74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" name="Line 260"/>
              <p:cNvSpPr>
                <a:spLocks noChangeShapeType="1"/>
              </p:cNvSpPr>
              <p:nvPr/>
            </p:nvSpPr>
            <p:spPr bwMode="auto">
              <a:xfrm flipH="1">
                <a:off x="4318" y="1836"/>
                <a:ext cx="526" cy="102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" name="Line 261"/>
              <p:cNvSpPr>
                <a:spLocks noChangeShapeType="1"/>
              </p:cNvSpPr>
              <p:nvPr/>
            </p:nvSpPr>
            <p:spPr bwMode="auto">
              <a:xfrm flipH="1">
                <a:off x="4143" y="1836"/>
                <a:ext cx="588" cy="9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263"/>
              <p:cNvGrpSpPr>
                <a:grpSpLocks/>
              </p:cNvGrpSpPr>
              <p:nvPr/>
            </p:nvGrpSpPr>
            <p:grpSpPr bwMode="auto">
              <a:xfrm>
                <a:off x="4143" y="3099"/>
                <a:ext cx="205" cy="511"/>
                <a:chOff x="4416" y="3408"/>
                <a:chExt cx="336" cy="720"/>
              </a:xfrm>
            </p:grpSpPr>
            <p:sp>
              <p:nvSpPr>
                <p:cNvPr id="129" name="AutoShape 264"/>
                <p:cNvSpPr>
                  <a:spLocks noChangeArrowheads="1"/>
                </p:cNvSpPr>
                <p:nvPr/>
              </p:nvSpPr>
              <p:spPr bwMode="auto">
                <a:xfrm rot="-9112027">
                  <a:off x="4416" y="3492"/>
                  <a:ext cx="260" cy="636"/>
                </a:xfrm>
                <a:prstGeom prst="can">
                  <a:avLst>
                    <a:gd name="adj" fmla="val 61765"/>
                  </a:avLst>
                </a:prstGeom>
                <a:solidFill>
                  <a:schemeClr val="tx1">
                    <a:alpha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AutoShape 265"/>
                <p:cNvSpPr>
                  <a:spLocks noChangeArrowheads="1"/>
                </p:cNvSpPr>
                <p:nvPr/>
              </p:nvSpPr>
              <p:spPr bwMode="auto">
                <a:xfrm rot="-9112027">
                  <a:off x="4656" y="3408"/>
                  <a:ext cx="96" cy="192"/>
                </a:xfrm>
                <a:prstGeom prst="can">
                  <a:avLst>
                    <a:gd name="adj" fmla="val 49694"/>
                  </a:avLst>
                </a:prstGeom>
                <a:solidFill>
                  <a:srgbClr val="66FF33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5" name="Freeform 266"/>
              <p:cNvSpPr>
                <a:spLocks/>
              </p:cNvSpPr>
              <p:nvPr/>
            </p:nvSpPr>
            <p:spPr bwMode="auto">
              <a:xfrm>
                <a:off x="4301" y="2859"/>
                <a:ext cx="55" cy="24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96"/>
                  </a:cxn>
                  <a:cxn ang="0">
                    <a:pos x="62" y="183"/>
                  </a:cxn>
                  <a:cxn ang="0">
                    <a:pos x="89" y="276"/>
                  </a:cxn>
                  <a:cxn ang="0">
                    <a:pos x="53" y="339"/>
                  </a:cxn>
                </a:cxnLst>
                <a:rect l="0" t="0" r="r" b="b"/>
                <a:pathLst>
                  <a:path w="91" h="339">
                    <a:moveTo>
                      <a:pt x="29" y="0"/>
                    </a:moveTo>
                    <a:cubicBezTo>
                      <a:pt x="25" y="16"/>
                      <a:pt x="0" y="66"/>
                      <a:pt x="5" y="96"/>
                    </a:cubicBezTo>
                    <a:cubicBezTo>
                      <a:pt x="10" y="126"/>
                      <a:pt x="48" y="153"/>
                      <a:pt x="62" y="183"/>
                    </a:cubicBezTo>
                    <a:cubicBezTo>
                      <a:pt x="76" y="213"/>
                      <a:pt x="91" y="250"/>
                      <a:pt x="89" y="276"/>
                    </a:cubicBezTo>
                    <a:cubicBezTo>
                      <a:pt x="87" y="302"/>
                      <a:pt x="60" y="326"/>
                      <a:pt x="53" y="339"/>
                    </a:cubicBezTo>
                  </a:path>
                </a:pathLst>
              </a:custGeom>
              <a:noFill/>
              <a:ln w="19050" cap="flat" cmpd="sng">
                <a:solidFill>
                  <a:srgbClr val="66FF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67"/>
              <p:cNvSpPr>
                <a:spLocks/>
              </p:cNvSpPr>
              <p:nvPr/>
            </p:nvSpPr>
            <p:spPr bwMode="auto">
              <a:xfrm>
                <a:off x="4357" y="2916"/>
                <a:ext cx="79" cy="19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99" y="69"/>
                  </a:cxn>
                  <a:cxn ang="0">
                    <a:pos x="99" y="153"/>
                  </a:cxn>
                  <a:cxn ang="0">
                    <a:pos x="42" y="216"/>
                  </a:cxn>
                  <a:cxn ang="0">
                    <a:pos x="0" y="276"/>
                  </a:cxn>
                </a:cxnLst>
                <a:rect l="0" t="0" r="r" b="b"/>
                <a:pathLst>
                  <a:path w="132" h="276">
                    <a:moveTo>
                      <a:pt x="132" y="0"/>
                    </a:moveTo>
                    <a:cubicBezTo>
                      <a:pt x="127" y="11"/>
                      <a:pt x="104" y="44"/>
                      <a:pt x="99" y="69"/>
                    </a:cubicBezTo>
                    <a:cubicBezTo>
                      <a:pt x="94" y="94"/>
                      <a:pt x="108" y="129"/>
                      <a:pt x="99" y="153"/>
                    </a:cubicBezTo>
                    <a:cubicBezTo>
                      <a:pt x="90" y="177"/>
                      <a:pt x="58" y="196"/>
                      <a:pt x="42" y="216"/>
                    </a:cubicBezTo>
                    <a:cubicBezTo>
                      <a:pt x="26" y="236"/>
                      <a:pt x="9" y="264"/>
                      <a:pt x="0" y="276"/>
                    </a:cubicBezTo>
                  </a:path>
                </a:pathLst>
              </a:custGeom>
              <a:noFill/>
              <a:ln w="19050" cap="flat" cmpd="sng">
                <a:solidFill>
                  <a:srgbClr val="66FF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68"/>
              <p:cNvSpPr>
                <a:spLocks/>
              </p:cNvSpPr>
              <p:nvPr/>
            </p:nvSpPr>
            <p:spPr bwMode="auto">
              <a:xfrm>
                <a:off x="4076" y="2821"/>
                <a:ext cx="67" cy="176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1" y="66"/>
                  </a:cxn>
                  <a:cxn ang="0">
                    <a:pos x="66" y="138"/>
                  </a:cxn>
                  <a:cxn ang="0">
                    <a:pos x="39" y="198"/>
                  </a:cxn>
                  <a:cxn ang="0">
                    <a:pos x="0" y="249"/>
                  </a:cxn>
                </a:cxnLst>
                <a:rect l="0" t="0" r="r" b="b"/>
                <a:pathLst>
                  <a:path w="111" h="249">
                    <a:moveTo>
                      <a:pt x="111" y="0"/>
                    </a:moveTo>
                    <a:cubicBezTo>
                      <a:pt x="106" y="11"/>
                      <a:pt x="88" y="43"/>
                      <a:pt x="81" y="66"/>
                    </a:cubicBezTo>
                    <a:cubicBezTo>
                      <a:pt x="74" y="89"/>
                      <a:pt x="73" y="116"/>
                      <a:pt x="66" y="138"/>
                    </a:cubicBezTo>
                    <a:cubicBezTo>
                      <a:pt x="59" y="160"/>
                      <a:pt x="50" y="179"/>
                      <a:pt x="39" y="198"/>
                    </a:cubicBezTo>
                    <a:cubicBezTo>
                      <a:pt x="28" y="217"/>
                      <a:pt x="8" y="239"/>
                      <a:pt x="0" y="249"/>
                    </a:cubicBezTo>
                  </a:path>
                </a:pathLst>
              </a:custGeom>
              <a:noFill/>
              <a:ln w="19050" cap="flat" cmpd="sng">
                <a:solidFill>
                  <a:srgbClr val="66FF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69"/>
              <p:cNvGrpSpPr>
                <a:grpSpLocks/>
              </p:cNvGrpSpPr>
              <p:nvPr/>
            </p:nvGrpSpPr>
            <p:grpSpPr bwMode="auto">
              <a:xfrm>
                <a:off x="3880" y="2993"/>
                <a:ext cx="204" cy="511"/>
                <a:chOff x="4416" y="3408"/>
                <a:chExt cx="336" cy="720"/>
              </a:xfrm>
            </p:grpSpPr>
            <p:sp>
              <p:nvSpPr>
                <p:cNvPr id="127" name="AutoShape 270"/>
                <p:cNvSpPr>
                  <a:spLocks noChangeArrowheads="1"/>
                </p:cNvSpPr>
                <p:nvPr/>
              </p:nvSpPr>
              <p:spPr bwMode="auto">
                <a:xfrm rot="-9112027">
                  <a:off x="4416" y="3492"/>
                  <a:ext cx="260" cy="636"/>
                </a:xfrm>
                <a:prstGeom prst="can">
                  <a:avLst>
                    <a:gd name="adj" fmla="val 61765"/>
                  </a:avLst>
                </a:prstGeom>
                <a:solidFill>
                  <a:schemeClr val="tx1">
                    <a:alpha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AutoShape 271"/>
                <p:cNvSpPr>
                  <a:spLocks noChangeArrowheads="1"/>
                </p:cNvSpPr>
                <p:nvPr/>
              </p:nvSpPr>
              <p:spPr bwMode="auto">
                <a:xfrm rot="-9112027">
                  <a:off x="4656" y="3408"/>
                  <a:ext cx="96" cy="192"/>
                </a:xfrm>
                <a:prstGeom prst="can">
                  <a:avLst>
                    <a:gd name="adj" fmla="val 49694"/>
                  </a:avLst>
                </a:prstGeom>
                <a:solidFill>
                  <a:srgbClr val="66FF33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9" name="Rectangle 272"/>
              <p:cNvSpPr>
                <a:spLocks noChangeArrowheads="1"/>
              </p:cNvSpPr>
              <p:nvPr/>
            </p:nvSpPr>
            <p:spPr bwMode="auto">
              <a:xfrm>
                <a:off x="4395" y="3298"/>
                <a:ext cx="526" cy="47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sz="12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light</a:t>
                </a:r>
                <a:br>
                  <a:rPr kumimoji="0" lang="en-US" sz="12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2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guide</a:t>
                </a:r>
                <a:endParaRPr kumimoji="0" lang="en-GB" sz="12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Line 273"/>
              <p:cNvSpPr>
                <a:spLocks noChangeShapeType="1"/>
              </p:cNvSpPr>
              <p:nvPr/>
            </p:nvSpPr>
            <p:spPr bwMode="auto">
              <a:xfrm flipH="1" flipV="1">
                <a:off x="4376" y="3163"/>
                <a:ext cx="238" cy="13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Line 274"/>
              <p:cNvSpPr>
                <a:spLocks noChangeShapeType="1"/>
              </p:cNvSpPr>
              <p:nvPr/>
            </p:nvSpPr>
            <p:spPr bwMode="auto">
              <a:xfrm>
                <a:off x="3240" y="1971"/>
                <a:ext cx="319" cy="52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" name="Line 275"/>
              <p:cNvSpPr>
                <a:spLocks noChangeShapeType="1"/>
              </p:cNvSpPr>
              <p:nvPr/>
            </p:nvSpPr>
            <p:spPr bwMode="auto">
              <a:xfrm>
                <a:off x="3240" y="1971"/>
                <a:ext cx="720" cy="18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Line 276"/>
              <p:cNvSpPr>
                <a:spLocks noChangeShapeType="1"/>
              </p:cNvSpPr>
              <p:nvPr/>
            </p:nvSpPr>
            <p:spPr bwMode="auto">
              <a:xfrm flipV="1">
                <a:off x="3240" y="1872"/>
                <a:ext cx="960" cy="9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" name="Text Box 278"/>
              <p:cNvSpPr txBox="1">
                <a:spLocks noChangeArrowheads="1"/>
              </p:cNvSpPr>
              <p:nvPr/>
            </p:nvSpPr>
            <p:spPr bwMode="auto">
              <a:xfrm>
                <a:off x="3022" y="3095"/>
                <a:ext cx="483" cy="38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master </a:t>
                </a:r>
                <a:r>
                  <a:rPr lang="en-US" sz="1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1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plate</a:t>
                </a:r>
                <a:endParaRPr 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Line 279"/>
              <p:cNvSpPr>
                <a:spLocks noChangeShapeType="1"/>
              </p:cNvSpPr>
              <p:nvPr/>
            </p:nvSpPr>
            <p:spPr bwMode="auto">
              <a:xfrm flipV="1">
                <a:off x="3144" y="2832"/>
                <a:ext cx="192" cy="2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Text Box 281"/>
              <p:cNvSpPr txBox="1">
                <a:spLocks noChangeArrowheads="1"/>
              </p:cNvSpPr>
              <p:nvPr/>
            </p:nvSpPr>
            <p:spPr bwMode="auto">
              <a:xfrm>
                <a:off x="2874" y="1741"/>
                <a:ext cx="889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sz="12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scintillators</a:t>
                </a:r>
              </a:p>
            </p:txBody>
          </p:sp>
        </p:grpSp>
        <p:cxnSp>
          <p:nvCxnSpPr>
            <p:cNvPr id="88" name="Straight Arrow Connector 87"/>
            <p:cNvCxnSpPr/>
            <p:nvPr/>
          </p:nvCxnSpPr>
          <p:spPr bwMode="auto">
            <a:xfrm flipH="1" flipV="1">
              <a:off x="4512712" y="1829020"/>
              <a:ext cx="757200" cy="137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rot="10800000">
              <a:off x="4350083" y="2133600"/>
              <a:ext cx="915072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10800000">
              <a:off x="4182555" y="2435224"/>
              <a:ext cx="1076556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 rot="10800000" flipV="1">
              <a:off x="4069956" y="2819398"/>
              <a:ext cx="1184212" cy="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10800000" flipV="1">
              <a:off x="3914379" y="3200398"/>
              <a:ext cx="1345695" cy="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rot="10800000" flipV="1">
              <a:off x="3760653" y="3623980"/>
              <a:ext cx="1507178" cy="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4805442" y="1616292"/>
              <a:ext cx="424329" cy="2127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0" dirty="0" smtClean="0"/>
                <a:t>row 0</a:t>
              </a:r>
              <a:endParaRPr lang="en-US" sz="1000" b="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09524" y="1893483"/>
              <a:ext cx="416168" cy="2233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b="0" dirty="0" smtClean="0"/>
                <a:t>row 1</a:t>
              </a:r>
              <a:endParaRPr lang="en-US" sz="1050" b="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83440" y="2164525"/>
              <a:ext cx="442690" cy="2233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b="0" dirty="0" smtClean="0"/>
                <a:t>row 2</a:t>
              </a:r>
              <a:endParaRPr lang="en-US" sz="1050" b="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796263" y="2576884"/>
              <a:ext cx="442690" cy="2233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b="0" dirty="0" smtClean="0"/>
                <a:t>row 3</a:t>
              </a:r>
              <a:endParaRPr lang="en-US" sz="1050" b="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796263" y="2957884"/>
              <a:ext cx="442690" cy="2233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b="0" dirty="0" smtClean="0"/>
                <a:t>row 4</a:t>
              </a:r>
              <a:endParaRPr lang="en-US" sz="1050" b="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96263" y="3380601"/>
              <a:ext cx="442690" cy="2233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b="0" dirty="0" smtClean="0"/>
                <a:t>row 5</a:t>
              </a:r>
              <a:endParaRPr lang="en-US" sz="1050" b="0" dirty="0"/>
            </a:p>
          </p:txBody>
        </p:sp>
      </p:grpSp>
      <p:pic>
        <p:nvPicPr>
          <p:cNvPr id="131" name="Picture 130"/>
          <p:cNvPicPr>
            <a:picLocks noChangeAspect="1" noChangeArrowheads="1"/>
          </p:cNvPicPr>
          <p:nvPr/>
        </p:nvPicPr>
        <p:blipFill>
          <a:blip r:embed="rId3" cstate="print"/>
          <a:srcRect l="39348" t="16030" r="18757" b="28941"/>
          <a:stretch>
            <a:fillRect/>
          </a:stretch>
        </p:blipFill>
        <p:spPr bwMode="auto">
          <a:xfrm>
            <a:off x="336974" y="609600"/>
            <a:ext cx="195072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" name="TextBox 177"/>
          <p:cNvSpPr txBox="1"/>
          <p:nvPr/>
        </p:nvSpPr>
        <p:spPr>
          <a:xfrm>
            <a:off x="5486400" y="281642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352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705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5057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3410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762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0115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8467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6820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HCAL module: self-supporting structure containing either 16 outer or 8 outer + 32 inner cells. HCAL consists of 52 modules, 9.5 tons each.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7" name="Object 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1160" y="4391025"/>
            <a:ext cx="1824583" cy="4857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89" name="TextBox 56"/>
          <p:cNvSpPr txBox="1"/>
          <p:nvPr/>
        </p:nvSpPr>
        <p:spPr>
          <a:xfrm>
            <a:off x="152400" y="3666053"/>
            <a:ext cx="4876800" cy="227754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en-US"/>
            </a:defPPr>
            <a:lvl1pPr marL="0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352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705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5057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3410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762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0115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8467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6820" algn="l" defTabSz="4176705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Tilecal technology (originally developed for ATLAS).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The volume ratio </a:t>
            </a:r>
            <a:r>
              <a:rPr lang="en-US" sz="1600" dirty="0" err="1" smtClean="0">
                <a:cs typeface="Arial" pitchFamily="34" charset="0"/>
              </a:rPr>
              <a:t>Scint:Fe</a:t>
            </a:r>
            <a:r>
              <a:rPr lang="en-US" sz="1600" dirty="0" smtClean="0">
                <a:cs typeface="Arial" pitchFamily="34" charset="0"/>
              </a:rPr>
              <a:t> ~ 3:16.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Instrumented depth: 1.2 m,  6 tile rows, ~5.6</a:t>
            </a:r>
            <a:r>
              <a:rPr lang="el-GR" sz="1600" dirty="0" smtClean="0">
                <a:cs typeface="Arial" pitchFamily="34" charset="0"/>
              </a:rPr>
              <a:t>λ</a:t>
            </a:r>
            <a:r>
              <a:rPr lang="en-US" sz="1600" baseline="-25000" dirty="0" smtClean="0">
                <a:cs typeface="Arial" pitchFamily="34" charset="0"/>
              </a:rPr>
              <a:t>I</a:t>
            </a:r>
            <a:r>
              <a:rPr lang="en-US" sz="1600" dirty="0" smtClean="0"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Outer cells: 26x26 cm</a:t>
            </a:r>
            <a:r>
              <a:rPr lang="en-US" sz="1600" baseline="30000" dirty="0" smtClean="0">
                <a:cs typeface="Arial" pitchFamily="34" charset="0"/>
              </a:rPr>
              <a:t>2</a:t>
            </a:r>
            <a:r>
              <a:rPr lang="en-US" sz="1600" dirty="0" smtClean="0">
                <a:cs typeface="Arial" pitchFamily="34" charset="0"/>
              </a:rPr>
              <a:t>, Inner : 13x13 cm</a:t>
            </a:r>
            <a:r>
              <a:rPr lang="en-US" sz="1600" baseline="30000" dirty="0" smtClean="0">
                <a:cs typeface="Arial" pitchFamily="34" charset="0"/>
              </a:rPr>
              <a:t>2</a:t>
            </a:r>
            <a:r>
              <a:rPr lang="en-US" sz="1600" dirty="0" smtClean="0">
                <a:cs typeface="Arial" pitchFamily="34" charset="0"/>
              </a:rPr>
              <a:t> (half tiles)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Total of 1488 cells, 2x26 modules, 500 tons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Scintillator, fibers, PMTs, LED system: similar to ECAL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built-in </a:t>
            </a:r>
            <a:r>
              <a:rPr lang="en-US" sz="1600" baseline="30000" dirty="0" smtClean="0">
                <a:cs typeface="Arial" pitchFamily="34" charset="0"/>
              </a:rPr>
              <a:t>137</a:t>
            </a:r>
            <a:r>
              <a:rPr lang="en-US" sz="1600" dirty="0" smtClean="0">
                <a:cs typeface="Arial" pitchFamily="34" charset="0"/>
              </a:rPr>
              <a:t>Cs calibration system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438400" y="609600"/>
            <a:ext cx="2971800" cy="2776970"/>
            <a:chOff x="2438400" y="609600"/>
            <a:chExt cx="2971800" cy="2776970"/>
          </a:xfrm>
        </p:grpSpPr>
        <p:grpSp>
          <p:nvGrpSpPr>
            <p:cNvPr id="7" name="Group 170"/>
            <p:cNvGrpSpPr/>
            <p:nvPr/>
          </p:nvGrpSpPr>
          <p:grpSpPr>
            <a:xfrm>
              <a:off x="2438400" y="609600"/>
              <a:ext cx="2971800" cy="2776970"/>
              <a:chOff x="26035000" y="12797616"/>
              <a:chExt cx="2971800" cy="2776970"/>
            </a:xfrm>
          </p:grpSpPr>
          <p:grpSp>
            <p:nvGrpSpPr>
              <p:cNvPr id="8" name="Group 167"/>
              <p:cNvGrpSpPr/>
              <p:nvPr/>
            </p:nvGrpSpPr>
            <p:grpSpPr>
              <a:xfrm>
                <a:off x="26035000" y="12797616"/>
                <a:ext cx="2903172" cy="2776970"/>
                <a:chOff x="26035000" y="12797616"/>
                <a:chExt cx="2903172" cy="2776970"/>
              </a:xfrm>
            </p:grpSpPr>
            <p:grpSp>
              <p:nvGrpSpPr>
                <p:cNvPr id="9" name="Group 147"/>
                <p:cNvGrpSpPr/>
                <p:nvPr/>
              </p:nvGrpSpPr>
              <p:grpSpPr>
                <a:xfrm>
                  <a:off x="26035000" y="12797616"/>
                  <a:ext cx="2438400" cy="2776970"/>
                  <a:chOff x="23977600" y="15312231"/>
                  <a:chExt cx="2057400" cy="2202190"/>
                </a:xfrm>
              </p:grpSpPr>
              <p:pic>
                <p:nvPicPr>
                  <p:cNvPr id="181" name="Picture 41" descr="P101005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lum bright="12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977600" y="15312231"/>
                    <a:ext cx="2057400" cy="1932661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77600" y="17245941"/>
                    <a:ext cx="1671638" cy="268480"/>
                  </a:xfrm>
                  <a:prstGeom prst="rect">
                    <a:avLst/>
                  </a:prstGeom>
                  <a:solidFill>
                    <a:srgbClr val="F9F5F7">
                      <a:alpha val="49804"/>
                    </a:srgbClr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914400" eaLnBrk="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r>
                      <a:rPr lang="en-US" sz="11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rPr>
                      <a:t>An HCAL module with optics assembled</a:t>
                    </a:r>
                    <a:endParaRPr lang="en-US" sz="1100" b="1" dirty="0">
                      <a:solidFill>
                        <a:schemeClr val="accent2">
                          <a:lumMod val="50000"/>
                        </a:schemeClr>
                      </a:solidFill>
                      <a:latin typeface="Arial Narrow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77601" y="16953041"/>
                    <a:ext cx="642937" cy="292887"/>
                  </a:xfrm>
                  <a:prstGeom prst="rect">
                    <a:avLst/>
                  </a:prstGeom>
                  <a:solidFill>
                    <a:srgbClr val="F9F5F7">
                      <a:alpha val="84000"/>
                    </a:srgbClr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square" lIns="36000" tIns="0" rIns="0" bIns="0">
                    <a:spAutoFit/>
                  </a:bodyPr>
                  <a:lstStyle/>
                  <a:p>
                    <a:pPr defTabSz="914400" eaLnBrk="0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r>
                      <a:rPr lang="en-US" sz="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rPr>
                      <a:t>Pipes of the </a:t>
                    </a:r>
                    <a:br>
                      <a:rPr lang="en-US" sz="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rPr>
                    </a:br>
                    <a:r>
                      <a:rPr lang="en-US" sz="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rPr>
                      <a:t>source movement </a:t>
                    </a:r>
                    <a:br>
                      <a:rPr lang="en-US" sz="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rPr>
                    </a:br>
                    <a:r>
                      <a:rPr lang="en-US" sz="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rPr>
                      <a:t>system</a:t>
                    </a:r>
                    <a:endParaRPr lang="en-US" sz="800" b="1" dirty="0">
                      <a:solidFill>
                        <a:schemeClr val="accent2">
                          <a:lumMod val="50000"/>
                        </a:schemeClr>
                      </a:solidFill>
                      <a:latin typeface="Arial Narrow" pitchFamily="34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75" name="Picture 12" descr="F:\gouz\conf\NDIP11\pictures\fibers_in_module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17318148">
                  <a:off x="28069539" y="13463355"/>
                  <a:ext cx="914400" cy="822867"/>
                </a:xfrm>
                <a:prstGeom prst="ellipse">
                  <a:avLst/>
                </a:prstGeom>
                <a:ln w="19050" cap="rnd">
                  <a:solidFill>
                    <a:srgbClr val="FF0000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cxnSp>
              <p:nvCxnSpPr>
                <p:cNvPr id="176" name="Straight Arrow Connector 175"/>
                <p:cNvCxnSpPr/>
                <p:nvPr/>
              </p:nvCxnSpPr>
              <p:spPr>
                <a:xfrm flipV="1">
                  <a:off x="27406600" y="13635831"/>
                  <a:ext cx="708228" cy="68724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" name="Oval 176"/>
                <p:cNvSpPr/>
                <p:nvPr/>
              </p:nvSpPr>
              <p:spPr>
                <a:xfrm rot="18457347">
                  <a:off x="27266257" y="13606570"/>
                  <a:ext cx="176091" cy="117049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8" name="Straight Arrow Connector 177"/>
                <p:cNvCxnSpPr/>
                <p:nvPr/>
              </p:nvCxnSpPr>
              <p:spPr>
                <a:xfrm rot="16200000" flipV="1">
                  <a:off x="25958800" y="14550231"/>
                  <a:ext cx="381000" cy="7620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/>
                <p:nvPr/>
              </p:nvCxnSpPr>
              <p:spPr>
                <a:xfrm rot="5400000" flipH="1" flipV="1">
                  <a:off x="26149300" y="14588331"/>
                  <a:ext cx="228600" cy="15240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flipV="1">
                  <a:off x="26187400" y="14702631"/>
                  <a:ext cx="381000" cy="7620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73" name="Picture 8" descr="08150008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3333" t="12713" r="9524"/>
              <a:stretch>
                <a:fillRect/>
              </a:stretch>
            </p:blipFill>
            <p:spPr>
              <a:xfrm>
                <a:off x="28016200" y="14355386"/>
                <a:ext cx="990600" cy="1133535"/>
              </a:xfrm>
              <a:prstGeom prst="rect">
                <a:avLst/>
              </a:prstGeom>
              <a:ln w="28575">
                <a:noFill/>
                <a:miter lim="800000"/>
              </a:ln>
            </p:spPr>
          </p:pic>
        </p:grpSp>
        <p:sp>
          <p:nvSpPr>
            <p:cNvPr id="71" name="Line 247"/>
            <p:cNvSpPr>
              <a:spLocks noChangeShapeType="1"/>
            </p:cNvSpPr>
            <p:nvPr/>
          </p:nvSpPr>
          <p:spPr bwMode="auto">
            <a:xfrm>
              <a:off x="2895600" y="1295400"/>
              <a:ext cx="304800" cy="100867"/>
            </a:xfrm>
            <a:prstGeom prst="line">
              <a:avLst/>
            </a:prstGeom>
            <a:noFill/>
            <a:ln w="38100">
              <a:solidFill>
                <a:srgbClr val="FFF8E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248"/>
            <p:cNvSpPr>
              <a:spLocks noChangeArrowheads="1"/>
            </p:cNvSpPr>
            <p:nvPr/>
          </p:nvSpPr>
          <p:spPr bwMode="auto">
            <a:xfrm>
              <a:off x="2541336" y="1339334"/>
              <a:ext cx="354264" cy="184666"/>
            </a:xfrm>
            <a:prstGeom prst="rect">
              <a:avLst/>
            </a:prstGeom>
            <a:solidFill>
              <a:srgbClr val="FFF8E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GB" sz="1200" dirty="0" smtClean="0"/>
                <a:t>beam</a:t>
              </a:r>
              <a:endParaRPr kumimoji="0" lang="en-GB" sz="1200" dirty="0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369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HCAL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66AB-5C9E-435A-9B0D-3774376EF0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3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LHCb trigger: Run II</a:t>
            </a:r>
            <a:endParaRPr lang="en-US" dirty="0"/>
          </a:p>
        </p:txBody>
      </p:sp>
      <p:sp>
        <p:nvSpPr>
          <p:cNvPr id="175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92F9-8DD2-4E9C-AE73-AFE18F9863E4}" type="slidenum">
              <a:rPr lang="en-US" sz="1600">
                <a:latin typeface="Lucida Sans" pitchFamily="34" charset="0"/>
              </a:rPr>
              <a:pPr/>
              <a:t>7</a:t>
            </a:fld>
            <a:endParaRPr lang="en-US" sz="1600" dirty="0">
              <a:latin typeface="Lucida Sans" pitchFamily="34" charset="0"/>
            </a:endParaRP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028076" y="923230"/>
            <a:ext cx="5039724" cy="367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❚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❙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〡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 Unicode MS" pitchFamily="34" charset="-128"/>
              <a:buChar char="❘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266700" lvl="1" indent="-228600">
              <a:buClrTx/>
              <a:buFont typeface="Wingdings" pitchFamily="2" charset="2"/>
              <a:buChar char="Ø"/>
            </a:pPr>
            <a:r>
              <a:rPr lang="en-GB" sz="2400" kern="0" dirty="0" smtClean="0">
                <a:latin typeface="Calibri" pitchFamily="34" charset="0"/>
              </a:rPr>
              <a:t>Hardware Level-0 trigger</a:t>
            </a:r>
          </a:p>
          <a:p>
            <a:pPr marL="628650" lvl="3">
              <a:buClrTx/>
              <a:buFont typeface="Wingdings" pitchFamily="2" charset="2"/>
              <a:buChar char="§"/>
            </a:pPr>
            <a:r>
              <a:rPr lang="en-US" sz="1800" kern="0" dirty="0" smtClean="0">
                <a:latin typeface="Calibri" pitchFamily="34" charset="0"/>
              </a:rPr>
              <a:t>SPD multiplicity 	</a:t>
            </a:r>
            <a:r>
              <a:rPr lang="en-GB" sz="1800" kern="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 </a:t>
            </a:r>
            <a:r>
              <a:rPr lang="en-GB" sz="18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CALORIMETRY</a:t>
            </a:r>
            <a:endParaRPr lang="en-GB" sz="1800" kern="0" dirty="0" smtClean="0">
              <a:latin typeface="Calibri" pitchFamily="34" charset="0"/>
            </a:endParaRPr>
          </a:p>
          <a:p>
            <a:pPr marL="628650" lvl="3">
              <a:buClrTx/>
              <a:buFont typeface="Wingdings" pitchFamily="2" charset="2"/>
              <a:buChar char="§"/>
            </a:pPr>
            <a:r>
              <a:rPr lang="en-GB" sz="1800" kern="0" dirty="0" smtClean="0">
                <a:latin typeface="Calibri" pitchFamily="34" charset="0"/>
              </a:rPr>
              <a:t>search for a highest ET object:</a:t>
            </a:r>
          </a:p>
          <a:p>
            <a:pPr marL="809625" lvl="5">
              <a:buClrTx/>
              <a:buFont typeface="Arial" pitchFamily="34" charset="0"/>
              <a:buChar char="•"/>
            </a:pPr>
            <a:r>
              <a:rPr lang="en-GB" sz="1800" kern="0" dirty="0" smtClean="0">
                <a:latin typeface="Calibri" pitchFamily="34" charset="0"/>
              </a:rPr>
              <a:t>E</a:t>
            </a:r>
            <a:r>
              <a:rPr lang="en-GB" sz="1800" kern="0" baseline="-25000" dirty="0" smtClean="0">
                <a:latin typeface="Calibri" pitchFamily="34" charset="0"/>
              </a:rPr>
              <a:t>T</a:t>
            </a:r>
            <a:r>
              <a:rPr lang="en-GB" sz="1800" kern="0" dirty="0" smtClean="0">
                <a:latin typeface="Calibri" pitchFamily="34" charset="0"/>
              </a:rPr>
              <a:t> (e</a:t>
            </a:r>
            <a:r>
              <a:rPr lang="en-GB" sz="1800" kern="0" baseline="30000" dirty="0" smtClean="0">
                <a:latin typeface="Calibri" pitchFamily="34" charset="0"/>
              </a:rPr>
              <a:t>±</a:t>
            </a:r>
            <a:r>
              <a:rPr lang="en-GB" sz="1800" kern="0" dirty="0" smtClean="0">
                <a:latin typeface="Calibri" pitchFamily="34" charset="0"/>
              </a:rPr>
              <a:t>/γ) &gt; 2.7 </a:t>
            </a:r>
            <a:r>
              <a:rPr lang="en-GB" sz="1800" kern="0" dirty="0" err="1" smtClean="0">
                <a:latin typeface="Calibri" pitchFamily="34" charset="0"/>
              </a:rPr>
              <a:t>GeV</a:t>
            </a:r>
            <a:r>
              <a:rPr lang="en-GB" sz="1800" kern="0" dirty="0" smtClean="0">
                <a:latin typeface="Calibri" pitchFamily="34" charset="0"/>
              </a:rPr>
              <a:t>	</a:t>
            </a:r>
            <a:r>
              <a:rPr lang="en-GB" sz="18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 CALORIMETRY</a:t>
            </a:r>
            <a:endParaRPr lang="en-GB" sz="1800" kern="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809625" lvl="5">
              <a:buClrTx/>
              <a:buFont typeface="Arial" pitchFamily="34" charset="0"/>
              <a:buChar char="•"/>
            </a:pPr>
            <a:r>
              <a:rPr lang="en-GB" sz="1800" kern="0" dirty="0" smtClean="0">
                <a:latin typeface="Calibri" pitchFamily="34" charset="0"/>
              </a:rPr>
              <a:t>E</a:t>
            </a:r>
            <a:r>
              <a:rPr lang="en-GB" sz="1800" kern="0" baseline="-25000" dirty="0" smtClean="0">
                <a:latin typeface="Calibri" pitchFamily="34" charset="0"/>
              </a:rPr>
              <a:t>T</a:t>
            </a:r>
            <a:r>
              <a:rPr lang="en-GB" sz="1800" kern="0" dirty="0" smtClean="0">
                <a:latin typeface="Calibri" pitchFamily="34" charset="0"/>
              </a:rPr>
              <a:t> (</a:t>
            </a:r>
            <a:r>
              <a:rPr lang="en-GB" sz="1800" kern="0" dirty="0" err="1" smtClean="0">
                <a:latin typeface="Calibri" pitchFamily="34" charset="0"/>
              </a:rPr>
              <a:t>hadr</a:t>
            </a:r>
            <a:r>
              <a:rPr lang="en-GB" sz="1800" kern="0" dirty="0" smtClean="0">
                <a:latin typeface="Calibri" pitchFamily="34" charset="0"/>
              </a:rPr>
              <a:t>.) &gt; 3.6 GeV	</a:t>
            </a:r>
            <a:r>
              <a:rPr lang="en-GB" sz="1800" kern="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 CALORIMETRY</a:t>
            </a:r>
            <a:endParaRPr lang="en-GB" sz="1800" kern="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809625" lvl="5">
              <a:buClrTx/>
              <a:buFont typeface="Arial" pitchFamily="34" charset="0"/>
              <a:buChar char="•"/>
            </a:pPr>
            <a:r>
              <a:rPr lang="en-GB" sz="1800" kern="0" dirty="0" err="1" smtClean="0">
                <a:latin typeface="Calibri" pitchFamily="34" charset="0"/>
              </a:rPr>
              <a:t>p</a:t>
            </a:r>
            <a:r>
              <a:rPr lang="en-GB" sz="1800" kern="0" baseline="-25000" dirty="0" err="1" smtClean="0">
                <a:latin typeface="Calibri" pitchFamily="34" charset="0"/>
              </a:rPr>
              <a:t>T</a:t>
            </a:r>
            <a:r>
              <a:rPr lang="en-GB" sz="1800" kern="0" dirty="0" smtClean="0">
                <a:latin typeface="Calibri" pitchFamily="34" charset="0"/>
              </a:rPr>
              <a:t> (μ) &gt; 1.4 </a:t>
            </a:r>
            <a:r>
              <a:rPr lang="en-GB" sz="1800" kern="0" dirty="0" err="1" smtClean="0">
                <a:latin typeface="Calibri" pitchFamily="34" charset="0"/>
              </a:rPr>
              <a:t>GeV</a:t>
            </a:r>
            <a:r>
              <a:rPr lang="en-GB" sz="1800" kern="0" dirty="0" smtClean="0">
                <a:latin typeface="Calibri" pitchFamily="34" charset="0"/>
              </a:rPr>
              <a:t>/c	</a:t>
            </a:r>
            <a:r>
              <a:rPr lang="en-GB" sz="1800" kern="0" dirty="0" smtClean="0">
                <a:latin typeface="Calibri" pitchFamily="34" charset="0"/>
                <a:sym typeface="Wingdings" pitchFamily="2" charset="2"/>
              </a:rPr>
              <a:t> MUON ID system</a:t>
            </a:r>
            <a:r>
              <a:rPr lang="en-GB" sz="1800" kern="0" dirty="0" smtClean="0">
                <a:latin typeface="Calibri" pitchFamily="34" charset="0"/>
              </a:rPr>
              <a:t>  </a:t>
            </a:r>
          </a:p>
          <a:p>
            <a:pPr marL="628650" lvl="3">
              <a:buClrTx/>
              <a:buFont typeface="Wingdings" pitchFamily="2" charset="2"/>
              <a:buChar char="§"/>
            </a:pPr>
            <a:r>
              <a:rPr lang="en-US" sz="1800" kern="0" dirty="0">
                <a:latin typeface="Calibri" pitchFamily="34" charset="0"/>
              </a:rPr>
              <a:t>up to 1 MHz output, adjustable thresholds</a:t>
            </a:r>
            <a:endParaRPr lang="en-US" sz="1800" kern="0" dirty="0" smtClean="0">
              <a:latin typeface="Calibri" pitchFamily="34" charset="0"/>
            </a:endParaRPr>
          </a:p>
          <a:p>
            <a:pPr marL="266700" lvl="1" indent="-228600">
              <a:buClrTx/>
              <a:buFont typeface="Wingdings" pitchFamily="2" charset="2"/>
              <a:buChar char="Ø"/>
            </a:pPr>
            <a:r>
              <a:rPr lang="en-GB" sz="2400" kern="0" dirty="0" smtClean="0">
                <a:latin typeface="Calibri" pitchFamily="34" charset="0"/>
              </a:rPr>
              <a:t>Software High Level Trigger (HLT)</a:t>
            </a:r>
          </a:p>
          <a:p>
            <a:pPr marL="628650" lvl="3">
              <a:buClrTx/>
              <a:buFont typeface="Wingdings" pitchFamily="2" charset="2"/>
              <a:buChar char="§"/>
            </a:pPr>
            <a:r>
              <a:rPr lang="en-GB" sz="1800" kern="0" dirty="0" smtClean="0">
                <a:latin typeface="Calibri" pitchFamily="34" charset="0"/>
              </a:rPr>
              <a:t>~</a:t>
            </a:r>
            <a:r>
              <a:rPr lang="en-GB" sz="1800" kern="0" smtClean="0">
                <a:latin typeface="Calibri" pitchFamily="34" charset="0"/>
              </a:rPr>
              <a:t>26000 CPU cores</a:t>
            </a:r>
            <a:endParaRPr lang="en-GB" sz="1800" kern="0" dirty="0" smtClean="0">
              <a:latin typeface="Calibri" pitchFamily="34" charset="0"/>
            </a:endParaRPr>
          </a:p>
          <a:p>
            <a:pPr marL="266700" lvl="1" indent="-228600">
              <a:buClrTx/>
              <a:buFont typeface="Wingdings" pitchFamily="2" charset="2"/>
              <a:buChar char="Ø"/>
            </a:pPr>
            <a:r>
              <a:rPr lang="en-GB" sz="2400" kern="0" dirty="0" smtClean="0">
                <a:latin typeface="Calibri" pitchFamily="34" charset="0"/>
              </a:rPr>
              <a:t>Storage rate: 12.5 kHz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/>
          <a:srcRect l="1107" t="5901" r="2533" b="-496"/>
          <a:stretch/>
        </p:blipFill>
        <p:spPr>
          <a:xfrm>
            <a:off x="306000" y="1177200"/>
            <a:ext cx="3362400" cy="48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5029200"/>
            <a:ext cx="377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latin typeface="Calibri" pitchFamily="34" charset="0"/>
                <a:cs typeface="Arial" pitchFamily="34" charset="0"/>
              </a:rPr>
              <a:t>L0CALO: 60% of the L0 bandwidth</a:t>
            </a:r>
          </a:p>
        </p:txBody>
      </p:sp>
    </p:spTree>
    <p:extLst>
      <p:ext uri="{BB962C8B-B14F-4D97-AF65-F5344CB8AC3E}">
        <p14:creationId xmlns:p14="http://schemas.microsoft.com/office/powerpoint/2010/main" val="3579575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865438"/>
            <a:ext cx="7924800" cy="639762"/>
          </a:xfrm>
        </p:spPr>
        <p:txBody>
          <a:bodyPr/>
          <a:lstStyle/>
          <a:p>
            <a:pPr algn="ctr"/>
            <a:r>
              <a:rPr lang="en-US" dirty="0" smtClean="0"/>
              <a:t>Calibration and monitoring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CALO calibration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941DF5-DFD3-4E32-B777-724FB08DEB4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Yu. Guz        INSTR-2017                LHCb Calorimeter System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" y="1261926"/>
            <a:ext cx="5836920" cy="101566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  <a:cs typeface="Arial" pitchFamily="34" charset="0"/>
              </a:rPr>
              <a:t>The SPD is calibrated on data, via threshold scan with charged tracks. The nominal efficiency is ~95% (threshold </a:t>
            </a:r>
            <a:r>
              <a:rPr lang="en-US" dirty="0" smtClean="0">
                <a:latin typeface="+mn-lt"/>
                <a:cs typeface="Arial" pitchFamily="34" charset="0"/>
              </a:rPr>
              <a:t> ~</a:t>
            </a:r>
            <a:r>
              <a:rPr lang="en-US" dirty="0">
                <a:latin typeface="+mn-lt"/>
                <a:cs typeface="Arial" pitchFamily="34" charset="0"/>
              </a:rPr>
              <a:t>0.7 </a:t>
            </a:r>
            <a:r>
              <a:rPr lang="en-US" dirty="0" smtClean="0">
                <a:latin typeface="+mn-lt"/>
                <a:cs typeface="Arial" pitchFamily="34" charset="0"/>
              </a:rPr>
              <a:t>MIP). </a:t>
            </a:r>
            <a:endParaRPr lang="en-US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703" y="2407158"/>
            <a:ext cx="5761520" cy="101566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  <a:cs typeface="Arial" pitchFamily="34" charset="0"/>
              </a:rPr>
              <a:t>The PS signal is digitized by 10-bit ADC. The inter-calibration of cells is based on the position of the signal from </a:t>
            </a:r>
            <a:r>
              <a:rPr lang="en-US" dirty="0" smtClean="0">
                <a:latin typeface="+mn-lt"/>
                <a:cs typeface="Arial" pitchFamily="34" charset="0"/>
              </a:rPr>
              <a:t>charged track</a:t>
            </a:r>
            <a:r>
              <a:rPr lang="en-US" sz="2000" dirty="0" smtClean="0">
                <a:latin typeface="+mn-lt"/>
                <a:cs typeface="Arial" pitchFamily="34" charset="0"/>
              </a:rPr>
              <a:t>. </a:t>
            </a:r>
          </a:p>
        </p:txBody>
      </p:sp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3" cstate="print"/>
          <a:srcRect t="7874" b="6299"/>
          <a:stretch>
            <a:fillRect/>
          </a:stretch>
        </p:blipFill>
        <p:spPr bwMode="auto">
          <a:xfrm>
            <a:off x="6260524" y="2226988"/>
            <a:ext cx="2273876" cy="17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6334555" y="835562"/>
            <a:ext cx="2143839" cy="1390114"/>
            <a:chOff x="6056731" y="2265842"/>
            <a:chExt cx="2601039" cy="181716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/>
            <a:srcRect l="11132" t="13127" r="17036" b="5111"/>
            <a:stretch/>
          </p:blipFill>
          <p:spPr>
            <a:xfrm>
              <a:off x="6056731" y="2265842"/>
              <a:ext cx="2601039" cy="18171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77000" y="3416510"/>
              <a:ext cx="115929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050" dirty="0" smtClean="0">
                  <a:solidFill>
                    <a:srgbClr val="0070C0"/>
                  </a:solidFill>
                  <a:latin typeface="Calibri" pitchFamily="34" charset="0"/>
                  <a:cs typeface="Arial" pitchFamily="34" charset="0"/>
                </a:rPr>
                <a:t>before calibration</a:t>
              </a:r>
            </a:p>
            <a:p>
              <a:pPr>
                <a:spcBef>
                  <a:spcPts val="0"/>
                </a:spcBef>
              </a:pPr>
              <a:r>
                <a:rPr lang="en-US" sz="1050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after calibration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71600" y="847172"/>
            <a:ext cx="4502451" cy="338554"/>
          </a:xfrm>
          <a:prstGeom prst="rect">
            <a:avLst/>
          </a:prstGeom>
          <a:solidFill>
            <a:srgbClr val="0070C0">
              <a:alpha val="22000"/>
            </a:srgbClr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more details: see talk of D. </a:t>
            </a:r>
            <a:r>
              <a:rPr lang="en-US" sz="1600" i="1" dirty="0" err="1" smtClean="0">
                <a:latin typeface="Calibri" pitchFamily="34" charset="0"/>
                <a:cs typeface="Arial" pitchFamily="34" charset="0"/>
              </a:rPr>
              <a:t>Pereima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, this conference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703" y="3588736"/>
            <a:ext cx="5836920" cy="178510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  <a:cs typeface="Arial" pitchFamily="34" charset="0"/>
              </a:rPr>
              <a:t>The ECAL fine calibration on data is based on the </a:t>
            </a:r>
            <a:r>
              <a:rPr lang="el-GR" dirty="0" smtClean="0">
                <a:latin typeface="+mn-lt"/>
                <a:cs typeface="Arial" pitchFamily="34" charset="0"/>
              </a:rPr>
              <a:t>π</a:t>
            </a:r>
            <a:r>
              <a:rPr lang="el-GR" baseline="30000" dirty="0" smtClean="0">
                <a:latin typeface="+mn-lt"/>
                <a:cs typeface="Arial" pitchFamily="34" charset="0"/>
              </a:rPr>
              <a:t>0</a:t>
            </a:r>
            <a:r>
              <a:rPr lang="el-GR" dirty="0" smtClean="0">
                <a:latin typeface="+mn-lt"/>
                <a:cs typeface="Arial" pitchFamily="34" charset="0"/>
              </a:rPr>
              <a:t> </a:t>
            </a:r>
            <a:r>
              <a:rPr lang="en-US" dirty="0">
                <a:latin typeface="+mn-lt"/>
                <a:cs typeface="Arial" pitchFamily="34" charset="0"/>
              </a:rPr>
              <a:t>peak position. </a:t>
            </a:r>
            <a:endParaRPr lang="en-US" dirty="0" smtClean="0">
              <a:latin typeface="+mn-lt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  <a:cs typeface="Arial" pitchFamily="34" charset="0"/>
              </a:rPr>
              <a:t>Up to now, was performed offline.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  <a:cs typeface="Arial" pitchFamily="34" charset="0"/>
              </a:rPr>
              <a:t>Starting from 2017, the plan is to do it ~ once per month online (special data stream).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86" y="4030455"/>
            <a:ext cx="2199845" cy="2023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2908637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903" y="880646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SPD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5960" y="4267200"/>
            <a:ext cx="601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ECAL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703" y="5540514"/>
            <a:ext cx="5836920" cy="70788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  <a:cs typeface="Arial" pitchFamily="34" charset="0"/>
              </a:rPr>
              <a:t>HCAL: the main tool is embedded </a:t>
            </a:r>
            <a:r>
              <a:rPr lang="en-US" baseline="30000" dirty="0" smtClean="0">
                <a:latin typeface="+mn-lt"/>
                <a:cs typeface="Arial" pitchFamily="34" charset="0"/>
              </a:rPr>
              <a:t>137</a:t>
            </a:r>
            <a:r>
              <a:rPr lang="en-US" dirty="0" smtClean="0">
                <a:latin typeface="+mn-lt"/>
                <a:cs typeface="Arial" pitchFamily="34" charset="0"/>
              </a:rPr>
              <a:t>Cs calibration system, calibration out of data taking.</a:t>
            </a:r>
          </a:p>
        </p:txBody>
      </p:sp>
    </p:spTree>
    <p:extLst>
      <p:ext uri="{BB962C8B-B14F-4D97-AF65-F5344CB8AC3E}">
        <p14:creationId xmlns:p14="http://schemas.microsoft.com/office/powerpoint/2010/main" val="371601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port">
  <a:themeElements>
    <a:clrScheme name="Contpor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defRPr sz="1600" dirty="0" smtClean="0">
            <a:latin typeface="Calibri" pitchFamily="34" charset="0"/>
            <a:cs typeface="Arial" pitchFamily="34" charset="0"/>
          </a:defRPr>
        </a:defPPr>
      </a:lstStyle>
    </a:txDef>
  </a:objectDefaults>
  <a:extraClrSchemeLst>
    <a:extraClrScheme>
      <a:clrScheme name="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144434</TotalTime>
  <Words>2102</Words>
  <Application>Microsoft Office PowerPoint</Application>
  <PresentationFormat>On-screen Show (4:3)</PresentationFormat>
  <Paragraphs>323</Paragraphs>
  <Slides>29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 Unicode MS</vt:lpstr>
      <vt:lpstr>ＭＳ Ｐゴシック</vt:lpstr>
      <vt:lpstr>Arial</vt:lpstr>
      <vt:lpstr>Arial Narrow</vt:lpstr>
      <vt:lpstr>Calibri</vt:lpstr>
      <vt:lpstr>Cambria Math</vt:lpstr>
      <vt:lpstr>Comic Sans MS</vt:lpstr>
      <vt:lpstr>Lucida Sans</vt:lpstr>
      <vt:lpstr>Times New Roman</vt:lpstr>
      <vt:lpstr>Wingdings</vt:lpstr>
      <vt:lpstr>Contport</vt:lpstr>
      <vt:lpstr>Equation</vt:lpstr>
      <vt:lpstr>The LHCb Calorimeter System:  Design, Performance and Upgrade</vt:lpstr>
      <vt:lpstr>The LHCb detector</vt:lpstr>
      <vt:lpstr>The LHCb Calorimetry System</vt:lpstr>
      <vt:lpstr>PS / SPD</vt:lpstr>
      <vt:lpstr>ECAL</vt:lpstr>
      <vt:lpstr>HCAL</vt:lpstr>
      <vt:lpstr>The LHCb trigger: Run II</vt:lpstr>
      <vt:lpstr>Calibration and monitoring</vt:lpstr>
      <vt:lpstr>CALO calibration</vt:lpstr>
      <vt:lpstr>LED monitoring</vt:lpstr>
      <vt:lpstr>LED monitoring: ECAL in 2016</vt:lpstr>
      <vt:lpstr>Performance</vt:lpstr>
      <vt:lpstr> Photon reconstruction, e/h separation</vt:lpstr>
      <vt:lpstr>Ageing effects</vt:lpstr>
      <vt:lpstr>Radiation environment @ CALO</vt:lpstr>
      <vt:lpstr>ECAL radiation hardness</vt:lpstr>
      <vt:lpstr>HCAL radiation degradation</vt:lpstr>
      <vt:lpstr>PMT ageing</vt:lpstr>
      <vt:lpstr>LHCb CALO Upgrade(s)</vt:lpstr>
      <vt:lpstr>The LHCb trigger: Upgrade</vt:lpstr>
      <vt:lpstr>LHCb CALO Upgrade Phase 1</vt:lpstr>
      <vt:lpstr>LHCb CALO Upgrade: FEB</vt:lpstr>
      <vt:lpstr>LHCb CALO Upgrade Phase 1b and 2</vt:lpstr>
      <vt:lpstr>LHCb CALO Upgrade Phase 1b and 2</vt:lpstr>
      <vt:lpstr>Conclusions</vt:lpstr>
      <vt:lpstr>Thank you!</vt:lpstr>
      <vt:lpstr>backup</vt:lpstr>
      <vt:lpstr>The LHCb operation</vt:lpstr>
      <vt:lpstr>HCAL ageing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LHCb_HCAL</dc:title>
  <dc:creator>gouz</dc:creator>
  <cp:lastModifiedBy>Iouri Guz</cp:lastModifiedBy>
  <cp:revision>4017</cp:revision>
  <cp:lastPrinted>2000-11-30T10:44:50Z</cp:lastPrinted>
  <dcterms:created xsi:type="dcterms:W3CDTF">1999-06-22T13:00:13Z</dcterms:created>
  <dcterms:modified xsi:type="dcterms:W3CDTF">2017-03-01T01:19:03Z</dcterms:modified>
</cp:coreProperties>
</file>