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92" r:id="rId3"/>
    <p:sldId id="295" r:id="rId4"/>
    <p:sldId id="259" r:id="rId5"/>
    <p:sldId id="296" r:id="rId6"/>
    <p:sldId id="299" r:id="rId7"/>
    <p:sldId id="260" r:id="rId8"/>
    <p:sldId id="297" r:id="rId9"/>
    <p:sldId id="298" r:id="rId10"/>
    <p:sldId id="288" r:id="rId11"/>
    <p:sldId id="305" r:id="rId12"/>
    <p:sldId id="262" r:id="rId13"/>
    <p:sldId id="306" r:id="rId14"/>
    <p:sldId id="304" r:id="rId15"/>
    <p:sldId id="290" r:id="rId16"/>
    <p:sldId id="291" r:id="rId17"/>
    <p:sldId id="287" r:id="rId18"/>
    <p:sldId id="274" r:id="rId19"/>
    <p:sldId id="267" r:id="rId20"/>
    <p:sldId id="269" r:id="rId21"/>
    <p:sldId id="303" r:id="rId22"/>
    <p:sldId id="293" r:id="rId23"/>
    <p:sldId id="308" r:id="rId24"/>
    <p:sldId id="309" r:id="rId25"/>
    <p:sldId id="311" r:id="rId26"/>
    <p:sldId id="270" r:id="rId27"/>
    <p:sldId id="312" r:id="rId28"/>
    <p:sldId id="283" r:id="rId29"/>
    <p:sldId id="286" r:id="rId30"/>
    <p:sldId id="263" r:id="rId31"/>
    <p:sldId id="264" r:id="rId32"/>
    <p:sldId id="300" r:id="rId33"/>
    <p:sldId id="301" r:id="rId34"/>
    <p:sldId id="273" r:id="rId35"/>
    <p:sldId id="27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9" autoAdjust="0"/>
    <p:restoredTop sz="84961" autoAdjust="0"/>
  </p:normalViewPr>
  <p:slideViewPr>
    <p:cSldViewPr snapToGrid="0" snapToObjects="1">
      <p:cViewPr>
        <p:scale>
          <a:sx n="60" d="100"/>
          <a:sy n="60" d="100"/>
        </p:scale>
        <p:origin x="-165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43A61-5FAB-BC49-9E99-CB92A05EEDE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CFC9E-8D0A-EC4D-ADCF-0DD7C91932F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968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E53F7-F743-874C-838F-4F6D407A777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4D703-6649-C046-A88F-8C354984D9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2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E837E-4B46-6E45-87CB-6F06194733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8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about the Gain</a:t>
            </a:r>
            <a:r>
              <a:rPr lang="en-GB" baseline="0" dirty="0" smtClean="0"/>
              <a:t> &amp; signal … </a:t>
            </a:r>
            <a:r>
              <a:rPr lang="en-GB" baseline="0" dirty="0" err="1" smtClean="0"/>
              <a:t>mettere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solita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figura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trasmissione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attaverso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foro</a:t>
            </a:r>
            <a:r>
              <a:rPr lang="en-GB" baseline="0" dirty="0" smtClean="0"/>
              <a:t> gem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D1DE8-D308-4C0C-83D1-E2F8CB48C6B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40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E837E-4B46-6E45-87CB-6F061947330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5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DEC21-056A-004B-AC9C-156147E50F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DEC21-056A-004B-AC9C-156147E50F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D703-6649-C046-A88F-8C354984D9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97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DEC21-056A-004B-AC9C-156147E50F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D703-6649-C046-A88F-8C354984D9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92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Let’s switch</a:t>
            </a:r>
            <a:r>
              <a:rPr lang="en-GB" baseline="0" dirty="0" smtClean="0"/>
              <a:t> to the high rate scheme.</a:t>
            </a:r>
          </a:p>
          <a:p>
            <a:r>
              <a:rPr lang="en-GB" baseline="0" dirty="0" smtClean="0"/>
              <a:t>To do that try to compare a single resistive layer detector 50x50 cm2 large , with grounding all around its edge and 2D current evacuation,</a:t>
            </a:r>
          </a:p>
          <a:p>
            <a:r>
              <a:rPr lang="en-GB" baseline="0" dirty="0" smtClean="0"/>
              <a:t>with a second 50x50 cm2 detector, “orthogonally” grounded every cm2, by means “through-</a:t>
            </a:r>
            <a:r>
              <a:rPr lang="en-GB" baseline="0" dirty="0" err="1" smtClean="0"/>
              <a:t>vias</a:t>
            </a:r>
            <a:r>
              <a:rPr lang="en-GB" baseline="0" dirty="0" smtClean="0"/>
              <a:t>” between the top resistive layer</a:t>
            </a:r>
          </a:p>
          <a:p>
            <a:r>
              <a:rPr lang="en-GB" baseline="0" dirty="0" smtClean="0"/>
              <a:t> and a second bottom resistive layer. In this second scheme we can imagine that from the point of view of </a:t>
            </a:r>
          </a:p>
          <a:p>
            <a:r>
              <a:rPr lang="en-GB" baseline="0" dirty="0" smtClean="0"/>
              <a:t>the resistive layer  the detector is practically divided in basic cells 1 cm2 large, and we can speak about a sort of 3D grounding scheme.</a:t>
            </a:r>
          </a:p>
          <a:p>
            <a:r>
              <a:rPr lang="en-GB" baseline="0" dirty="0" smtClean="0"/>
              <a:t>The two versions (the single layer &amp;  the double layer with through </a:t>
            </a:r>
            <a:r>
              <a:rPr lang="en-GB" baseline="0" dirty="0" err="1" smtClean="0"/>
              <a:t>vias</a:t>
            </a:r>
            <a:r>
              <a:rPr lang="en-GB" baseline="0" dirty="0" smtClean="0"/>
              <a:t>) have clearly different performance.</a:t>
            </a:r>
          </a:p>
          <a:p>
            <a:r>
              <a:rPr lang="en-GB" baseline="0" dirty="0" smtClean="0"/>
              <a:t>The ratio between the resistance …. Comes out to be of the order 20 … (under the assumption that the resistivity is the same).</a:t>
            </a:r>
          </a:p>
          <a:p>
            <a:r>
              <a:rPr lang="en-GB" baseline="0" dirty="0" smtClean="0"/>
              <a:t>The double layer clearly allows better performance in terms of uniformity response (or equivalently in terms of rate capability).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D703-6649-C046-A88F-8C354984D9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43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8724-6C01-4263-9420-640A226214A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4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35E6-4E4D-4D8B-8F79-9760BFF8324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6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Bencivenni, LNF-INFN - INSTR2017,  Novosibirsk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934-7F42-8A40-9853-64C5544F0E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Bencivenni, LNF-INFN - INSTR2017,  Novosibirsk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934-7F42-8A40-9853-64C5544F0E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7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Bencivenni, LNF-INFN - INSTR2017,  Novosibirsk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934-7F42-8A40-9853-64C5544F0E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3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Bencivenni, LNF-INFN - INSTR2017,  Novosibirsk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934-7F42-8A40-9853-64C5544F0E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9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Bencivenni, LNF-INFN - INSTR2017,  Novosibirsk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934-7F42-8A40-9853-64C5544F0E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8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Bencivenni, LNF-INFN - INSTR2017,  Novosibirsk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934-7F42-8A40-9853-64C5544F0E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5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Bencivenni, LNF-INFN - INSTR2017,  Novosibirsk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934-7F42-8A40-9853-64C5544F0E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6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Bencivenni, LNF-INFN - INSTR2017,  Novosibirsk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934-7F42-8A40-9853-64C5544F0E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7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Bencivenni, LNF-INFN - INSTR2017,  Novosibirsk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934-7F42-8A40-9853-64C5544F0E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2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Bencivenni, LNF-INFN - INSTR2017,  Novosibirsk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934-7F42-8A40-9853-64C5544F0E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Bencivenni, LNF-INFN - INSTR2017,  Novosibirsk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934-7F42-8A40-9853-64C5544F0E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1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02/03/2017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G. Bencivenni, LNF-INFN - INSTR2017,  Novosibirsk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2C934-7F42-8A40-9853-64C5544F0E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9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trans="77000" grainSize="100"/>
                    </a14:imgEffect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27" y="3303"/>
            <a:ext cx="9448316" cy="675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99" y="1298812"/>
            <a:ext cx="7970628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µ-RWELL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6375" y="2571137"/>
            <a:ext cx="6400800" cy="1757686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</a:t>
            </a:r>
            <a:r>
              <a:rPr lang="en-US" sz="1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Bencivenni</a:t>
            </a:r>
            <a:r>
              <a:rPr lang="en-US" sz="1800" b="1" u="sng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800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De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Oliveira</a:t>
            </a:r>
            <a:r>
              <a:rPr lang="en-US" sz="16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De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Simone</a:t>
            </a:r>
            <a:r>
              <a:rPr lang="en-US" sz="16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Felici</a:t>
            </a:r>
            <a:r>
              <a:rPr lang="en-US" sz="16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M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Gatta</a:t>
            </a:r>
            <a:r>
              <a:rPr lang="en-US" sz="16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Morello</a:t>
            </a:r>
            <a:r>
              <a:rPr lang="en-US" sz="16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Ochi</a:t>
            </a:r>
            <a:r>
              <a:rPr lang="en-US" sz="16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M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Lener</a:t>
            </a:r>
            <a:r>
              <a:rPr lang="en-US" sz="16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L. Benussi</a:t>
            </a:r>
            <a:r>
              <a:rPr lang="en-US" sz="16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L. Borgonovi</a:t>
            </a:r>
            <a:r>
              <a:rPr lang="en-US" sz="16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P. Giacomelli</a:t>
            </a:r>
            <a:r>
              <a:rPr lang="en-US" sz="16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A. Ranieri</a:t>
            </a:r>
            <a:r>
              <a:rPr lang="en-US" sz="16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 Ressegotti</a:t>
            </a:r>
            <a:r>
              <a:rPr lang="en-US" sz="16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I. Vai</a:t>
            </a:r>
            <a:r>
              <a:rPr lang="en-US" sz="16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V. Valentino</a:t>
            </a:r>
            <a:r>
              <a:rPr lang="en-US" sz="16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o 5"/>
          <p:cNvGrpSpPr/>
          <p:nvPr/>
        </p:nvGrpSpPr>
        <p:grpSpPr>
          <a:xfrm>
            <a:off x="68002" y="56468"/>
            <a:ext cx="1857513" cy="1439202"/>
            <a:chOff x="838200" y="534146"/>
            <a:chExt cx="1806720" cy="159861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38200" y="534146"/>
              <a:ext cx="1806720" cy="1598614"/>
            </a:xfrm>
            <a:prstGeom prst="rect">
              <a:avLst/>
            </a:prstGeom>
            <a:solidFill>
              <a:srgbClr val="FFFFFF"/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it-IT" sz="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it-IT" sz="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it-IT" sz="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it-IT" sz="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it-IT" sz="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it-IT" sz="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it-IT" sz="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it-IT" sz="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it-IT" sz="7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it-IT" sz="5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LABORATORI NAZIONALI DI FRASCATI</a:t>
              </a: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it-IT" sz="5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www.lnf.infn.it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921366" y="624382"/>
            <a:ext cx="1681919" cy="1148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9" name="Picture" r:id="rId6" imgW="2172462" imgH="1535430" progId="Word.Picture.8">
                    <p:embed/>
                  </p:oleObj>
                </mc:Choice>
                <mc:Fallback>
                  <p:oleObj name="Picture" r:id="rId6" imgW="2172462" imgH="153543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1366" y="624382"/>
                          <a:ext cx="1681919" cy="11483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uppo 8"/>
          <p:cNvGrpSpPr/>
          <p:nvPr/>
        </p:nvGrpSpPr>
        <p:grpSpPr>
          <a:xfrm>
            <a:off x="7378700" y="91943"/>
            <a:ext cx="1655763" cy="1187450"/>
            <a:chOff x="7378700" y="81310"/>
            <a:chExt cx="1655763" cy="1187450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5400000">
              <a:off x="7540065" y="455752"/>
              <a:ext cx="504421" cy="56287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786800" y="486940"/>
              <a:ext cx="1109682" cy="504421"/>
            </a:xfrm>
            <a:custGeom>
              <a:avLst/>
              <a:gdLst>
                <a:gd name="T0" fmla="*/ 1543 w 1543"/>
                <a:gd name="T1" fmla="*/ 0 h 771"/>
                <a:gd name="T2" fmla="*/ 0 w 1543"/>
                <a:gd name="T3" fmla="*/ 771 h 771"/>
                <a:gd name="T4" fmla="*/ 0 w 1543"/>
                <a:gd name="T5" fmla="*/ 0 h 771"/>
                <a:gd name="T6" fmla="*/ 1543 w 1543"/>
                <a:gd name="T7" fmla="*/ 771 h 771"/>
                <a:gd name="T8" fmla="*/ 1543 w 1543"/>
                <a:gd name="T9" fmla="*/ 363 h 771"/>
                <a:gd name="T10" fmla="*/ 1361 w 1543"/>
                <a:gd name="T11" fmla="*/ 363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3" h="771">
                  <a:moveTo>
                    <a:pt x="1543" y="0"/>
                  </a:moveTo>
                  <a:lnTo>
                    <a:pt x="0" y="771"/>
                  </a:lnTo>
                  <a:lnTo>
                    <a:pt x="0" y="0"/>
                  </a:lnTo>
                  <a:lnTo>
                    <a:pt x="1543" y="771"/>
                  </a:lnTo>
                  <a:lnTo>
                    <a:pt x="1543" y="363"/>
                  </a:lnTo>
                  <a:lnTo>
                    <a:pt x="1361" y="363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791911" y="306369"/>
              <a:ext cx="265010" cy="237490"/>
            </a:xfrm>
            <a:custGeom>
              <a:avLst/>
              <a:gdLst>
                <a:gd name="T0" fmla="*/ 0 w 363"/>
                <a:gd name="T1" fmla="*/ 0 h 363"/>
                <a:gd name="T2" fmla="*/ 0 w 363"/>
                <a:gd name="T3" fmla="*/ 182 h 363"/>
                <a:gd name="T4" fmla="*/ 363 w 363"/>
                <a:gd name="T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" h="363">
                  <a:moveTo>
                    <a:pt x="0" y="0"/>
                  </a:moveTo>
                  <a:lnTo>
                    <a:pt x="0" y="182"/>
                  </a:lnTo>
                  <a:lnTo>
                    <a:pt x="363" y="363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208772" y="433292"/>
              <a:ext cx="265010" cy="177954"/>
            </a:xfrm>
            <a:custGeom>
              <a:avLst/>
              <a:gdLst>
                <a:gd name="T0" fmla="*/ 0 w 363"/>
                <a:gd name="T1" fmla="*/ 272 h 272"/>
                <a:gd name="T2" fmla="*/ 0 w 363"/>
                <a:gd name="T3" fmla="*/ 0 h 272"/>
                <a:gd name="T4" fmla="*/ 363 w 363"/>
                <a:gd name="T5" fmla="*/ 272 h 272"/>
                <a:gd name="T6" fmla="*/ 363 w 363"/>
                <a:gd name="T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272">
                  <a:moveTo>
                    <a:pt x="0" y="272"/>
                  </a:moveTo>
                  <a:lnTo>
                    <a:pt x="0" y="0"/>
                  </a:lnTo>
                  <a:lnTo>
                    <a:pt x="363" y="272"/>
                  </a:lnTo>
                  <a:lnTo>
                    <a:pt x="363" y="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621982" y="308986"/>
              <a:ext cx="265010" cy="237490"/>
            </a:xfrm>
            <a:custGeom>
              <a:avLst/>
              <a:gdLst>
                <a:gd name="T0" fmla="*/ 0 w 363"/>
                <a:gd name="T1" fmla="*/ 363 h 363"/>
                <a:gd name="T2" fmla="*/ 0 w 363"/>
                <a:gd name="T3" fmla="*/ 181 h 363"/>
                <a:gd name="T4" fmla="*/ 363 w 363"/>
                <a:gd name="T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" h="363">
                  <a:moveTo>
                    <a:pt x="0" y="363"/>
                  </a:moveTo>
                  <a:lnTo>
                    <a:pt x="0" y="181"/>
                  </a:lnTo>
                  <a:lnTo>
                    <a:pt x="363" y="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8624173" y="369831"/>
              <a:ext cx="265010" cy="1190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378700" y="140846"/>
              <a:ext cx="1655763" cy="11841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78700" y="1090152"/>
              <a:ext cx="1655763" cy="11841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7994866" y="81310"/>
              <a:ext cx="778968" cy="11874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273016" y="734244"/>
              <a:ext cx="165722" cy="355908"/>
            </a:xfrm>
            <a:custGeom>
              <a:avLst/>
              <a:gdLst>
                <a:gd name="T0" fmla="*/ 252 w 582"/>
                <a:gd name="T1" fmla="*/ 0 h 1309"/>
                <a:gd name="T2" fmla="*/ 186 w 582"/>
                <a:gd name="T3" fmla="*/ 216 h 1309"/>
                <a:gd name="T4" fmla="*/ 162 w 582"/>
                <a:gd name="T5" fmla="*/ 306 h 1309"/>
                <a:gd name="T6" fmla="*/ 108 w 582"/>
                <a:gd name="T7" fmla="*/ 528 h 1309"/>
                <a:gd name="T8" fmla="*/ 102 w 582"/>
                <a:gd name="T9" fmla="*/ 636 h 1309"/>
                <a:gd name="T10" fmla="*/ 66 w 582"/>
                <a:gd name="T11" fmla="*/ 654 h 1309"/>
                <a:gd name="T12" fmla="*/ 48 w 582"/>
                <a:gd name="T13" fmla="*/ 750 h 1309"/>
                <a:gd name="T14" fmla="*/ 24 w 582"/>
                <a:gd name="T15" fmla="*/ 816 h 1309"/>
                <a:gd name="T16" fmla="*/ 0 w 582"/>
                <a:gd name="T17" fmla="*/ 936 h 1309"/>
                <a:gd name="T18" fmla="*/ 6 w 582"/>
                <a:gd name="T19" fmla="*/ 1068 h 1309"/>
                <a:gd name="T20" fmla="*/ 18 w 582"/>
                <a:gd name="T21" fmla="*/ 1092 h 1309"/>
                <a:gd name="T22" fmla="*/ 48 w 582"/>
                <a:gd name="T23" fmla="*/ 1188 h 1309"/>
                <a:gd name="T24" fmla="*/ 72 w 582"/>
                <a:gd name="T25" fmla="*/ 1236 h 1309"/>
                <a:gd name="T26" fmla="*/ 126 w 582"/>
                <a:gd name="T27" fmla="*/ 1254 h 1309"/>
                <a:gd name="T28" fmla="*/ 216 w 582"/>
                <a:gd name="T29" fmla="*/ 1290 h 1309"/>
                <a:gd name="T30" fmla="*/ 342 w 582"/>
                <a:gd name="T31" fmla="*/ 1296 h 1309"/>
                <a:gd name="T32" fmla="*/ 504 w 582"/>
                <a:gd name="T33" fmla="*/ 1260 h 1309"/>
                <a:gd name="T34" fmla="*/ 540 w 582"/>
                <a:gd name="T35" fmla="*/ 1206 h 1309"/>
                <a:gd name="T36" fmla="*/ 558 w 582"/>
                <a:gd name="T37" fmla="*/ 1110 h 1309"/>
                <a:gd name="T38" fmla="*/ 582 w 582"/>
                <a:gd name="T39" fmla="*/ 948 h 1309"/>
                <a:gd name="T40" fmla="*/ 576 w 582"/>
                <a:gd name="T41" fmla="*/ 870 h 1309"/>
                <a:gd name="T42" fmla="*/ 540 w 582"/>
                <a:gd name="T43" fmla="*/ 786 h 1309"/>
                <a:gd name="T44" fmla="*/ 522 w 582"/>
                <a:gd name="T45" fmla="*/ 750 h 1309"/>
                <a:gd name="T46" fmla="*/ 510 w 582"/>
                <a:gd name="T47" fmla="*/ 726 h 1309"/>
                <a:gd name="T48" fmla="*/ 486 w 582"/>
                <a:gd name="T49" fmla="*/ 642 h 1309"/>
                <a:gd name="T50" fmla="*/ 474 w 582"/>
                <a:gd name="T51" fmla="*/ 618 h 1309"/>
                <a:gd name="T52" fmla="*/ 468 w 582"/>
                <a:gd name="T53" fmla="*/ 606 h 1309"/>
                <a:gd name="T54" fmla="*/ 444 w 582"/>
                <a:gd name="T55" fmla="*/ 498 h 1309"/>
                <a:gd name="T56" fmla="*/ 402 w 582"/>
                <a:gd name="T57" fmla="*/ 396 h 1309"/>
                <a:gd name="T58" fmla="*/ 372 w 582"/>
                <a:gd name="T59" fmla="*/ 336 h 1309"/>
                <a:gd name="T60" fmla="*/ 360 w 582"/>
                <a:gd name="T61" fmla="*/ 300 h 1309"/>
                <a:gd name="T62" fmla="*/ 354 w 582"/>
                <a:gd name="T63" fmla="*/ 198 h 1309"/>
                <a:gd name="T64" fmla="*/ 330 w 582"/>
                <a:gd name="T65" fmla="*/ 162 h 1309"/>
                <a:gd name="T66" fmla="*/ 306 w 582"/>
                <a:gd name="T67" fmla="*/ 150 h 1309"/>
                <a:gd name="T68" fmla="*/ 252 w 582"/>
                <a:gd name="T69" fmla="*/ 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309">
                  <a:moveTo>
                    <a:pt x="252" y="0"/>
                  </a:moveTo>
                  <a:cubicBezTo>
                    <a:pt x="219" y="66"/>
                    <a:pt x="202" y="145"/>
                    <a:pt x="186" y="216"/>
                  </a:cubicBezTo>
                  <a:cubicBezTo>
                    <a:pt x="180" y="245"/>
                    <a:pt x="175" y="279"/>
                    <a:pt x="162" y="306"/>
                  </a:cubicBezTo>
                  <a:cubicBezTo>
                    <a:pt x="147" y="379"/>
                    <a:pt x="141" y="461"/>
                    <a:pt x="108" y="528"/>
                  </a:cubicBezTo>
                  <a:cubicBezTo>
                    <a:pt x="106" y="564"/>
                    <a:pt x="111" y="601"/>
                    <a:pt x="102" y="636"/>
                  </a:cubicBezTo>
                  <a:cubicBezTo>
                    <a:pt x="99" y="649"/>
                    <a:pt x="66" y="654"/>
                    <a:pt x="66" y="654"/>
                  </a:cubicBezTo>
                  <a:cubicBezTo>
                    <a:pt x="38" y="710"/>
                    <a:pt x="68" y="642"/>
                    <a:pt x="48" y="750"/>
                  </a:cubicBezTo>
                  <a:cubicBezTo>
                    <a:pt x="44" y="771"/>
                    <a:pt x="28" y="794"/>
                    <a:pt x="24" y="816"/>
                  </a:cubicBezTo>
                  <a:cubicBezTo>
                    <a:pt x="16" y="857"/>
                    <a:pt x="8" y="896"/>
                    <a:pt x="0" y="936"/>
                  </a:cubicBezTo>
                  <a:cubicBezTo>
                    <a:pt x="2" y="980"/>
                    <a:pt x="1" y="1024"/>
                    <a:pt x="6" y="1068"/>
                  </a:cubicBezTo>
                  <a:cubicBezTo>
                    <a:pt x="7" y="1077"/>
                    <a:pt x="18" y="1092"/>
                    <a:pt x="18" y="1092"/>
                  </a:cubicBezTo>
                  <a:cubicBezTo>
                    <a:pt x="22" y="1149"/>
                    <a:pt x="7" y="1167"/>
                    <a:pt x="48" y="1188"/>
                  </a:cubicBezTo>
                  <a:cubicBezTo>
                    <a:pt x="56" y="1204"/>
                    <a:pt x="64" y="1220"/>
                    <a:pt x="72" y="1236"/>
                  </a:cubicBezTo>
                  <a:cubicBezTo>
                    <a:pt x="78" y="1248"/>
                    <a:pt x="118" y="1252"/>
                    <a:pt x="126" y="1254"/>
                  </a:cubicBezTo>
                  <a:cubicBezTo>
                    <a:pt x="157" y="1262"/>
                    <a:pt x="188" y="1276"/>
                    <a:pt x="216" y="1290"/>
                  </a:cubicBezTo>
                  <a:cubicBezTo>
                    <a:pt x="254" y="1309"/>
                    <a:pt x="300" y="1294"/>
                    <a:pt x="342" y="1296"/>
                  </a:cubicBezTo>
                  <a:cubicBezTo>
                    <a:pt x="403" y="1291"/>
                    <a:pt x="451" y="1287"/>
                    <a:pt x="504" y="1260"/>
                  </a:cubicBezTo>
                  <a:cubicBezTo>
                    <a:pt x="514" y="1241"/>
                    <a:pt x="534" y="1231"/>
                    <a:pt x="540" y="1206"/>
                  </a:cubicBezTo>
                  <a:cubicBezTo>
                    <a:pt x="548" y="1174"/>
                    <a:pt x="552" y="1142"/>
                    <a:pt x="558" y="1110"/>
                  </a:cubicBezTo>
                  <a:cubicBezTo>
                    <a:pt x="562" y="1033"/>
                    <a:pt x="562" y="1008"/>
                    <a:pt x="582" y="948"/>
                  </a:cubicBezTo>
                  <a:cubicBezTo>
                    <a:pt x="580" y="922"/>
                    <a:pt x="581" y="896"/>
                    <a:pt x="576" y="870"/>
                  </a:cubicBezTo>
                  <a:cubicBezTo>
                    <a:pt x="573" y="853"/>
                    <a:pt x="548" y="807"/>
                    <a:pt x="540" y="786"/>
                  </a:cubicBezTo>
                  <a:cubicBezTo>
                    <a:pt x="540" y="786"/>
                    <a:pt x="525" y="756"/>
                    <a:pt x="522" y="750"/>
                  </a:cubicBezTo>
                  <a:cubicBezTo>
                    <a:pt x="518" y="742"/>
                    <a:pt x="510" y="726"/>
                    <a:pt x="510" y="726"/>
                  </a:cubicBezTo>
                  <a:cubicBezTo>
                    <a:pt x="504" y="697"/>
                    <a:pt x="498" y="669"/>
                    <a:pt x="486" y="642"/>
                  </a:cubicBezTo>
                  <a:cubicBezTo>
                    <a:pt x="482" y="634"/>
                    <a:pt x="478" y="626"/>
                    <a:pt x="474" y="618"/>
                  </a:cubicBezTo>
                  <a:cubicBezTo>
                    <a:pt x="472" y="614"/>
                    <a:pt x="468" y="606"/>
                    <a:pt x="468" y="606"/>
                  </a:cubicBezTo>
                  <a:cubicBezTo>
                    <a:pt x="464" y="572"/>
                    <a:pt x="460" y="529"/>
                    <a:pt x="444" y="498"/>
                  </a:cubicBezTo>
                  <a:cubicBezTo>
                    <a:pt x="439" y="469"/>
                    <a:pt x="432" y="411"/>
                    <a:pt x="402" y="396"/>
                  </a:cubicBezTo>
                  <a:cubicBezTo>
                    <a:pt x="393" y="379"/>
                    <a:pt x="377" y="355"/>
                    <a:pt x="372" y="336"/>
                  </a:cubicBezTo>
                  <a:cubicBezTo>
                    <a:pt x="365" y="308"/>
                    <a:pt x="370" y="319"/>
                    <a:pt x="360" y="300"/>
                  </a:cubicBezTo>
                  <a:cubicBezTo>
                    <a:pt x="358" y="266"/>
                    <a:pt x="359" y="232"/>
                    <a:pt x="354" y="198"/>
                  </a:cubicBezTo>
                  <a:cubicBezTo>
                    <a:pt x="352" y="187"/>
                    <a:pt x="340" y="169"/>
                    <a:pt x="330" y="162"/>
                  </a:cubicBezTo>
                  <a:cubicBezTo>
                    <a:pt x="323" y="157"/>
                    <a:pt x="306" y="150"/>
                    <a:pt x="306" y="150"/>
                  </a:cubicBezTo>
                  <a:cubicBezTo>
                    <a:pt x="286" y="110"/>
                    <a:pt x="252" y="43"/>
                    <a:pt x="25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Picture 7" descr="C:\Users\danilo\Documents\Conferences\biodola09\Banne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012239"/>
            <a:ext cx="9144000" cy="80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790300" y="5621204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INSTR-2017 - 2</a:t>
            </a:r>
            <a:r>
              <a:rPr lang="en-US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March 2017, Novosibirsk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6691" y="4226671"/>
            <a:ext cx="416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Laboratori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Nazionali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Frascati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INFN</a:t>
            </a: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CERN</a:t>
            </a:r>
          </a:p>
          <a:p>
            <a:pPr marL="228600" indent="-228600">
              <a:buFontTx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Kobe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</a:t>
            </a: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INFN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Sezione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Bologna</a:t>
            </a: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INFN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Sezione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Bari</a:t>
            </a: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INFN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Sezione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Pavia</a:t>
            </a:r>
          </a:p>
        </p:txBody>
      </p:sp>
    </p:spTree>
    <p:extLst>
      <p:ext uri="{BB962C8B-B14F-4D97-AF65-F5344CB8AC3E}">
        <p14:creationId xmlns:p14="http://schemas.microsoft.com/office/powerpoint/2010/main" val="22388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9006" y="6335021"/>
            <a:ext cx="2133600" cy="365125"/>
          </a:xfrm>
        </p:spPr>
        <p:txBody>
          <a:bodyPr/>
          <a:lstStyle/>
          <a:p>
            <a:fld id="{CEA2C934-7F42-8A40-9853-64C5544F0EDC}" type="slidenum">
              <a:rPr lang="en-US" smtClean="0"/>
              <a:t>10</a:t>
            </a:fld>
            <a:endParaRPr lang="en-US" dirty="0"/>
          </a:p>
        </p:txBody>
      </p:sp>
      <p:pic>
        <p:nvPicPr>
          <p:cNvPr id="11" name="Picture 10" descr="ariso_ratecapa_12_80_88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/>
        </p:blipFill>
        <p:spPr>
          <a:xfrm>
            <a:off x="1516383" y="1093422"/>
            <a:ext cx="5458577" cy="40656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01875" y="2740261"/>
            <a:ext cx="319025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Rate for a drop </a:t>
            </a:r>
            <a:r>
              <a:rPr lang="it-IT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"/>
                <a:cs typeface="Baskerville"/>
                <a:sym typeface="Symbol" panose="05050102010706020507" pitchFamily="18" charset="2"/>
              </a:rPr>
              <a:t>G </a:t>
            </a:r>
            <a:r>
              <a:rPr lang="it-IT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"/>
                <a:cs typeface="Baskerville"/>
                <a:sym typeface="Wingdings" panose="05000000000000000000" pitchFamily="2" charset="2"/>
              </a:rPr>
              <a:t>= -3</a:t>
            </a:r>
            <a:r>
              <a:rPr lang="it-IT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"/>
                <a:cs typeface="Baskerville"/>
                <a:sym typeface="Wingdings" panose="05000000000000000000" pitchFamily="2" charset="2"/>
              </a:rPr>
              <a:t>%</a:t>
            </a:r>
            <a:endParaRPr lang="en-US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Φ </a:t>
            </a:r>
            <a:r>
              <a:rPr lang="en-US" b="1" dirty="0">
                <a:solidFill>
                  <a:srgbClr val="FF0000"/>
                </a:solidFill>
              </a:rPr>
              <a:t>= 77 </a:t>
            </a:r>
            <a:r>
              <a:rPr lang="en-US" b="1" dirty="0" smtClean="0">
                <a:solidFill>
                  <a:srgbClr val="FF0000"/>
                </a:solidFill>
              </a:rPr>
              <a:t>kHz/cm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   - 880 M</a:t>
            </a:r>
            <a:r>
              <a:rPr lang="el-GR" b="1" dirty="0" smtClean="0">
                <a:solidFill>
                  <a:srgbClr val="FF0000"/>
                </a:solidFill>
                <a:latin typeface="Constantia"/>
              </a:rPr>
              <a:t>Ω</a:t>
            </a:r>
            <a:r>
              <a:rPr lang="it-IT" b="1" dirty="0" smtClean="0">
                <a:solidFill>
                  <a:srgbClr val="FF0000"/>
                </a:solidFill>
                <a:latin typeface="Constantia"/>
              </a:rPr>
              <a:t>/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ＭＳ ゴシック"/>
                <a:cs typeface="Arial" pitchFamily="34" charset="0"/>
                <a:sym typeface="Symbol" panose="05050102010706020507" pitchFamily="18" charset="2"/>
              </a:rPr>
              <a:t>☐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Φ </a:t>
            </a:r>
            <a:r>
              <a:rPr lang="en-US" b="1" dirty="0"/>
              <a:t>= 850 </a:t>
            </a:r>
            <a:r>
              <a:rPr lang="en-US" b="1" dirty="0" smtClean="0"/>
              <a:t>kHz/cm</a:t>
            </a:r>
            <a:r>
              <a:rPr lang="en-US" b="1" baseline="30000" dirty="0" smtClean="0"/>
              <a:t>2</a:t>
            </a:r>
            <a:r>
              <a:rPr lang="en-US" dirty="0" smtClean="0"/>
              <a:t>  </a:t>
            </a:r>
            <a:r>
              <a:rPr lang="en-US" b="1" dirty="0" smtClean="0"/>
              <a:t>- 80 </a:t>
            </a:r>
            <a:r>
              <a:rPr lang="en-US" b="1" dirty="0"/>
              <a:t>M</a:t>
            </a:r>
            <a:r>
              <a:rPr lang="el-GR" b="1" dirty="0">
                <a:latin typeface="Constantia"/>
              </a:rPr>
              <a:t>Ω</a:t>
            </a:r>
            <a:r>
              <a:rPr lang="it-IT" b="1" dirty="0">
                <a:latin typeface="Constantia"/>
              </a:rPr>
              <a:t>/</a:t>
            </a:r>
            <a:r>
              <a:rPr lang="en-US" b="1" dirty="0" smtClean="0">
                <a:latin typeface="Arial" pitchFamily="34" charset="0"/>
                <a:ea typeface="ＭＳ ゴシック"/>
                <a:cs typeface="Arial" pitchFamily="34" charset="0"/>
                <a:sym typeface="Symbol" panose="05050102010706020507" pitchFamily="18" charset="2"/>
              </a:rPr>
              <a:t>☐</a:t>
            </a:r>
            <a:endParaRPr lang="en-US" dirty="0"/>
          </a:p>
          <a:p>
            <a:r>
              <a:rPr lang="en-US" b="1" dirty="0" smtClean="0">
                <a:solidFill>
                  <a:srgbClr val="008000"/>
                </a:solidFill>
              </a:rPr>
              <a:t>Φ </a:t>
            </a:r>
            <a:r>
              <a:rPr lang="en-US" b="1" dirty="0">
                <a:solidFill>
                  <a:srgbClr val="008000"/>
                </a:solidFill>
              </a:rPr>
              <a:t>= 3.4 </a:t>
            </a:r>
            <a:r>
              <a:rPr lang="en-US" b="1" dirty="0" smtClean="0">
                <a:solidFill>
                  <a:srgbClr val="008000"/>
                </a:solidFill>
              </a:rPr>
              <a:t>MHz/cm</a:t>
            </a:r>
            <a:r>
              <a:rPr lang="en-US" b="1" baseline="30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b="1" dirty="0">
                <a:solidFill>
                  <a:srgbClr val="00B050"/>
                </a:solidFill>
              </a:rPr>
              <a:t>- </a:t>
            </a:r>
            <a:r>
              <a:rPr lang="en-US" b="1" dirty="0" smtClean="0">
                <a:solidFill>
                  <a:srgbClr val="00B050"/>
                </a:solidFill>
              </a:rPr>
              <a:t>11 </a:t>
            </a:r>
            <a:r>
              <a:rPr lang="en-US" b="1" dirty="0">
                <a:solidFill>
                  <a:srgbClr val="00B050"/>
                </a:solidFill>
              </a:rPr>
              <a:t>M</a:t>
            </a:r>
            <a:r>
              <a:rPr lang="el-GR" b="1" dirty="0">
                <a:solidFill>
                  <a:srgbClr val="00B050"/>
                </a:solidFill>
                <a:latin typeface="Constantia"/>
              </a:rPr>
              <a:t>Ω</a:t>
            </a:r>
            <a:r>
              <a:rPr lang="it-IT" b="1" dirty="0">
                <a:solidFill>
                  <a:srgbClr val="00B050"/>
                </a:solidFill>
                <a:latin typeface="Constantia"/>
              </a:rPr>
              <a:t>/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ea typeface="ＭＳ ゴシック"/>
                <a:cs typeface="Arial" pitchFamily="34" charset="0"/>
                <a:sym typeface="Symbol" panose="05050102010706020507" pitchFamily="18" charset="2"/>
              </a:rPr>
              <a:t>☐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0369" y="-571017"/>
            <a:ext cx="519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Rate capability fitted with the function: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537635" y="6388249"/>
            <a:ext cx="4001388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414668" y="6420148"/>
            <a:ext cx="2133600" cy="365125"/>
          </a:xfrm>
        </p:spPr>
        <p:txBody>
          <a:bodyPr/>
          <a:lstStyle/>
          <a:p>
            <a:r>
              <a:rPr lang="it-IT" dirty="0" smtClean="0"/>
              <a:t>02/03/2017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1177" y="5980989"/>
            <a:ext cx="44373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ocal irradiation ≠ global irradiation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sellaDiTesto 8"/>
          <p:cNvSpPr txBox="1"/>
          <p:nvPr/>
        </p:nvSpPr>
        <p:spPr>
          <a:xfrm>
            <a:off x="106326" y="5289635"/>
            <a:ext cx="901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gain decrease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is correlated with the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voltage drop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due to the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resistive layer: larger the </a:t>
            </a:r>
            <a:r>
              <a:rPr lang="en-US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resistivity lower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rate capability.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" y="-19366"/>
            <a:ext cx="9124746" cy="86929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Rate capability with X-rays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(single layer)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 rot="2894842">
            <a:off x="6023417" y="1435922"/>
            <a:ext cx="19030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ocal irradiation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40"/>
          <p:cNvSpPr txBox="1"/>
          <p:nvPr/>
        </p:nvSpPr>
        <p:spPr>
          <a:xfrm>
            <a:off x="7189202" y="4048641"/>
            <a:ext cx="154094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</a:t>
            </a:r>
            <a:r>
              <a:rPr lang="en-GB" sz="16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or m.i.p.×7</a:t>
            </a:r>
            <a:endParaRPr lang="en-GB" sz="1600" b="1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934-7F42-8A40-9853-64C5544F0EDC}" type="slidenum">
              <a:rPr lang="en-US" smtClean="0"/>
              <a:t>11</a:t>
            </a:fld>
            <a:endParaRPr lang="en-US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67023" y="2540866"/>
            <a:ext cx="8646402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Detector performance: </a:t>
            </a:r>
            <a:br>
              <a:rPr lang="en-GB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</a:br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Beam Tests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015574" y="6356350"/>
            <a:ext cx="3443592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4583" r="5280"/>
          <a:stretch/>
        </p:blipFill>
        <p:spPr bwMode="auto">
          <a:xfrm>
            <a:off x="107504" y="974827"/>
            <a:ext cx="3494510" cy="267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52" y="3085415"/>
            <a:ext cx="5180873" cy="291424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309324" y="6156012"/>
            <a:ext cx="1774909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/>
          <a:p>
            <a:pPr lvl="0" hangingPunct="0">
              <a:spcBef>
                <a:spcPts val="0"/>
              </a:spcBef>
              <a:spcAft>
                <a:spcPts val="0"/>
              </a:spcAft>
            </a:pP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GEMs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Trackers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4914367" y="5211016"/>
            <a:ext cx="60960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 flipV="1">
            <a:off x="5523967" y="5134816"/>
            <a:ext cx="2286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6819367" y="5134816"/>
            <a:ext cx="3048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6480699" y="5439616"/>
            <a:ext cx="110068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3419872" y="2461972"/>
            <a:ext cx="258275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/>
          <a:p>
            <a:pPr lvl="0" hangingPunct="0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BES III-GEM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hambers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4461359" y="2837148"/>
            <a:ext cx="1143000" cy="13070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6656810" y="1930040"/>
            <a:ext cx="2428870" cy="14773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/>
              </a:rPr>
              <a:t>-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RWELL prototype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12-80-880 M</a:t>
            </a:r>
            <a:r>
              <a:rPr 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Ω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/□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400 µm pitch strips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APV25 (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CC analysis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)</a:t>
            </a:r>
          </a:p>
          <a:p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Ar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/iC</a:t>
            </a:r>
            <a:r>
              <a:rPr lang="it-IT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4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</a:t>
            </a:r>
            <a:r>
              <a:rPr lang="it-IT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10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= 90/10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6218883" y="3490682"/>
            <a:ext cx="752884" cy="11132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860108" y="980728"/>
            <a:ext cx="6223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H4 Beam Area (RD51)</a:t>
            </a:r>
          </a:p>
          <a:p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Muon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beam  momentum:  150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GeV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/c</a:t>
            </a:r>
          </a:p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Goliath: B up to 1.4 T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334161" y="-171400"/>
            <a:ext cx="8501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Beam tests results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o 44"/>
          <p:cNvGrpSpPr>
            <a:grpSpLocks/>
          </p:cNvGrpSpPr>
          <p:nvPr/>
        </p:nvGrpSpPr>
        <p:grpSpPr bwMode="auto">
          <a:xfrm>
            <a:off x="265113" y="3843572"/>
            <a:ext cx="3298775" cy="2321732"/>
            <a:chOff x="8255848" y="4338524"/>
            <a:chExt cx="3699701" cy="2355573"/>
          </a:xfrm>
        </p:grpSpPr>
        <p:pic>
          <p:nvPicPr>
            <p:cNvPr id="24" name="Immagin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7822" y="4338524"/>
              <a:ext cx="3277727" cy="235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CasellaDiTesto 42"/>
            <p:cNvSpPr txBox="1"/>
            <p:nvPr/>
          </p:nvSpPr>
          <p:spPr>
            <a:xfrm>
              <a:off x="8255848" y="4357463"/>
              <a:ext cx="1858582" cy="7525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lIns="74402" tIns="37202" rIns="74402" bIns="37202" compatLnSpc="0"/>
            <a:lstStyle/>
            <a:p>
              <a:pPr algn="ctr">
                <a:defRPr b="1"/>
              </a:pPr>
              <a:r>
                <a:rPr lang="it-IT" sz="1050" b="1" dirty="0">
                  <a:solidFill>
                    <a:srgbClr val="FF000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  <a:sym typeface="Symbol"/>
                </a:rPr>
                <a:t></a:t>
              </a:r>
              <a:r>
                <a:rPr lang="it-IT" sz="1050" b="1" baseline="-25000" dirty="0">
                  <a:solidFill>
                    <a:srgbClr val="FF000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  <a:sym typeface="Symbol"/>
                </a:rPr>
                <a:t>RWELL</a:t>
              </a:r>
              <a:r>
                <a:rPr lang="it-IT" sz="1050" b="1" dirty="0">
                  <a:solidFill>
                    <a:srgbClr val="FF000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  <a:sym typeface="Symbol"/>
                </a:rPr>
                <a:t> </a:t>
              </a:r>
              <a:r>
                <a:rPr lang="it-IT" sz="1050" b="1" dirty="0">
                  <a:solidFill>
                    <a:srgbClr val="FF000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= (52+-6) µm</a:t>
              </a:r>
            </a:p>
            <a:p>
              <a:pPr algn="ctr">
                <a:defRPr b="1"/>
              </a:pPr>
              <a:r>
                <a:rPr lang="it-IT" sz="1050" b="1" dirty="0">
                  <a:solidFill>
                    <a:srgbClr val="FF000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@ B= 0T </a:t>
              </a:r>
              <a:r>
                <a:rPr lang="en-US" sz="1050" b="1" dirty="0">
                  <a:solidFill>
                    <a:srgbClr val="FF000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after</a:t>
              </a:r>
              <a:r>
                <a:rPr lang="it-IT" sz="1050" b="1" dirty="0">
                  <a:solidFill>
                    <a:srgbClr val="FF000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 </a:t>
              </a:r>
              <a:r>
                <a:rPr lang="en-US" sz="1050" b="1" dirty="0">
                  <a:solidFill>
                    <a:srgbClr val="FF000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TRKs</a:t>
              </a:r>
              <a:r>
                <a:rPr lang="it-IT" sz="1050" b="1" dirty="0">
                  <a:solidFill>
                    <a:srgbClr val="FF000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 </a:t>
              </a:r>
              <a:r>
                <a:rPr lang="en-US" sz="1050" b="1" dirty="0">
                  <a:solidFill>
                    <a:srgbClr val="FF000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contribution</a:t>
              </a:r>
              <a:r>
                <a:rPr lang="it-IT" sz="1050" b="1" dirty="0">
                  <a:solidFill>
                    <a:srgbClr val="FF000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 </a:t>
              </a:r>
              <a:r>
                <a:rPr lang="en-US" sz="1050" b="1" dirty="0" smtClean="0">
                  <a:solidFill>
                    <a:srgbClr val="FF0000"/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subtraction</a:t>
              </a:r>
              <a:endParaRPr lang="it-IT" sz="1050" b="1" dirty="0">
                <a:solidFill>
                  <a:srgbClr val="FF000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0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72136" y="6377616"/>
            <a:ext cx="2133600" cy="365125"/>
          </a:xfrm>
        </p:spPr>
        <p:txBody>
          <a:bodyPr/>
          <a:lstStyle/>
          <a:p>
            <a:r>
              <a:rPr lang="it-IT" dirty="0" smtClean="0"/>
              <a:t>02/03/2017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232838" y="6366983"/>
            <a:ext cx="4529469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934-7F42-8A40-9853-64C5544F0EDC}" type="slidenum">
              <a:rPr lang="en-US" smtClean="0"/>
              <a:t>13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160529"/>
            <a:ext cx="4420111" cy="359853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51" y="1160529"/>
            <a:ext cx="4419600" cy="3598533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456911" y="116949"/>
            <a:ext cx="8299104" cy="783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Space </a:t>
            </a:r>
            <a:r>
              <a:rPr lang="it-IT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resolution</a:t>
            </a:r>
            <a:r>
              <a:rPr lang="it-I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it-IT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vs</a:t>
            </a:r>
            <a:r>
              <a:rPr lang="it-I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it-IT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resistivity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4649" y="4799611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“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space resolution” 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σ </a:t>
            </a:r>
            <a:r>
              <a:rPr lang="it-IT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GB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residual 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no subtraction of the external trackers contribution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exhibits a 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minimum around 100M</a:t>
            </a:r>
            <a:r>
              <a:rPr 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□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low resistivity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charge spread increases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and then </a:t>
            </a:r>
            <a:r>
              <a:rPr 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worsening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resistivity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spread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too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small  (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Cl_size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1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fired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strip)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then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Centroid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method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becomes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no more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pitch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12)</a:t>
            </a:r>
            <a:endParaRPr lang="it-IT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315804" y="1071469"/>
            <a:ext cx="2390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CC analysis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207026" y="6356350"/>
            <a:ext cx="4441871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Bencivenni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LNF-INFN - INSTR2017,  Novosibirsk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638264" y="6313818"/>
            <a:ext cx="2133600" cy="365125"/>
          </a:xfrm>
        </p:spPr>
        <p:txBody>
          <a:bodyPr/>
          <a:lstStyle/>
          <a:p>
            <a:fld id="{CEA2C934-7F42-8A40-9853-64C5544F0EDC}" type="slidenum">
              <a:rPr lang="en-US" smtClean="0">
                <a:latin typeface="Arial" pitchFamily="34" charset="0"/>
                <a:cs typeface="Arial" pitchFamily="34" charset="0"/>
              </a:rPr>
              <a:t>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1622295" y="1290155"/>
            <a:ext cx="5704872" cy="3939694"/>
            <a:chOff x="1098194" y="998539"/>
            <a:chExt cx="5704872" cy="3939694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194" y="1069412"/>
              <a:ext cx="5704872" cy="3868821"/>
            </a:xfrm>
            <a:prstGeom prst="rect">
              <a:avLst/>
            </a:prstGeom>
          </p:spPr>
        </p:pic>
        <p:sp>
          <p:nvSpPr>
            <p:cNvPr id="2" name="Rettangolo 1"/>
            <p:cNvSpPr/>
            <p:nvPr/>
          </p:nvSpPr>
          <p:spPr>
            <a:xfrm>
              <a:off x="1672292" y="1474413"/>
              <a:ext cx="1654568" cy="3053138"/>
            </a:xfrm>
            <a:prstGeom prst="rect">
              <a:avLst/>
            </a:prstGeom>
            <a:solidFill>
              <a:srgbClr val="92D050">
                <a:alpha val="3098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Too low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ttangolo 2"/>
            <p:cNvSpPr/>
            <p:nvPr/>
          </p:nvSpPr>
          <p:spPr>
            <a:xfrm>
              <a:off x="5301574" y="1474413"/>
              <a:ext cx="875490" cy="3053138"/>
            </a:xfrm>
            <a:prstGeom prst="rect">
              <a:avLst/>
            </a:prstGeom>
            <a:solidFill>
              <a:srgbClr val="FFFF00">
                <a:alpha val="1490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Too high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Connettore 1 8"/>
            <p:cNvCxnSpPr/>
            <p:nvPr/>
          </p:nvCxnSpPr>
          <p:spPr>
            <a:xfrm>
              <a:off x="4056434" y="1069412"/>
              <a:ext cx="0" cy="345813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>
              <a:off x="4231532" y="1887166"/>
              <a:ext cx="50583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 flipH="1">
              <a:off x="3511550" y="1887166"/>
              <a:ext cx="4178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4157101" y="998539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Arial" pitchFamily="34" charset="0"/>
                  <a:cs typeface="Arial" pitchFamily="34" charset="0"/>
                </a:rPr>
                <a:t>strip/pixel r/o</a:t>
              </a:r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986952" y="1009172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Arial" pitchFamily="34" charset="0"/>
                  <a:cs typeface="Arial" pitchFamily="34" charset="0"/>
                </a:rPr>
                <a:t>pad r/o</a:t>
              </a:r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1368324" y="265335"/>
            <a:ext cx="6211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Combining  the information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40063" y="5465132"/>
            <a:ext cx="6888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Qualitatively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 low resistivity 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pad r/out &amp; higher rate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	   high resistivity  strip/pixel r/out &amp; lower rate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2567" y="695587"/>
            <a:ext cx="9231234" cy="1915035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 the framework of the 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CMS-phase2 </a:t>
            </a:r>
            <a:r>
              <a:rPr lang="en-GB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muon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upgrade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 have developed 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large size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µ-RWELLs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, in strict collaboration with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Italian industrial partners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ELTOS &amp; MDT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work is performed in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two years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with following schedule:</a:t>
            </a:r>
          </a:p>
          <a:p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11079" indent="-311079">
              <a:buFont typeface="+mj-lt"/>
              <a:buAutoNum type="arabicPeriod"/>
            </a:pPr>
            <a:r>
              <a: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Construction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&amp; test of </a:t>
            </a:r>
            <a:r>
              <a: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first </a:t>
            </a: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1.2x0.5m</a:t>
            </a:r>
            <a:r>
              <a:rPr lang="en-US" sz="16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(GE1/1)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µ-RWELL     </a:t>
            </a:r>
            <a:r>
              <a:rPr lang="en-GB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2016 - DONE</a:t>
            </a:r>
          </a:p>
          <a:p>
            <a:pPr marL="311079" indent="-311079">
              <a:buFont typeface="+mj-lt"/>
              <a:buAutoNum type="arabicPeriod"/>
            </a:pPr>
            <a:r>
              <a:rPr lang="en-GB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Mechanical </a:t>
            </a:r>
            <a:r>
              <a:rPr lang="en-GB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study and mock-up of 1.8x1.2 m</a:t>
            </a:r>
            <a:r>
              <a:rPr lang="en-GB" sz="1600" b="1" baseline="30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(GE2/1) </a:t>
            </a:r>
            <a:r>
              <a: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µ-RWELL</a:t>
            </a:r>
            <a:r>
              <a:rPr lang="en-GB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GB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2016-2017 ONGOING</a:t>
            </a:r>
            <a:endParaRPr lang="en-GB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11079" indent="-311079">
              <a:buFont typeface="+mj-lt"/>
              <a:buAutoNum type="arabicPeriod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Construction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first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1.8x1.2m</a:t>
            </a:r>
            <a:r>
              <a:rPr lang="en-US" sz="16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(GE2/1)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µ-RWELL (only M4 active)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01-09/2017 near future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11079" indent="-311079">
              <a:buFont typeface="+mj-lt"/>
              <a:buAutoNum type="arabicPeriod"/>
            </a:pP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itolo 1"/>
          <p:cNvSpPr>
            <a:spLocks noGrp="1"/>
          </p:cNvSpPr>
          <p:nvPr>
            <p:ph type="title"/>
          </p:nvPr>
        </p:nvSpPr>
        <p:spPr>
          <a:xfrm>
            <a:off x="-218591" y="-99584"/>
            <a:ext cx="9577064" cy="945085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Technology Transfer to Industry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 rot="16200000">
            <a:off x="1278295" y="4200401"/>
            <a:ext cx="390363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00 times larger than small </a:t>
            </a:r>
            <a:r>
              <a:rPr lang="en-GB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protos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!!!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>
          <a:xfrm>
            <a:off x="6943101" y="6456178"/>
            <a:ext cx="2133600" cy="365125"/>
          </a:xfrm>
        </p:spPr>
        <p:txBody>
          <a:bodyPr/>
          <a:lstStyle/>
          <a:p>
            <a:fld id="{41A26A6A-3054-7B42-91C0-30CD04649B04}" type="slidenum">
              <a:rPr lang="en-US" smtClean="0"/>
              <a:t>15</a:t>
            </a:fld>
            <a:endParaRPr lang="en-US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6181645" y="2555613"/>
            <a:ext cx="2856854" cy="329985"/>
          </a:xfrm>
          <a:prstGeom prst="rect">
            <a:avLst/>
          </a:prstGeom>
          <a:solidFill>
            <a:srgbClr val="FFFF00"/>
          </a:solidFill>
        </p:spPr>
        <p:txBody>
          <a:bodyPr wrap="none" lIns="82954" tIns="41477" rIns="82954" bIns="41477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1.8x1.2m</a:t>
            </a:r>
            <a:r>
              <a:rPr lang="en-US" sz="16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GE2/1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µ-RWELL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IMG-20161209-WA0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5" y="2477744"/>
            <a:ext cx="2171191" cy="3859896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364063" y="6454867"/>
            <a:ext cx="2133600" cy="365125"/>
          </a:xfrm>
        </p:spPr>
        <p:txBody>
          <a:bodyPr/>
          <a:lstStyle/>
          <a:p>
            <a:r>
              <a:rPr lang="it-IT" dirty="0" smtClean="0"/>
              <a:t>02/03/2017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-1631389" y="4197733"/>
            <a:ext cx="377706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~40 times larger than small </a:t>
            </a:r>
            <a:r>
              <a:rPr lang="en-GB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protos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!!!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DSC_00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001" y="2957528"/>
            <a:ext cx="3655666" cy="2154228"/>
          </a:xfrm>
          <a:prstGeom prst="rect">
            <a:avLst/>
          </a:prstGeom>
        </p:spPr>
      </p:pic>
      <p:pic>
        <p:nvPicPr>
          <p:cNvPr id="15" name="Picture 2" descr="Dimensioni readout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81" t="14923" r="8737" b="15372"/>
          <a:stretch/>
        </p:blipFill>
        <p:spPr>
          <a:xfrm rot="5400000">
            <a:off x="2538410" y="3014654"/>
            <a:ext cx="4601408" cy="289901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 rot="2585535">
            <a:off x="1977701" y="2566299"/>
            <a:ext cx="92685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DONE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8" descr="M4x2_pcb_versioneGf_3_fewquotes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564" y="5148451"/>
            <a:ext cx="1882878" cy="1701082"/>
          </a:xfrm>
          <a:prstGeom prst="rect">
            <a:avLst/>
          </a:prstGeom>
        </p:spPr>
      </p:pic>
      <p:pic>
        <p:nvPicPr>
          <p:cNvPr id="18" name="Immagin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0063" y="5292600"/>
            <a:ext cx="1968675" cy="98447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740502" y="4464159"/>
            <a:ext cx="10695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ock-up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400834" y="6152974"/>
            <a:ext cx="12381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ELTOS tests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413" y="632355"/>
            <a:ext cx="1376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single resistive layer, edge grounding,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current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6853741" y="6356350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16</a:t>
            </a:fld>
            <a:endParaRPr lang="en-GB" dirty="0"/>
          </a:p>
        </p:txBody>
      </p:sp>
      <p:sp>
        <p:nvSpPr>
          <p:cNvPr id="315" name="TextBox 272"/>
          <p:cNvSpPr txBox="1"/>
          <p:nvPr/>
        </p:nvSpPr>
        <p:spPr>
          <a:xfrm>
            <a:off x="899592" y="4272771"/>
            <a:ext cx="241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Ω </a:t>
            </a:r>
            <a:r>
              <a:rPr lang="en-US" sz="2400" b="1" dirty="0" smtClean="0">
                <a:solidFill>
                  <a:srgbClr val="0070C0"/>
                </a:solidFill>
                <a:latin typeface="Arial"/>
                <a:cs typeface="Arial"/>
              </a:rPr>
              <a:t>~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ρ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x d/2πr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18" name="TextBox 182"/>
          <p:cNvSpPr txBox="1"/>
          <p:nvPr/>
        </p:nvSpPr>
        <p:spPr>
          <a:xfrm>
            <a:off x="5675694" y="4272771"/>
            <a:ext cx="2928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Ω’ </a:t>
            </a:r>
            <a:r>
              <a:rPr lang="en-US" sz="2400" b="1" dirty="0">
                <a:solidFill>
                  <a:srgbClr val="0070C0"/>
                </a:solidFill>
                <a:latin typeface="Arial"/>
                <a:cs typeface="Arial"/>
              </a:rPr>
              <a:t>~</a:t>
            </a:r>
            <a:r>
              <a:rPr lang="en-US" sz="2400" b="1" dirty="0" smtClean="0">
                <a:solidFill>
                  <a:srgbClr val="0070C0"/>
                </a:solidFill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</a:rPr>
              <a:t>ρ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s</a:t>
            </a:r>
            <a:r>
              <a:rPr lang="en-GB" sz="2400" b="1" dirty="0" smtClean="0">
                <a:solidFill>
                  <a:srgbClr val="0070C0"/>
                </a:solidFill>
              </a:rPr>
              <a:t>’ </a:t>
            </a:r>
            <a:r>
              <a:rPr lang="en-US" sz="2400" b="1" dirty="0" smtClean="0">
                <a:solidFill>
                  <a:srgbClr val="0070C0"/>
                </a:solidFill>
              </a:rPr>
              <a:t>x 3d’/2πr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19" name="CasellaDiTesto 318"/>
          <p:cNvSpPr txBox="1"/>
          <p:nvPr/>
        </p:nvSpPr>
        <p:spPr>
          <a:xfrm>
            <a:off x="2727177" y="4778309"/>
            <a:ext cx="361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Ω/</a:t>
            </a:r>
            <a:r>
              <a:rPr lang="en-US" sz="2400" b="1" dirty="0">
                <a:solidFill>
                  <a:srgbClr val="0070C0"/>
                </a:solidFill>
              </a:rPr>
              <a:t> Ω’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/>
                <a:cs typeface="Arial"/>
              </a:rPr>
              <a:t>~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</a:t>
            </a:r>
            <a:r>
              <a:rPr lang="en-US" sz="2400" b="1" dirty="0" err="1" smtClean="0">
                <a:solidFill>
                  <a:srgbClr val="0070C0"/>
                </a:solidFill>
              </a:rPr>
              <a:t>ρ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s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ρ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s</a:t>
            </a:r>
            <a:r>
              <a:rPr lang="en-GB" sz="2400" b="1" dirty="0" smtClean="0">
                <a:solidFill>
                  <a:srgbClr val="0070C0"/>
                </a:solidFill>
              </a:rPr>
              <a:t>’</a:t>
            </a:r>
            <a:r>
              <a:rPr lang="en-US" sz="2400" b="1" dirty="0" smtClean="0">
                <a:solidFill>
                  <a:srgbClr val="0070C0"/>
                </a:solidFill>
              </a:rPr>
              <a:t>) x d/3d’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20" name="CasellaDiTesto 319"/>
          <p:cNvSpPr txBox="1"/>
          <p:nvPr/>
        </p:nvSpPr>
        <p:spPr>
          <a:xfrm>
            <a:off x="1492389" y="5333551"/>
            <a:ext cx="638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If  </a:t>
            </a:r>
            <a:r>
              <a:rPr lang="en-US" sz="2400" b="1" dirty="0" err="1" smtClean="0">
                <a:solidFill>
                  <a:srgbClr val="0070C0"/>
                </a:solidFill>
              </a:rPr>
              <a:t>ρ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s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= </a:t>
            </a:r>
            <a:r>
              <a:rPr lang="en-US" sz="2400" b="1" dirty="0" err="1" smtClean="0">
                <a:solidFill>
                  <a:srgbClr val="0070C0"/>
                </a:solidFill>
              </a:rPr>
              <a:t>ρ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s</a:t>
            </a:r>
            <a:r>
              <a:rPr lang="en-GB" sz="2400" b="1" dirty="0" smtClean="0">
                <a:solidFill>
                  <a:srgbClr val="0070C0"/>
                </a:solidFill>
              </a:rPr>
              <a:t>’  </a:t>
            </a:r>
            <a:r>
              <a:rPr lang="en-GB" sz="2400" b="1" dirty="0" smtClean="0">
                <a:solidFill>
                  <a:srgbClr val="0070C0"/>
                </a:solidFill>
                <a:latin typeface="Calibri"/>
                <a:sym typeface="Wingdings" pitchFamily="2" charset="2"/>
              </a:rPr>
              <a:t>  </a:t>
            </a:r>
            <a:r>
              <a:rPr lang="en-US" sz="2400" b="1" dirty="0" smtClean="0">
                <a:solidFill>
                  <a:srgbClr val="0070C0"/>
                </a:solidFill>
              </a:rPr>
              <a:t>Ω</a:t>
            </a:r>
            <a:r>
              <a:rPr lang="en-US" sz="2400" b="1" dirty="0">
                <a:solidFill>
                  <a:srgbClr val="0070C0"/>
                </a:solidFill>
              </a:rPr>
              <a:t>/ Ω’ </a:t>
            </a:r>
            <a:r>
              <a:rPr lang="en-US" sz="2400" b="1" dirty="0" smtClean="0">
                <a:solidFill>
                  <a:srgbClr val="0070C0"/>
                </a:solidFill>
                <a:latin typeface="Arial"/>
                <a:cs typeface="Arial"/>
              </a:rPr>
              <a:t>~ </a:t>
            </a:r>
            <a:r>
              <a:rPr lang="en-US" sz="2400" b="1" dirty="0" err="1" smtClean="0">
                <a:solidFill>
                  <a:srgbClr val="0070C0"/>
                </a:solidFill>
              </a:rPr>
              <a:t>ρ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 err="1" smtClean="0">
                <a:solidFill>
                  <a:srgbClr val="0070C0"/>
                </a:solidFill>
              </a:rPr>
              <a:t>ρ’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 * d/3d’ = 50/3 = 16.7    </a:t>
            </a:r>
          </a:p>
        </p:txBody>
      </p:sp>
      <p:sp>
        <p:nvSpPr>
          <p:cNvPr id="321" name="CasellaDiTesto 320"/>
          <p:cNvSpPr txBox="1"/>
          <p:nvPr/>
        </p:nvSpPr>
        <p:spPr>
          <a:xfrm>
            <a:off x="1800263" y="3329008"/>
            <a:ext cx="525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(*) point-like  irradiation, r &lt;&lt; d</a:t>
            </a:r>
          </a:p>
          <a:p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Ω is the resistance seen by the current generated by a radiation incident in the center of the detector cell </a:t>
            </a:r>
            <a:endParaRPr lang="en-GB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CasellaDiTesto 322"/>
          <p:cNvSpPr txBox="1"/>
          <p:nvPr/>
        </p:nvSpPr>
        <p:spPr>
          <a:xfrm>
            <a:off x="1173169" y="5931408"/>
            <a:ext cx="6721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chemeClr val="bg1">
                    <a:lumMod val="50000"/>
                  </a:schemeClr>
                </a:solidFill>
              </a:rPr>
              <a:t>(*) </a:t>
            </a:r>
            <a:r>
              <a:rPr lang="it-IT" sz="1400" b="1" i="1" dirty="0" err="1" smtClean="0">
                <a:solidFill>
                  <a:schemeClr val="bg1">
                    <a:lumMod val="50000"/>
                  </a:schemeClr>
                </a:solidFill>
              </a:rPr>
              <a:t>Morello’s</a:t>
            </a:r>
            <a:r>
              <a:rPr lang="it-IT" sz="1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400" b="1" i="1" dirty="0" smtClean="0">
                <a:solidFill>
                  <a:schemeClr val="bg1">
                    <a:lumMod val="50000"/>
                  </a:schemeClr>
                </a:solidFill>
              </a:rPr>
              <a:t>model: </a:t>
            </a:r>
            <a:r>
              <a:rPr lang="it-IT" sz="1400" b="1" i="1" dirty="0" err="1" smtClean="0">
                <a:solidFill>
                  <a:schemeClr val="bg1">
                    <a:lumMod val="50000"/>
                  </a:schemeClr>
                </a:solidFill>
              </a:rPr>
              <a:t>appendix</a:t>
            </a:r>
            <a:r>
              <a:rPr lang="it-IT" sz="1400" b="1" i="1" dirty="0" smtClean="0">
                <a:solidFill>
                  <a:schemeClr val="bg1">
                    <a:lumMod val="50000"/>
                  </a:schemeClr>
                </a:solidFill>
              </a:rPr>
              <a:t> A-B</a:t>
            </a:r>
            <a:r>
              <a:rPr lang="en-GB" sz="1400" b="1" i="1" dirty="0" smtClean="0">
                <a:solidFill>
                  <a:schemeClr val="bg1">
                    <a:lumMod val="50000"/>
                  </a:schemeClr>
                </a:solidFill>
              </a:rPr>
              <a:t>  (</a:t>
            </a:r>
            <a:r>
              <a:rPr lang="it-IT" sz="1400" b="1" i="1" dirty="0" smtClean="0">
                <a:solidFill>
                  <a:schemeClr val="bg1">
                    <a:lumMod val="50000"/>
                  </a:schemeClr>
                </a:solidFill>
              </a:rPr>
              <a:t>G. </a:t>
            </a:r>
            <a:r>
              <a:rPr lang="it-IT" sz="1400" b="1" i="1" dirty="0" err="1" smtClean="0">
                <a:solidFill>
                  <a:schemeClr val="bg1">
                    <a:lumMod val="50000"/>
                  </a:schemeClr>
                </a:solidFill>
              </a:rPr>
              <a:t>Bencivenni</a:t>
            </a:r>
            <a:r>
              <a:rPr lang="it-IT" sz="1400" b="1" i="1" dirty="0" smtClean="0">
                <a:solidFill>
                  <a:schemeClr val="bg1">
                    <a:lumMod val="50000"/>
                  </a:schemeClr>
                </a:solidFill>
              </a:rPr>
              <a:t> et al., 2015_JINST_10_P02008)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490701" y="927663"/>
            <a:ext cx="4033064" cy="2482087"/>
            <a:chOff x="490701" y="927663"/>
            <a:chExt cx="4033064" cy="2482087"/>
          </a:xfrm>
        </p:grpSpPr>
        <p:sp>
          <p:nvSpPr>
            <p:cNvPr id="5" name="Parallelogram 4"/>
            <p:cNvSpPr/>
            <p:nvPr/>
          </p:nvSpPr>
          <p:spPr>
            <a:xfrm>
              <a:off x="660565" y="1509095"/>
              <a:ext cx="2921000" cy="1219200"/>
            </a:xfrm>
            <a:prstGeom prst="parallelogram">
              <a:avLst>
                <a:gd name="adj" fmla="val 75000"/>
              </a:avLst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8" name="Straight Arrow Connector 297"/>
            <p:cNvCxnSpPr/>
            <p:nvPr/>
          </p:nvCxnSpPr>
          <p:spPr>
            <a:xfrm>
              <a:off x="1562100" y="1296995"/>
              <a:ext cx="2019465" cy="0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TextBox 300"/>
            <p:cNvSpPr txBox="1"/>
            <p:nvPr/>
          </p:nvSpPr>
          <p:spPr>
            <a:xfrm>
              <a:off x="2510001" y="92766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971800" y="1517560"/>
              <a:ext cx="889000" cy="1209042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2" name="Group 301"/>
            <p:cNvGrpSpPr/>
            <p:nvPr/>
          </p:nvGrpSpPr>
          <p:grpSpPr>
            <a:xfrm>
              <a:off x="490701" y="2728295"/>
              <a:ext cx="579804" cy="681455"/>
              <a:chOff x="1228634" y="3153945"/>
              <a:chExt cx="579804" cy="681455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>
                <a:off x="1518536" y="3153945"/>
                <a:ext cx="0" cy="414285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>
                <a:off x="1228634" y="3574580"/>
                <a:ext cx="579804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>
                <a:off x="1339850" y="3702050"/>
                <a:ext cx="361950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>
                <a:off x="1447800" y="3835400"/>
                <a:ext cx="146050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7" name="TextBox 316"/>
            <p:cNvSpPr txBox="1"/>
            <p:nvPr/>
          </p:nvSpPr>
          <p:spPr>
            <a:xfrm>
              <a:off x="3428593" y="1969046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(50cm)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e 12"/>
            <p:cNvSpPr/>
            <p:nvPr/>
          </p:nvSpPr>
          <p:spPr>
            <a:xfrm>
              <a:off x="1911559" y="1966718"/>
              <a:ext cx="345552" cy="1960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Connettore 2 15"/>
            <p:cNvCxnSpPr>
              <a:endCxn id="13" idx="6"/>
            </p:cNvCxnSpPr>
            <p:nvPr/>
          </p:nvCxnSpPr>
          <p:spPr>
            <a:xfrm>
              <a:off x="2084335" y="2031045"/>
              <a:ext cx="172776" cy="336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2280795" y="1904870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4254378" y="833292"/>
            <a:ext cx="4894353" cy="2576458"/>
            <a:chOff x="4201213" y="833292"/>
            <a:chExt cx="4894353" cy="2576458"/>
          </a:xfrm>
        </p:grpSpPr>
        <p:grpSp>
          <p:nvGrpSpPr>
            <p:cNvPr id="11" name="Gruppo 10"/>
            <p:cNvGrpSpPr/>
            <p:nvPr/>
          </p:nvGrpSpPr>
          <p:grpSpPr>
            <a:xfrm>
              <a:off x="4201213" y="954671"/>
              <a:ext cx="4894353" cy="2455079"/>
              <a:chOff x="4201213" y="954671"/>
              <a:chExt cx="4894353" cy="245507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973566" y="1797730"/>
                <a:ext cx="2814374" cy="1209042"/>
                <a:chOff x="5045675" y="3587960"/>
                <a:chExt cx="2814374" cy="1209042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5268440" y="4041774"/>
                  <a:ext cx="2256935" cy="453814"/>
                  <a:chOff x="5268440" y="4041774"/>
                  <a:chExt cx="2256935" cy="453814"/>
                </a:xfrm>
              </p:grpSpPr>
              <p:grpSp>
                <p:nvGrpSpPr>
                  <p:cNvPr id="684" name="Group 683"/>
                  <p:cNvGrpSpPr/>
                  <p:nvPr/>
                </p:nvGrpSpPr>
                <p:grpSpPr>
                  <a:xfrm>
                    <a:off x="5268440" y="4041774"/>
                    <a:ext cx="1297985" cy="453814"/>
                    <a:chOff x="5453758" y="3660818"/>
                    <a:chExt cx="1297985" cy="453814"/>
                  </a:xfrm>
                </p:grpSpPr>
                <p:sp>
                  <p:nvSpPr>
                    <p:cNvPr id="592" name="Parallelogram 591"/>
                    <p:cNvSpPr/>
                    <p:nvPr/>
                  </p:nvSpPr>
                  <p:spPr>
                    <a:xfrm>
                      <a:off x="5676905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90" name="Parallelogram 589"/>
                    <p:cNvSpPr/>
                    <p:nvPr/>
                  </p:nvSpPr>
                  <p:spPr>
                    <a:xfrm>
                      <a:off x="5564946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88" name="Parallelogram 587"/>
                    <p:cNvSpPr/>
                    <p:nvPr/>
                  </p:nvSpPr>
                  <p:spPr>
                    <a:xfrm>
                      <a:off x="5453758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68" name="Parallelogram 567"/>
                    <p:cNvSpPr/>
                    <p:nvPr/>
                  </p:nvSpPr>
                  <p:spPr>
                    <a:xfrm>
                      <a:off x="5911159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66" name="Parallelogram 565"/>
                    <p:cNvSpPr/>
                    <p:nvPr/>
                  </p:nvSpPr>
                  <p:spPr>
                    <a:xfrm>
                      <a:off x="5799200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64" name="Parallelogram 563"/>
                    <p:cNvSpPr/>
                    <p:nvPr/>
                  </p:nvSpPr>
                  <p:spPr>
                    <a:xfrm>
                      <a:off x="5688012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78" name="Parallelogram 677"/>
                    <p:cNvSpPr/>
                    <p:nvPr/>
                  </p:nvSpPr>
                  <p:spPr>
                    <a:xfrm>
                      <a:off x="6157981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79" name="Parallelogram 678"/>
                    <p:cNvSpPr/>
                    <p:nvPr/>
                  </p:nvSpPr>
                  <p:spPr>
                    <a:xfrm>
                      <a:off x="6046022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80" name="Parallelogram 679"/>
                    <p:cNvSpPr/>
                    <p:nvPr/>
                  </p:nvSpPr>
                  <p:spPr>
                    <a:xfrm>
                      <a:off x="5934834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81" name="Parallelogram 680"/>
                    <p:cNvSpPr/>
                    <p:nvPr/>
                  </p:nvSpPr>
                  <p:spPr>
                    <a:xfrm>
                      <a:off x="6392235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82" name="Parallelogram 681"/>
                    <p:cNvSpPr/>
                    <p:nvPr/>
                  </p:nvSpPr>
                  <p:spPr>
                    <a:xfrm>
                      <a:off x="6280276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83" name="Parallelogram 682"/>
                    <p:cNvSpPr/>
                    <p:nvPr/>
                  </p:nvSpPr>
                  <p:spPr>
                    <a:xfrm>
                      <a:off x="6169088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75" name="Group 374"/>
                  <p:cNvGrpSpPr/>
                  <p:nvPr/>
                </p:nvGrpSpPr>
                <p:grpSpPr>
                  <a:xfrm>
                    <a:off x="6227390" y="4041774"/>
                    <a:ext cx="1297985" cy="453814"/>
                    <a:chOff x="5453758" y="3660818"/>
                    <a:chExt cx="1297985" cy="453814"/>
                  </a:xfrm>
                </p:grpSpPr>
                <p:sp>
                  <p:nvSpPr>
                    <p:cNvPr id="376" name="Parallelogram 375"/>
                    <p:cNvSpPr/>
                    <p:nvPr/>
                  </p:nvSpPr>
                  <p:spPr>
                    <a:xfrm>
                      <a:off x="5676905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7" name="Parallelogram 376"/>
                    <p:cNvSpPr/>
                    <p:nvPr/>
                  </p:nvSpPr>
                  <p:spPr>
                    <a:xfrm>
                      <a:off x="5564946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8" name="Parallelogram 377"/>
                    <p:cNvSpPr/>
                    <p:nvPr/>
                  </p:nvSpPr>
                  <p:spPr>
                    <a:xfrm>
                      <a:off x="5453758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9" name="Parallelogram 378"/>
                    <p:cNvSpPr/>
                    <p:nvPr/>
                  </p:nvSpPr>
                  <p:spPr>
                    <a:xfrm>
                      <a:off x="5911159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0" name="Parallelogram 379"/>
                    <p:cNvSpPr/>
                    <p:nvPr/>
                  </p:nvSpPr>
                  <p:spPr>
                    <a:xfrm>
                      <a:off x="5799200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1" name="Parallelogram 380"/>
                    <p:cNvSpPr/>
                    <p:nvPr/>
                  </p:nvSpPr>
                  <p:spPr>
                    <a:xfrm>
                      <a:off x="5688012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2" name="Parallelogram 381"/>
                    <p:cNvSpPr/>
                    <p:nvPr/>
                  </p:nvSpPr>
                  <p:spPr>
                    <a:xfrm>
                      <a:off x="6157981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3" name="Parallelogram 382"/>
                    <p:cNvSpPr/>
                    <p:nvPr/>
                  </p:nvSpPr>
                  <p:spPr>
                    <a:xfrm>
                      <a:off x="6046022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4" name="Parallelogram 383"/>
                    <p:cNvSpPr/>
                    <p:nvPr/>
                  </p:nvSpPr>
                  <p:spPr>
                    <a:xfrm>
                      <a:off x="5934834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5" name="Parallelogram 384"/>
                    <p:cNvSpPr/>
                    <p:nvPr/>
                  </p:nvSpPr>
                  <p:spPr>
                    <a:xfrm>
                      <a:off x="6392235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6" name="Parallelogram 385"/>
                    <p:cNvSpPr/>
                    <p:nvPr/>
                  </p:nvSpPr>
                  <p:spPr>
                    <a:xfrm>
                      <a:off x="6280276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7" name="Parallelogram 386"/>
                    <p:cNvSpPr/>
                    <p:nvPr/>
                  </p:nvSpPr>
                  <p:spPr>
                    <a:xfrm>
                      <a:off x="6169088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88" name="Group 387"/>
                <p:cNvGrpSpPr/>
                <p:nvPr/>
              </p:nvGrpSpPr>
              <p:grpSpPr>
                <a:xfrm>
                  <a:off x="5603114" y="3587960"/>
                  <a:ext cx="2256935" cy="453814"/>
                  <a:chOff x="5268440" y="4041774"/>
                  <a:chExt cx="2256935" cy="453814"/>
                </a:xfrm>
              </p:grpSpPr>
              <p:grpSp>
                <p:nvGrpSpPr>
                  <p:cNvPr id="389" name="Group 388"/>
                  <p:cNvGrpSpPr/>
                  <p:nvPr/>
                </p:nvGrpSpPr>
                <p:grpSpPr>
                  <a:xfrm>
                    <a:off x="5268440" y="4041774"/>
                    <a:ext cx="1297985" cy="453814"/>
                    <a:chOff x="5453758" y="3660818"/>
                    <a:chExt cx="1297985" cy="453814"/>
                  </a:xfrm>
                </p:grpSpPr>
                <p:sp>
                  <p:nvSpPr>
                    <p:cNvPr id="403" name="Parallelogram 402"/>
                    <p:cNvSpPr/>
                    <p:nvPr/>
                  </p:nvSpPr>
                  <p:spPr>
                    <a:xfrm>
                      <a:off x="5676905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4" name="Parallelogram 403"/>
                    <p:cNvSpPr/>
                    <p:nvPr/>
                  </p:nvSpPr>
                  <p:spPr>
                    <a:xfrm>
                      <a:off x="5564946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5" name="Parallelogram 404"/>
                    <p:cNvSpPr/>
                    <p:nvPr/>
                  </p:nvSpPr>
                  <p:spPr>
                    <a:xfrm>
                      <a:off x="5453758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6" name="Parallelogram 405"/>
                    <p:cNvSpPr/>
                    <p:nvPr/>
                  </p:nvSpPr>
                  <p:spPr>
                    <a:xfrm>
                      <a:off x="5911159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7" name="Parallelogram 406"/>
                    <p:cNvSpPr/>
                    <p:nvPr/>
                  </p:nvSpPr>
                  <p:spPr>
                    <a:xfrm>
                      <a:off x="5799200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8" name="Parallelogram 407"/>
                    <p:cNvSpPr/>
                    <p:nvPr/>
                  </p:nvSpPr>
                  <p:spPr>
                    <a:xfrm>
                      <a:off x="5688012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9" name="Parallelogram 408"/>
                    <p:cNvSpPr/>
                    <p:nvPr/>
                  </p:nvSpPr>
                  <p:spPr>
                    <a:xfrm>
                      <a:off x="6157981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0" name="Parallelogram 409"/>
                    <p:cNvSpPr/>
                    <p:nvPr/>
                  </p:nvSpPr>
                  <p:spPr>
                    <a:xfrm>
                      <a:off x="6046022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1" name="Parallelogram 410"/>
                    <p:cNvSpPr/>
                    <p:nvPr/>
                  </p:nvSpPr>
                  <p:spPr>
                    <a:xfrm>
                      <a:off x="5934834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2" name="Parallelogram 411"/>
                    <p:cNvSpPr/>
                    <p:nvPr/>
                  </p:nvSpPr>
                  <p:spPr>
                    <a:xfrm>
                      <a:off x="6392235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3" name="Parallelogram 412"/>
                    <p:cNvSpPr/>
                    <p:nvPr/>
                  </p:nvSpPr>
                  <p:spPr>
                    <a:xfrm>
                      <a:off x="6280276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4" name="Parallelogram 413"/>
                    <p:cNvSpPr/>
                    <p:nvPr/>
                  </p:nvSpPr>
                  <p:spPr>
                    <a:xfrm>
                      <a:off x="6169088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90" name="Group 389"/>
                  <p:cNvGrpSpPr/>
                  <p:nvPr/>
                </p:nvGrpSpPr>
                <p:grpSpPr>
                  <a:xfrm>
                    <a:off x="6227390" y="4041774"/>
                    <a:ext cx="1297985" cy="453814"/>
                    <a:chOff x="5453758" y="3660818"/>
                    <a:chExt cx="1297985" cy="453814"/>
                  </a:xfrm>
                </p:grpSpPr>
                <p:sp>
                  <p:nvSpPr>
                    <p:cNvPr id="391" name="Parallelogram 390"/>
                    <p:cNvSpPr/>
                    <p:nvPr/>
                  </p:nvSpPr>
                  <p:spPr>
                    <a:xfrm>
                      <a:off x="5676905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2" name="Parallelogram 391"/>
                    <p:cNvSpPr/>
                    <p:nvPr/>
                  </p:nvSpPr>
                  <p:spPr>
                    <a:xfrm>
                      <a:off x="5564946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3" name="Parallelogram 392"/>
                    <p:cNvSpPr/>
                    <p:nvPr/>
                  </p:nvSpPr>
                  <p:spPr>
                    <a:xfrm>
                      <a:off x="5453758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4" name="Parallelogram 393"/>
                    <p:cNvSpPr/>
                    <p:nvPr/>
                  </p:nvSpPr>
                  <p:spPr>
                    <a:xfrm>
                      <a:off x="5911159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5" name="Parallelogram 394"/>
                    <p:cNvSpPr/>
                    <p:nvPr/>
                  </p:nvSpPr>
                  <p:spPr>
                    <a:xfrm>
                      <a:off x="5799200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6" name="Parallelogram 395"/>
                    <p:cNvSpPr/>
                    <p:nvPr/>
                  </p:nvSpPr>
                  <p:spPr>
                    <a:xfrm>
                      <a:off x="5688012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7" name="Parallelogram 396"/>
                    <p:cNvSpPr/>
                    <p:nvPr/>
                  </p:nvSpPr>
                  <p:spPr>
                    <a:xfrm>
                      <a:off x="6157981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8" name="Parallelogram 397"/>
                    <p:cNvSpPr/>
                    <p:nvPr/>
                  </p:nvSpPr>
                  <p:spPr>
                    <a:xfrm>
                      <a:off x="6046022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9" name="Parallelogram 398"/>
                    <p:cNvSpPr/>
                    <p:nvPr/>
                  </p:nvSpPr>
                  <p:spPr>
                    <a:xfrm>
                      <a:off x="5934834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0" name="Parallelogram 399"/>
                    <p:cNvSpPr/>
                    <p:nvPr/>
                  </p:nvSpPr>
                  <p:spPr>
                    <a:xfrm>
                      <a:off x="6392235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1" name="Parallelogram 400"/>
                    <p:cNvSpPr/>
                    <p:nvPr/>
                  </p:nvSpPr>
                  <p:spPr>
                    <a:xfrm>
                      <a:off x="6280276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2" name="Parallelogram 401"/>
                    <p:cNvSpPr/>
                    <p:nvPr/>
                  </p:nvSpPr>
                  <p:spPr>
                    <a:xfrm>
                      <a:off x="6169088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15" name="Group 414"/>
                <p:cNvGrpSpPr/>
                <p:nvPr/>
              </p:nvGrpSpPr>
              <p:grpSpPr>
                <a:xfrm>
                  <a:off x="5045675" y="4343188"/>
                  <a:ext cx="2256935" cy="453814"/>
                  <a:chOff x="5268440" y="4041774"/>
                  <a:chExt cx="2256935" cy="453814"/>
                </a:xfrm>
              </p:grpSpPr>
              <p:grpSp>
                <p:nvGrpSpPr>
                  <p:cNvPr id="416" name="Group 415"/>
                  <p:cNvGrpSpPr/>
                  <p:nvPr/>
                </p:nvGrpSpPr>
                <p:grpSpPr>
                  <a:xfrm>
                    <a:off x="5268440" y="4041774"/>
                    <a:ext cx="1297985" cy="453814"/>
                    <a:chOff x="5453758" y="3660818"/>
                    <a:chExt cx="1297985" cy="453814"/>
                  </a:xfrm>
                </p:grpSpPr>
                <p:sp>
                  <p:nvSpPr>
                    <p:cNvPr id="430" name="Parallelogram 429"/>
                    <p:cNvSpPr/>
                    <p:nvPr/>
                  </p:nvSpPr>
                  <p:spPr>
                    <a:xfrm>
                      <a:off x="5676905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1" name="Parallelogram 430"/>
                    <p:cNvSpPr/>
                    <p:nvPr/>
                  </p:nvSpPr>
                  <p:spPr>
                    <a:xfrm>
                      <a:off x="5564946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2" name="Parallelogram 431"/>
                    <p:cNvSpPr/>
                    <p:nvPr/>
                  </p:nvSpPr>
                  <p:spPr>
                    <a:xfrm>
                      <a:off x="5453758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3" name="Parallelogram 432"/>
                    <p:cNvSpPr/>
                    <p:nvPr/>
                  </p:nvSpPr>
                  <p:spPr>
                    <a:xfrm>
                      <a:off x="5911159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4" name="Parallelogram 433"/>
                    <p:cNvSpPr/>
                    <p:nvPr/>
                  </p:nvSpPr>
                  <p:spPr>
                    <a:xfrm>
                      <a:off x="5799200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5" name="Parallelogram 434"/>
                    <p:cNvSpPr/>
                    <p:nvPr/>
                  </p:nvSpPr>
                  <p:spPr>
                    <a:xfrm>
                      <a:off x="5688012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6" name="Parallelogram 435"/>
                    <p:cNvSpPr/>
                    <p:nvPr/>
                  </p:nvSpPr>
                  <p:spPr>
                    <a:xfrm>
                      <a:off x="6157981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7" name="Parallelogram 436"/>
                    <p:cNvSpPr/>
                    <p:nvPr/>
                  </p:nvSpPr>
                  <p:spPr>
                    <a:xfrm>
                      <a:off x="6046022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8" name="Parallelogram 437"/>
                    <p:cNvSpPr/>
                    <p:nvPr/>
                  </p:nvSpPr>
                  <p:spPr>
                    <a:xfrm>
                      <a:off x="5934834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9" name="Parallelogram 438"/>
                    <p:cNvSpPr/>
                    <p:nvPr/>
                  </p:nvSpPr>
                  <p:spPr>
                    <a:xfrm>
                      <a:off x="6392235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40" name="Parallelogram 439"/>
                    <p:cNvSpPr/>
                    <p:nvPr/>
                  </p:nvSpPr>
                  <p:spPr>
                    <a:xfrm>
                      <a:off x="6280276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41" name="Parallelogram 440"/>
                    <p:cNvSpPr/>
                    <p:nvPr/>
                  </p:nvSpPr>
                  <p:spPr>
                    <a:xfrm>
                      <a:off x="6169088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17" name="Group 416"/>
                  <p:cNvGrpSpPr/>
                  <p:nvPr/>
                </p:nvGrpSpPr>
                <p:grpSpPr>
                  <a:xfrm>
                    <a:off x="6227390" y="4041774"/>
                    <a:ext cx="1297985" cy="453814"/>
                    <a:chOff x="5453758" y="3660818"/>
                    <a:chExt cx="1297985" cy="453814"/>
                  </a:xfrm>
                </p:grpSpPr>
                <p:sp>
                  <p:nvSpPr>
                    <p:cNvPr id="418" name="Parallelogram 417"/>
                    <p:cNvSpPr/>
                    <p:nvPr/>
                  </p:nvSpPr>
                  <p:spPr>
                    <a:xfrm>
                      <a:off x="5676905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9" name="Parallelogram 418"/>
                    <p:cNvSpPr/>
                    <p:nvPr/>
                  </p:nvSpPr>
                  <p:spPr>
                    <a:xfrm>
                      <a:off x="5564946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0" name="Parallelogram 419"/>
                    <p:cNvSpPr/>
                    <p:nvPr/>
                  </p:nvSpPr>
                  <p:spPr>
                    <a:xfrm>
                      <a:off x="5453758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1" name="Parallelogram 420"/>
                    <p:cNvSpPr/>
                    <p:nvPr/>
                  </p:nvSpPr>
                  <p:spPr>
                    <a:xfrm>
                      <a:off x="5911159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2" name="Parallelogram 421"/>
                    <p:cNvSpPr/>
                    <p:nvPr/>
                  </p:nvSpPr>
                  <p:spPr>
                    <a:xfrm>
                      <a:off x="5799200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3" name="Parallelogram 422"/>
                    <p:cNvSpPr/>
                    <p:nvPr/>
                  </p:nvSpPr>
                  <p:spPr>
                    <a:xfrm>
                      <a:off x="5688012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4" name="Parallelogram 423"/>
                    <p:cNvSpPr/>
                    <p:nvPr/>
                  </p:nvSpPr>
                  <p:spPr>
                    <a:xfrm>
                      <a:off x="6157981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5" name="Parallelogram 424"/>
                    <p:cNvSpPr/>
                    <p:nvPr/>
                  </p:nvSpPr>
                  <p:spPr>
                    <a:xfrm>
                      <a:off x="6046022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6" name="Parallelogram 425"/>
                    <p:cNvSpPr/>
                    <p:nvPr/>
                  </p:nvSpPr>
                  <p:spPr>
                    <a:xfrm>
                      <a:off x="5934834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7" name="Parallelogram 426"/>
                    <p:cNvSpPr/>
                    <p:nvPr/>
                  </p:nvSpPr>
                  <p:spPr>
                    <a:xfrm>
                      <a:off x="6392235" y="36608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8" name="Parallelogram 427"/>
                    <p:cNvSpPr/>
                    <p:nvPr/>
                  </p:nvSpPr>
                  <p:spPr>
                    <a:xfrm>
                      <a:off x="6280276" y="3813218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9" name="Parallelogram 428"/>
                    <p:cNvSpPr/>
                    <p:nvPr/>
                  </p:nvSpPr>
                  <p:spPr>
                    <a:xfrm>
                      <a:off x="6169088" y="3962232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307" name="Group 306"/>
              <p:cNvGrpSpPr/>
              <p:nvPr/>
            </p:nvGrpSpPr>
            <p:grpSpPr>
              <a:xfrm>
                <a:off x="8515762" y="2475910"/>
                <a:ext cx="579804" cy="681455"/>
                <a:chOff x="1228634" y="3153945"/>
                <a:chExt cx="579804" cy="681455"/>
              </a:xfrm>
            </p:grpSpPr>
            <p:cxnSp>
              <p:nvCxnSpPr>
                <p:cNvPr id="308" name="Straight Connector 307"/>
                <p:cNvCxnSpPr/>
                <p:nvPr/>
              </p:nvCxnSpPr>
              <p:spPr>
                <a:xfrm>
                  <a:off x="1518536" y="3153945"/>
                  <a:ext cx="0" cy="414285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/>
              </p:nvCxnSpPr>
              <p:spPr>
                <a:xfrm>
                  <a:off x="1228634" y="3574580"/>
                  <a:ext cx="579804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/>
              </p:nvCxnSpPr>
              <p:spPr>
                <a:xfrm>
                  <a:off x="1339850" y="3702050"/>
                  <a:ext cx="361950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/>
              </p:nvCxnSpPr>
              <p:spPr>
                <a:xfrm>
                  <a:off x="1447800" y="3835400"/>
                  <a:ext cx="146050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/>
              <p:cNvCxnSpPr>
                <a:endCxn id="386" idx="2"/>
              </p:cNvCxnSpPr>
              <p:nvPr/>
            </p:nvCxnSpPr>
            <p:spPr>
              <a:xfrm flipH="1" flipV="1">
                <a:off x="8284157" y="2480144"/>
                <a:ext cx="521507" cy="381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7346433" y="1109045"/>
                <a:ext cx="1493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 layer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Can 6"/>
              <p:cNvSpPr/>
              <p:nvPr/>
            </p:nvSpPr>
            <p:spPr>
              <a:xfrm>
                <a:off x="6069612" y="2698874"/>
                <a:ext cx="45719" cy="80221"/>
              </a:xfrm>
              <a:prstGeom prst="can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201213" y="2712532"/>
                <a:ext cx="1857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conductive </a:t>
                </a:r>
                <a:r>
                  <a:rPr lang="en-US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vias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57187" y="3040418"/>
                <a:ext cx="15135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bottom layer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5949629" y="1509518"/>
                <a:ext cx="2856035" cy="1224280"/>
                <a:chOff x="5452562" y="2096558"/>
                <a:chExt cx="2856035" cy="1224280"/>
              </a:xfrm>
            </p:grpSpPr>
            <p:grpSp>
              <p:nvGrpSpPr>
                <p:cNvPr id="221" name="Group 220"/>
                <p:cNvGrpSpPr/>
                <p:nvPr/>
              </p:nvGrpSpPr>
              <p:grpSpPr>
                <a:xfrm>
                  <a:off x="5452562" y="2096558"/>
                  <a:ext cx="1639190" cy="1223222"/>
                  <a:chOff x="5680876" y="2094653"/>
                  <a:chExt cx="1639190" cy="1223222"/>
                </a:xfrm>
              </p:grpSpPr>
              <p:grpSp>
                <p:nvGrpSpPr>
                  <p:cNvPr id="170" name="Group 169"/>
                  <p:cNvGrpSpPr/>
                  <p:nvPr/>
                </p:nvGrpSpPr>
                <p:grpSpPr>
                  <a:xfrm>
                    <a:off x="5680876" y="2095500"/>
                    <a:ext cx="1160028" cy="1222375"/>
                    <a:chOff x="5680876" y="2095500"/>
                    <a:chExt cx="1160028" cy="1222375"/>
                  </a:xfrm>
                </p:grpSpPr>
                <p:grpSp>
                  <p:nvGrpSpPr>
                    <p:cNvPr id="148" name="Group 147"/>
                    <p:cNvGrpSpPr/>
                    <p:nvPr/>
                  </p:nvGrpSpPr>
                  <p:grpSpPr>
                    <a:xfrm>
                      <a:off x="6481396" y="2095500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139" name="Parallelogram 138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7" name="Oval 146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49" name="Group 148"/>
                    <p:cNvGrpSpPr/>
                    <p:nvPr/>
                  </p:nvGrpSpPr>
                  <p:grpSpPr>
                    <a:xfrm>
                      <a:off x="6367086" y="2247900"/>
                      <a:ext cx="359508" cy="152400"/>
                      <a:chOff x="6477163" y="2095500"/>
                      <a:chExt cx="359508" cy="152400"/>
                    </a:xfrm>
                  </p:grpSpPr>
                  <p:sp>
                    <p:nvSpPr>
                      <p:cNvPr id="150" name="Parallelogram 149"/>
                      <p:cNvSpPr/>
                      <p:nvPr/>
                    </p:nvSpPr>
                    <p:spPr>
                      <a:xfrm>
                        <a:off x="6477163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1" name="Oval 150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2" name="Group 151"/>
                    <p:cNvGrpSpPr/>
                    <p:nvPr/>
                  </p:nvGrpSpPr>
                  <p:grpSpPr>
                    <a:xfrm>
                      <a:off x="6250842" y="2400300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153" name="Parallelogram 152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4" name="Oval 153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5" name="Group 154"/>
                    <p:cNvGrpSpPr/>
                    <p:nvPr/>
                  </p:nvGrpSpPr>
                  <p:grpSpPr>
                    <a:xfrm>
                      <a:off x="6135636" y="2555028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156" name="Parallelogram 155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7" name="Oval 156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8" name="Group 157"/>
                    <p:cNvGrpSpPr/>
                    <p:nvPr/>
                  </p:nvGrpSpPr>
                  <p:grpSpPr>
                    <a:xfrm>
                      <a:off x="6022618" y="2707428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159" name="Parallelogram 158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60" name="Oval 159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61" name="Group 160"/>
                    <p:cNvGrpSpPr/>
                    <p:nvPr/>
                  </p:nvGrpSpPr>
                  <p:grpSpPr>
                    <a:xfrm>
                      <a:off x="5904023" y="2864061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162" name="Parallelogram 161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63" name="Oval 162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64" name="Group 163"/>
                    <p:cNvGrpSpPr/>
                    <p:nvPr/>
                  </p:nvGrpSpPr>
                  <p:grpSpPr>
                    <a:xfrm>
                      <a:off x="5792064" y="3016461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165" name="Parallelogram 164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66" name="Oval 165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67" name="Group 166"/>
                    <p:cNvGrpSpPr/>
                    <p:nvPr/>
                  </p:nvGrpSpPr>
                  <p:grpSpPr>
                    <a:xfrm>
                      <a:off x="5680876" y="3165475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168" name="Parallelogram 167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69" name="Oval 168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71" name="Group 170"/>
                  <p:cNvGrpSpPr/>
                  <p:nvPr/>
                </p:nvGrpSpPr>
                <p:grpSpPr>
                  <a:xfrm>
                    <a:off x="5915130" y="2095500"/>
                    <a:ext cx="1160028" cy="1222375"/>
                    <a:chOff x="5680876" y="2095500"/>
                    <a:chExt cx="1160028" cy="1222375"/>
                  </a:xfrm>
                </p:grpSpPr>
                <p:grpSp>
                  <p:nvGrpSpPr>
                    <p:cNvPr id="172" name="Group 171"/>
                    <p:cNvGrpSpPr/>
                    <p:nvPr/>
                  </p:nvGrpSpPr>
                  <p:grpSpPr>
                    <a:xfrm>
                      <a:off x="6481396" y="2095500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194" name="Parallelogram 193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95" name="Oval 194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3" name="Group 172"/>
                    <p:cNvGrpSpPr/>
                    <p:nvPr/>
                  </p:nvGrpSpPr>
                  <p:grpSpPr>
                    <a:xfrm>
                      <a:off x="6367086" y="2247900"/>
                      <a:ext cx="359508" cy="152400"/>
                      <a:chOff x="6477163" y="2095500"/>
                      <a:chExt cx="359508" cy="152400"/>
                    </a:xfrm>
                  </p:grpSpPr>
                  <p:sp>
                    <p:nvSpPr>
                      <p:cNvPr id="192" name="Parallelogram 191"/>
                      <p:cNvSpPr/>
                      <p:nvPr/>
                    </p:nvSpPr>
                    <p:spPr>
                      <a:xfrm>
                        <a:off x="6477163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93" name="Oval 192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6250842" y="2400300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190" name="Parallelogram 189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91" name="Oval 190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5" name="Group 174"/>
                    <p:cNvGrpSpPr/>
                    <p:nvPr/>
                  </p:nvGrpSpPr>
                  <p:grpSpPr>
                    <a:xfrm>
                      <a:off x="6135636" y="2555028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188" name="Parallelogram 187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89" name="Oval 188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6" name="Group 175"/>
                    <p:cNvGrpSpPr/>
                    <p:nvPr/>
                  </p:nvGrpSpPr>
                  <p:grpSpPr>
                    <a:xfrm>
                      <a:off x="6022618" y="2707428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186" name="Parallelogram 185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87" name="Oval 186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7" name="Group 176"/>
                    <p:cNvGrpSpPr/>
                    <p:nvPr/>
                  </p:nvGrpSpPr>
                  <p:grpSpPr>
                    <a:xfrm>
                      <a:off x="5904023" y="2864061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184" name="Parallelogram 183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85" name="Oval 184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8" name="Group 177"/>
                    <p:cNvGrpSpPr/>
                    <p:nvPr/>
                  </p:nvGrpSpPr>
                  <p:grpSpPr>
                    <a:xfrm>
                      <a:off x="5792064" y="3016461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182" name="Parallelogram 181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83" name="Oval 182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9" name="Group 178"/>
                    <p:cNvGrpSpPr/>
                    <p:nvPr/>
                  </p:nvGrpSpPr>
                  <p:grpSpPr>
                    <a:xfrm>
                      <a:off x="5680876" y="3165475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180" name="Parallelogram 179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81" name="Oval 180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96" name="Group 195"/>
                  <p:cNvGrpSpPr/>
                  <p:nvPr/>
                </p:nvGrpSpPr>
                <p:grpSpPr>
                  <a:xfrm>
                    <a:off x="6160038" y="2094653"/>
                    <a:ext cx="1160028" cy="1222375"/>
                    <a:chOff x="5680876" y="2095500"/>
                    <a:chExt cx="1160028" cy="1222375"/>
                  </a:xfrm>
                </p:grpSpPr>
                <p:grpSp>
                  <p:nvGrpSpPr>
                    <p:cNvPr id="197" name="Group 196"/>
                    <p:cNvGrpSpPr/>
                    <p:nvPr/>
                  </p:nvGrpSpPr>
                  <p:grpSpPr>
                    <a:xfrm>
                      <a:off x="6481396" y="2095500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19" name="Parallelogram 218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20" name="Oval 219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98" name="Group 197"/>
                    <p:cNvGrpSpPr/>
                    <p:nvPr/>
                  </p:nvGrpSpPr>
                  <p:grpSpPr>
                    <a:xfrm>
                      <a:off x="6367086" y="2247900"/>
                      <a:ext cx="359508" cy="152400"/>
                      <a:chOff x="6477163" y="2095500"/>
                      <a:chExt cx="359508" cy="152400"/>
                    </a:xfrm>
                  </p:grpSpPr>
                  <p:sp>
                    <p:nvSpPr>
                      <p:cNvPr id="217" name="Parallelogram 216"/>
                      <p:cNvSpPr/>
                      <p:nvPr/>
                    </p:nvSpPr>
                    <p:spPr>
                      <a:xfrm>
                        <a:off x="6477163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8" name="Oval 217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199" name="Group 198"/>
                    <p:cNvGrpSpPr/>
                    <p:nvPr/>
                  </p:nvGrpSpPr>
                  <p:grpSpPr>
                    <a:xfrm>
                      <a:off x="6250842" y="2400300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15" name="Parallelogram 214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6" name="Oval 215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00" name="Group 199"/>
                    <p:cNvGrpSpPr/>
                    <p:nvPr/>
                  </p:nvGrpSpPr>
                  <p:grpSpPr>
                    <a:xfrm>
                      <a:off x="6135636" y="2555028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13" name="Parallelogram 212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4" name="Oval 213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01" name="Group 200"/>
                    <p:cNvGrpSpPr/>
                    <p:nvPr/>
                  </p:nvGrpSpPr>
                  <p:grpSpPr>
                    <a:xfrm>
                      <a:off x="6022618" y="2707428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11" name="Parallelogram 210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2" name="Oval 211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02" name="Group 201"/>
                    <p:cNvGrpSpPr/>
                    <p:nvPr/>
                  </p:nvGrpSpPr>
                  <p:grpSpPr>
                    <a:xfrm>
                      <a:off x="5904023" y="2864061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09" name="Parallelogram 208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0" name="Oval 209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03" name="Group 202"/>
                    <p:cNvGrpSpPr/>
                    <p:nvPr/>
                  </p:nvGrpSpPr>
                  <p:grpSpPr>
                    <a:xfrm>
                      <a:off x="5792064" y="3016461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07" name="Parallelogram 206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08" name="Oval 207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04" name="Group 203"/>
                    <p:cNvGrpSpPr/>
                    <p:nvPr/>
                  </p:nvGrpSpPr>
                  <p:grpSpPr>
                    <a:xfrm>
                      <a:off x="5680876" y="3165475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05" name="Parallelogram 204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06" name="Oval 205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22" name="Group 221"/>
                <p:cNvGrpSpPr/>
                <p:nvPr/>
              </p:nvGrpSpPr>
              <p:grpSpPr>
                <a:xfrm>
                  <a:off x="6180958" y="2097616"/>
                  <a:ext cx="1639190" cy="1223222"/>
                  <a:chOff x="5680876" y="2094653"/>
                  <a:chExt cx="1639190" cy="1223222"/>
                </a:xfrm>
              </p:grpSpPr>
              <p:grpSp>
                <p:nvGrpSpPr>
                  <p:cNvPr id="223" name="Group 222"/>
                  <p:cNvGrpSpPr/>
                  <p:nvPr/>
                </p:nvGrpSpPr>
                <p:grpSpPr>
                  <a:xfrm>
                    <a:off x="5680876" y="2095500"/>
                    <a:ext cx="1160028" cy="1222375"/>
                    <a:chOff x="5680876" y="2095500"/>
                    <a:chExt cx="1160028" cy="1222375"/>
                  </a:xfrm>
                </p:grpSpPr>
                <p:grpSp>
                  <p:nvGrpSpPr>
                    <p:cNvPr id="274" name="Group 273"/>
                    <p:cNvGrpSpPr/>
                    <p:nvPr/>
                  </p:nvGrpSpPr>
                  <p:grpSpPr>
                    <a:xfrm>
                      <a:off x="6481396" y="2095500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96" name="Parallelogram 295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97" name="Oval 296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5" name="Group 274"/>
                    <p:cNvGrpSpPr/>
                    <p:nvPr/>
                  </p:nvGrpSpPr>
                  <p:grpSpPr>
                    <a:xfrm>
                      <a:off x="6367086" y="2247900"/>
                      <a:ext cx="359508" cy="152400"/>
                      <a:chOff x="6477163" y="2095500"/>
                      <a:chExt cx="359508" cy="152400"/>
                    </a:xfrm>
                  </p:grpSpPr>
                  <p:sp>
                    <p:nvSpPr>
                      <p:cNvPr id="294" name="Parallelogram 293"/>
                      <p:cNvSpPr/>
                      <p:nvPr/>
                    </p:nvSpPr>
                    <p:spPr>
                      <a:xfrm>
                        <a:off x="6477163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95" name="Oval 294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6" name="Group 275"/>
                    <p:cNvGrpSpPr/>
                    <p:nvPr/>
                  </p:nvGrpSpPr>
                  <p:grpSpPr>
                    <a:xfrm>
                      <a:off x="6250842" y="2400300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92" name="Parallelogram 291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93" name="Oval 292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7" name="Group 276"/>
                    <p:cNvGrpSpPr/>
                    <p:nvPr/>
                  </p:nvGrpSpPr>
                  <p:grpSpPr>
                    <a:xfrm>
                      <a:off x="6135636" y="2555028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90" name="Parallelogram 289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91" name="Oval 290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8" name="Group 277"/>
                    <p:cNvGrpSpPr/>
                    <p:nvPr/>
                  </p:nvGrpSpPr>
                  <p:grpSpPr>
                    <a:xfrm>
                      <a:off x="6022618" y="2707428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88" name="Parallelogram 287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9" name="Oval 288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9" name="Group 278"/>
                    <p:cNvGrpSpPr/>
                    <p:nvPr/>
                  </p:nvGrpSpPr>
                  <p:grpSpPr>
                    <a:xfrm>
                      <a:off x="5904023" y="2864061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86" name="Parallelogram 285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7" name="Oval 286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80" name="Group 279"/>
                    <p:cNvGrpSpPr/>
                    <p:nvPr/>
                  </p:nvGrpSpPr>
                  <p:grpSpPr>
                    <a:xfrm>
                      <a:off x="5792064" y="3016461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84" name="Parallelogram 283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5" name="Oval 284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81" name="Group 280"/>
                    <p:cNvGrpSpPr/>
                    <p:nvPr/>
                  </p:nvGrpSpPr>
                  <p:grpSpPr>
                    <a:xfrm>
                      <a:off x="5680876" y="3165475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82" name="Parallelogram 281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3" name="Oval 282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24" name="Group 223"/>
                  <p:cNvGrpSpPr/>
                  <p:nvPr/>
                </p:nvGrpSpPr>
                <p:grpSpPr>
                  <a:xfrm>
                    <a:off x="5915130" y="2095500"/>
                    <a:ext cx="1160028" cy="1222375"/>
                    <a:chOff x="5680876" y="2095500"/>
                    <a:chExt cx="1160028" cy="1222375"/>
                  </a:xfrm>
                </p:grpSpPr>
                <p:grpSp>
                  <p:nvGrpSpPr>
                    <p:cNvPr id="250" name="Group 249"/>
                    <p:cNvGrpSpPr/>
                    <p:nvPr/>
                  </p:nvGrpSpPr>
                  <p:grpSpPr>
                    <a:xfrm>
                      <a:off x="6481396" y="2095500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72" name="Parallelogram 271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3" name="Oval 272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51" name="Group 250"/>
                    <p:cNvGrpSpPr/>
                    <p:nvPr/>
                  </p:nvGrpSpPr>
                  <p:grpSpPr>
                    <a:xfrm>
                      <a:off x="6367086" y="2247900"/>
                      <a:ext cx="359508" cy="152400"/>
                      <a:chOff x="6477163" y="2095500"/>
                      <a:chExt cx="359508" cy="152400"/>
                    </a:xfrm>
                  </p:grpSpPr>
                  <p:sp>
                    <p:nvSpPr>
                      <p:cNvPr id="270" name="Parallelogram 269"/>
                      <p:cNvSpPr/>
                      <p:nvPr/>
                    </p:nvSpPr>
                    <p:spPr>
                      <a:xfrm>
                        <a:off x="6477163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1" name="Oval 270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52" name="Group 251"/>
                    <p:cNvGrpSpPr/>
                    <p:nvPr/>
                  </p:nvGrpSpPr>
                  <p:grpSpPr>
                    <a:xfrm>
                      <a:off x="6250842" y="2400300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68" name="Parallelogram 267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9" name="Oval 268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53" name="Group 252"/>
                    <p:cNvGrpSpPr/>
                    <p:nvPr/>
                  </p:nvGrpSpPr>
                  <p:grpSpPr>
                    <a:xfrm>
                      <a:off x="6135636" y="2555028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66" name="Parallelogram 265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7" name="Oval 266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54" name="Group 253"/>
                    <p:cNvGrpSpPr/>
                    <p:nvPr/>
                  </p:nvGrpSpPr>
                  <p:grpSpPr>
                    <a:xfrm>
                      <a:off x="6022618" y="2707428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64" name="Parallelogram 263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5" name="Oval 264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55" name="Group 254"/>
                    <p:cNvGrpSpPr/>
                    <p:nvPr/>
                  </p:nvGrpSpPr>
                  <p:grpSpPr>
                    <a:xfrm>
                      <a:off x="5904023" y="2864061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62" name="Parallelogram 261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3" name="Oval 262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56" name="Group 255"/>
                    <p:cNvGrpSpPr/>
                    <p:nvPr/>
                  </p:nvGrpSpPr>
                  <p:grpSpPr>
                    <a:xfrm>
                      <a:off x="5792064" y="3016461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60" name="Parallelogram 259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1" name="Oval 260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57" name="Group 256"/>
                    <p:cNvGrpSpPr/>
                    <p:nvPr/>
                  </p:nvGrpSpPr>
                  <p:grpSpPr>
                    <a:xfrm>
                      <a:off x="5680876" y="3165475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58" name="Parallelogram 257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59" name="Oval 258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25" name="Group 224"/>
                  <p:cNvGrpSpPr/>
                  <p:nvPr/>
                </p:nvGrpSpPr>
                <p:grpSpPr>
                  <a:xfrm>
                    <a:off x="6160038" y="2094653"/>
                    <a:ext cx="1160028" cy="1222375"/>
                    <a:chOff x="5680876" y="2095500"/>
                    <a:chExt cx="1160028" cy="1222375"/>
                  </a:xfrm>
                </p:grpSpPr>
                <p:grpSp>
                  <p:nvGrpSpPr>
                    <p:cNvPr id="226" name="Group 225"/>
                    <p:cNvGrpSpPr/>
                    <p:nvPr/>
                  </p:nvGrpSpPr>
                  <p:grpSpPr>
                    <a:xfrm>
                      <a:off x="6481396" y="2095500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48" name="Parallelogram 247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49" name="Oval 248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27" name="Group 226"/>
                    <p:cNvGrpSpPr/>
                    <p:nvPr/>
                  </p:nvGrpSpPr>
                  <p:grpSpPr>
                    <a:xfrm>
                      <a:off x="6367086" y="2247900"/>
                      <a:ext cx="359508" cy="152400"/>
                      <a:chOff x="6477163" y="2095500"/>
                      <a:chExt cx="359508" cy="152400"/>
                    </a:xfrm>
                  </p:grpSpPr>
                  <p:sp>
                    <p:nvSpPr>
                      <p:cNvPr id="246" name="Parallelogram 245"/>
                      <p:cNvSpPr/>
                      <p:nvPr/>
                    </p:nvSpPr>
                    <p:spPr>
                      <a:xfrm>
                        <a:off x="6477163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47" name="Oval 246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28" name="Group 227"/>
                    <p:cNvGrpSpPr/>
                    <p:nvPr/>
                  </p:nvGrpSpPr>
                  <p:grpSpPr>
                    <a:xfrm>
                      <a:off x="6250842" y="2400300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44" name="Parallelogram 243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45" name="Oval 244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29" name="Group 228"/>
                    <p:cNvGrpSpPr/>
                    <p:nvPr/>
                  </p:nvGrpSpPr>
                  <p:grpSpPr>
                    <a:xfrm>
                      <a:off x="6135636" y="2555028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42" name="Parallelogram 241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43" name="Oval 242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0" name="Group 229"/>
                    <p:cNvGrpSpPr/>
                    <p:nvPr/>
                  </p:nvGrpSpPr>
                  <p:grpSpPr>
                    <a:xfrm>
                      <a:off x="6022618" y="2707428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40" name="Parallelogram 239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41" name="Oval 240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1" name="Group 230"/>
                    <p:cNvGrpSpPr/>
                    <p:nvPr/>
                  </p:nvGrpSpPr>
                  <p:grpSpPr>
                    <a:xfrm>
                      <a:off x="5904023" y="2864061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38" name="Parallelogram 237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9" name="Oval 238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2" name="Group 231"/>
                    <p:cNvGrpSpPr/>
                    <p:nvPr/>
                  </p:nvGrpSpPr>
                  <p:grpSpPr>
                    <a:xfrm>
                      <a:off x="5792064" y="3016461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36" name="Parallelogram 235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7" name="Oval 236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3" name="Group 232"/>
                    <p:cNvGrpSpPr/>
                    <p:nvPr/>
                  </p:nvGrpSpPr>
                  <p:grpSpPr>
                    <a:xfrm>
                      <a:off x="5680876" y="3165475"/>
                      <a:ext cx="359508" cy="152400"/>
                      <a:chOff x="6481396" y="2095500"/>
                      <a:chExt cx="359508" cy="152400"/>
                    </a:xfrm>
                  </p:grpSpPr>
                  <p:sp>
                    <p:nvSpPr>
                      <p:cNvPr id="234" name="Parallelogram 233"/>
                      <p:cNvSpPr/>
                      <p:nvPr/>
                    </p:nvSpPr>
                    <p:spPr>
                      <a:xfrm>
                        <a:off x="6481396" y="2095500"/>
                        <a:ext cx="359508" cy="152400"/>
                      </a:xfrm>
                      <a:prstGeom prst="parallelogram">
                        <a:avLst>
                          <a:gd name="adj" fmla="val 75000"/>
                        </a:avLst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5" name="Oval 234"/>
                      <p:cNvSpPr/>
                      <p:nvPr/>
                    </p:nvSpPr>
                    <p:spPr>
                      <a:xfrm>
                        <a:off x="6600825" y="213677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99" name="Group 298"/>
                <p:cNvGrpSpPr/>
                <p:nvPr/>
              </p:nvGrpSpPr>
              <p:grpSpPr>
                <a:xfrm>
                  <a:off x="6914315" y="2097405"/>
                  <a:ext cx="1160028" cy="1222375"/>
                  <a:chOff x="5680876" y="2095500"/>
                  <a:chExt cx="1160028" cy="1222375"/>
                </a:xfrm>
              </p:grpSpPr>
              <p:grpSp>
                <p:nvGrpSpPr>
                  <p:cNvPr id="350" name="Group 349"/>
                  <p:cNvGrpSpPr/>
                  <p:nvPr/>
                </p:nvGrpSpPr>
                <p:grpSpPr>
                  <a:xfrm>
                    <a:off x="6481396" y="2095500"/>
                    <a:ext cx="359508" cy="152400"/>
                    <a:chOff x="6481396" y="2095500"/>
                    <a:chExt cx="359508" cy="152400"/>
                  </a:xfrm>
                </p:grpSpPr>
                <p:sp>
                  <p:nvSpPr>
                    <p:cNvPr id="372" name="Parallelogram 371"/>
                    <p:cNvSpPr/>
                    <p:nvPr/>
                  </p:nvSpPr>
                  <p:spPr>
                    <a:xfrm>
                      <a:off x="6481396" y="2095500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3" name="Oval 372"/>
                    <p:cNvSpPr/>
                    <p:nvPr/>
                  </p:nvSpPr>
                  <p:spPr>
                    <a:xfrm>
                      <a:off x="6600825" y="213677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51" name="Group 350"/>
                  <p:cNvGrpSpPr/>
                  <p:nvPr/>
                </p:nvGrpSpPr>
                <p:grpSpPr>
                  <a:xfrm>
                    <a:off x="6367086" y="2247900"/>
                    <a:ext cx="359508" cy="152400"/>
                    <a:chOff x="6477163" y="2095500"/>
                    <a:chExt cx="359508" cy="152400"/>
                  </a:xfrm>
                </p:grpSpPr>
                <p:sp>
                  <p:nvSpPr>
                    <p:cNvPr id="370" name="Parallelogram 369"/>
                    <p:cNvSpPr/>
                    <p:nvPr/>
                  </p:nvSpPr>
                  <p:spPr>
                    <a:xfrm>
                      <a:off x="6477163" y="2095500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1" name="Oval 370"/>
                    <p:cNvSpPr/>
                    <p:nvPr/>
                  </p:nvSpPr>
                  <p:spPr>
                    <a:xfrm>
                      <a:off x="6600825" y="213677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52" name="Group 351"/>
                  <p:cNvGrpSpPr/>
                  <p:nvPr/>
                </p:nvGrpSpPr>
                <p:grpSpPr>
                  <a:xfrm>
                    <a:off x="6250842" y="2400300"/>
                    <a:ext cx="359508" cy="152400"/>
                    <a:chOff x="6481396" y="2095500"/>
                    <a:chExt cx="359508" cy="152400"/>
                  </a:xfrm>
                </p:grpSpPr>
                <p:sp>
                  <p:nvSpPr>
                    <p:cNvPr id="368" name="Parallelogram 367"/>
                    <p:cNvSpPr/>
                    <p:nvPr/>
                  </p:nvSpPr>
                  <p:spPr>
                    <a:xfrm>
                      <a:off x="6481396" y="2095500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9" name="Oval 368"/>
                    <p:cNvSpPr/>
                    <p:nvPr/>
                  </p:nvSpPr>
                  <p:spPr>
                    <a:xfrm>
                      <a:off x="6600825" y="213677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53" name="Group 352"/>
                  <p:cNvGrpSpPr/>
                  <p:nvPr/>
                </p:nvGrpSpPr>
                <p:grpSpPr>
                  <a:xfrm>
                    <a:off x="6135636" y="2555028"/>
                    <a:ext cx="359508" cy="152400"/>
                    <a:chOff x="6481396" y="2095500"/>
                    <a:chExt cx="359508" cy="152400"/>
                  </a:xfrm>
                </p:grpSpPr>
                <p:sp>
                  <p:nvSpPr>
                    <p:cNvPr id="366" name="Parallelogram 365"/>
                    <p:cNvSpPr/>
                    <p:nvPr/>
                  </p:nvSpPr>
                  <p:spPr>
                    <a:xfrm>
                      <a:off x="6481396" y="2095500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7" name="Oval 366"/>
                    <p:cNvSpPr/>
                    <p:nvPr/>
                  </p:nvSpPr>
                  <p:spPr>
                    <a:xfrm>
                      <a:off x="6600825" y="213677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54" name="Group 353"/>
                  <p:cNvGrpSpPr/>
                  <p:nvPr/>
                </p:nvGrpSpPr>
                <p:grpSpPr>
                  <a:xfrm>
                    <a:off x="6022618" y="2707428"/>
                    <a:ext cx="359508" cy="152400"/>
                    <a:chOff x="6481396" y="2095500"/>
                    <a:chExt cx="359508" cy="152400"/>
                  </a:xfrm>
                </p:grpSpPr>
                <p:sp>
                  <p:nvSpPr>
                    <p:cNvPr id="364" name="Parallelogram 363"/>
                    <p:cNvSpPr/>
                    <p:nvPr/>
                  </p:nvSpPr>
                  <p:spPr>
                    <a:xfrm>
                      <a:off x="6481396" y="2095500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5" name="Oval 364"/>
                    <p:cNvSpPr/>
                    <p:nvPr/>
                  </p:nvSpPr>
                  <p:spPr>
                    <a:xfrm>
                      <a:off x="6600825" y="213677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55" name="Group 354"/>
                  <p:cNvGrpSpPr/>
                  <p:nvPr/>
                </p:nvGrpSpPr>
                <p:grpSpPr>
                  <a:xfrm>
                    <a:off x="5904023" y="2864061"/>
                    <a:ext cx="359508" cy="152400"/>
                    <a:chOff x="6481396" y="2095500"/>
                    <a:chExt cx="359508" cy="152400"/>
                  </a:xfrm>
                </p:grpSpPr>
                <p:sp>
                  <p:nvSpPr>
                    <p:cNvPr id="362" name="Parallelogram 361"/>
                    <p:cNvSpPr/>
                    <p:nvPr/>
                  </p:nvSpPr>
                  <p:spPr>
                    <a:xfrm>
                      <a:off x="6481396" y="2095500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3" name="Oval 362"/>
                    <p:cNvSpPr/>
                    <p:nvPr/>
                  </p:nvSpPr>
                  <p:spPr>
                    <a:xfrm>
                      <a:off x="6600825" y="213677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56" name="Group 355"/>
                  <p:cNvGrpSpPr/>
                  <p:nvPr/>
                </p:nvGrpSpPr>
                <p:grpSpPr>
                  <a:xfrm>
                    <a:off x="5792064" y="3016461"/>
                    <a:ext cx="359508" cy="152400"/>
                    <a:chOff x="6481396" y="2095500"/>
                    <a:chExt cx="359508" cy="152400"/>
                  </a:xfrm>
                </p:grpSpPr>
                <p:sp>
                  <p:nvSpPr>
                    <p:cNvPr id="360" name="Parallelogram 359"/>
                    <p:cNvSpPr/>
                    <p:nvPr/>
                  </p:nvSpPr>
                  <p:spPr>
                    <a:xfrm>
                      <a:off x="6481396" y="2095500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1" name="Oval 360"/>
                    <p:cNvSpPr/>
                    <p:nvPr/>
                  </p:nvSpPr>
                  <p:spPr>
                    <a:xfrm>
                      <a:off x="6600825" y="213677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57" name="Group 356"/>
                  <p:cNvGrpSpPr/>
                  <p:nvPr/>
                </p:nvGrpSpPr>
                <p:grpSpPr>
                  <a:xfrm>
                    <a:off x="5680876" y="3165475"/>
                    <a:ext cx="359508" cy="152400"/>
                    <a:chOff x="6481396" y="2095500"/>
                    <a:chExt cx="359508" cy="152400"/>
                  </a:xfrm>
                </p:grpSpPr>
                <p:sp>
                  <p:nvSpPr>
                    <p:cNvPr id="358" name="Parallelogram 357"/>
                    <p:cNvSpPr/>
                    <p:nvPr/>
                  </p:nvSpPr>
                  <p:spPr>
                    <a:xfrm>
                      <a:off x="6481396" y="2095500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9" name="Oval 358"/>
                    <p:cNvSpPr/>
                    <p:nvPr/>
                  </p:nvSpPr>
                  <p:spPr>
                    <a:xfrm>
                      <a:off x="6600825" y="213677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7148569" y="2097405"/>
                  <a:ext cx="1160028" cy="1222375"/>
                  <a:chOff x="5680876" y="2095500"/>
                  <a:chExt cx="1160028" cy="1222375"/>
                </a:xfrm>
              </p:grpSpPr>
              <p:grpSp>
                <p:nvGrpSpPr>
                  <p:cNvPr id="326" name="Group 325"/>
                  <p:cNvGrpSpPr/>
                  <p:nvPr/>
                </p:nvGrpSpPr>
                <p:grpSpPr>
                  <a:xfrm>
                    <a:off x="6481396" y="2095500"/>
                    <a:ext cx="359508" cy="152400"/>
                    <a:chOff x="6481396" y="2095500"/>
                    <a:chExt cx="359508" cy="152400"/>
                  </a:xfrm>
                </p:grpSpPr>
                <p:sp>
                  <p:nvSpPr>
                    <p:cNvPr id="348" name="Parallelogram 347"/>
                    <p:cNvSpPr/>
                    <p:nvPr/>
                  </p:nvSpPr>
                  <p:spPr>
                    <a:xfrm>
                      <a:off x="6481396" y="2095500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9" name="Oval 348"/>
                    <p:cNvSpPr/>
                    <p:nvPr/>
                  </p:nvSpPr>
                  <p:spPr>
                    <a:xfrm>
                      <a:off x="6600825" y="213677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27" name="Group 326"/>
                  <p:cNvGrpSpPr/>
                  <p:nvPr/>
                </p:nvGrpSpPr>
                <p:grpSpPr>
                  <a:xfrm>
                    <a:off x="6367086" y="2247900"/>
                    <a:ext cx="359508" cy="152400"/>
                    <a:chOff x="6477163" y="2095500"/>
                    <a:chExt cx="359508" cy="152400"/>
                  </a:xfrm>
                </p:grpSpPr>
                <p:sp>
                  <p:nvSpPr>
                    <p:cNvPr id="346" name="Parallelogram 345"/>
                    <p:cNvSpPr/>
                    <p:nvPr/>
                  </p:nvSpPr>
                  <p:spPr>
                    <a:xfrm>
                      <a:off x="6477163" y="2095500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7" name="Oval 346"/>
                    <p:cNvSpPr/>
                    <p:nvPr/>
                  </p:nvSpPr>
                  <p:spPr>
                    <a:xfrm>
                      <a:off x="6600825" y="213677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28" name="Group 327"/>
                  <p:cNvGrpSpPr/>
                  <p:nvPr/>
                </p:nvGrpSpPr>
                <p:grpSpPr>
                  <a:xfrm>
                    <a:off x="6250842" y="2400300"/>
                    <a:ext cx="359508" cy="152400"/>
                    <a:chOff x="6481396" y="2095500"/>
                    <a:chExt cx="359508" cy="152400"/>
                  </a:xfrm>
                </p:grpSpPr>
                <p:sp>
                  <p:nvSpPr>
                    <p:cNvPr id="344" name="Parallelogram 343"/>
                    <p:cNvSpPr/>
                    <p:nvPr/>
                  </p:nvSpPr>
                  <p:spPr>
                    <a:xfrm>
                      <a:off x="6481396" y="2095500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5" name="Oval 344"/>
                    <p:cNvSpPr/>
                    <p:nvPr/>
                  </p:nvSpPr>
                  <p:spPr>
                    <a:xfrm>
                      <a:off x="6600825" y="213677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29" name="Group 328"/>
                  <p:cNvGrpSpPr/>
                  <p:nvPr/>
                </p:nvGrpSpPr>
                <p:grpSpPr>
                  <a:xfrm>
                    <a:off x="6135636" y="2555028"/>
                    <a:ext cx="359508" cy="152400"/>
                    <a:chOff x="6481396" y="2095500"/>
                    <a:chExt cx="359508" cy="152400"/>
                  </a:xfrm>
                </p:grpSpPr>
                <p:sp>
                  <p:nvSpPr>
                    <p:cNvPr id="342" name="Parallelogram 341"/>
                    <p:cNvSpPr/>
                    <p:nvPr/>
                  </p:nvSpPr>
                  <p:spPr>
                    <a:xfrm>
                      <a:off x="6481396" y="2095500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3" name="Oval 342"/>
                    <p:cNvSpPr/>
                    <p:nvPr/>
                  </p:nvSpPr>
                  <p:spPr>
                    <a:xfrm>
                      <a:off x="6600825" y="213677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30" name="Group 329"/>
                  <p:cNvGrpSpPr/>
                  <p:nvPr/>
                </p:nvGrpSpPr>
                <p:grpSpPr>
                  <a:xfrm>
                    <a:off x="6022618" y="2707428"/>
                    <a:ext cx="359508" cy="152400"/>
                    <a:chOff x="6481396" y="2095500"/>
                    <a:chExt cx="359508" cy="152400"/>
                  </a:xfrm>
                </p:grpSpPr>
                <p:sp>
                  <p:nvSpPr>
                    <p:cNvPr id="340" name="Parallelogram 339"/>
                    <p:cNvSpPr/>
                    <p:nvPr/>
                  </p:nvSpPr>
                  <p:spPr>
                    <a:xfrm>
                      <a:off x="6481396" y="2095500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1" name="Oval 340"/>
                    <p:cNvSpPr/>
                    <p:nvPr/>
                  </p:nvSpPr>
                  <p:spPr>
                    <a:xfrm>
                      <a:off x="6600825" y="213677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31" name="Group 330"/>
                  <p:cNvGrpSpPr/>
                  <p:nvPr/>
                </p:nvGrpSpPr>
                <p:grpSpPr>
                  <a:xfrm>
                    <a:off x="5904023" y="2864061"/>
                    <a:ext cx="359508" cy="152400"/>
                    <a:chOff x="6481396" y="2095500"/>
                    <a:chExt cx="359508" cy="152400"/>
                  </a:xfrm>
                </p:grpSpPr>
                <p:sp>
                  <p:nvSpPr>
                    <p:cNvPr id="338" name="Parallelogram 337"/>
                    <p:cNvSpPr/>
                    <p:nvPr/>
                  </p:nvSpPr>
                  <p:spPr>
                    <a:xfrm>
                      <a:off x="6481396" y="2095500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9" name="Oval 338"/>
                    <p:cNvSpPr/>
                    <p:nvPr/>
                  </p:nvSpPr>
                  <p:spPr>
                    <a:xfrm>
                      <a:off x="6600825" y="213677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32" name="Group 331"/>
                  <p:cNvGrpSpPr/>
                  <p:nvPr/>
                </p:nvGrpSpPr>
                <p:grpSpPr>
                  <a:xfrm>
                    <a:off x="5792064" y="3016461"/>
                    <a:ext cx="359508" cy="152400"/>
                    <a:chOff x="6481396" y="2095500"/>
                    <a:chExt cx="359508" cy="152400"/>
                  </a:xfrm>
                </p:grpSpPr>
                <p:sp>
                  <p:nvSpPr>
                    <p:cNvPr id="336" name="Parallelogram 335"/>
                    <p:cNvSpPr/>
                    <p:nvPr/>
                  </p:nvSpPr>
                  <p:spPr>
                    <a:xfrm>
                      <a:off x="6481396" y="2095500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7" name="Oval 336"/>
                    <p:cNvSpPr/>
                    <p:nvPr/>
                  </p:nvSpPr>
                  <p:spPr>
                    <a:xfrm>
                      <a:off x="6600825" y="213677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33" name="Group 332"/>
                  <p:cNvGrpSpPr/>
                  <p:nvPr/>
                </p:nvGrpSpPr>
                <p:grpSpPr>
                  <a:xfrm>
                    <a:off x="5680876" y="3165475"/>
                    <a:ext cx="359508" cy="152400"/>
                    <a:chOff x="6481396" y="2095500"/>
                    <a:chExt cx="359508" cy="152400"/>
                  </a:xfrm>
                </p:grpSpPr>
                <p:sp>
                  <p:nvSpPr>
                    <p:cNvPr id="334" name="Parallelogram 333"/>
                    <p:cNvSpPr/>
                    <p:nvPr/>
                  </p:nvSpPr>
                  <p:spPr>
                    <a:xfrm>
                      <a:off x="6481396" y="2095500"/>
                      <a:ext cx="359508" cy="152400"/>
                    </a:xfrm>
                    <a:prstGeom prst="parallelogram">
                      <a:avLst>
                        <a:gd name="adj" fmla="val 75000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5" name="Oval 334"/>
                    <p:cNvSpPr/>
                    <p:nvPr/>
                  </p:nvSpPr>
                  <p:spPr>
                    <a:xfrm>
                      <a:off x="6600825" y="213677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6866403" y="1421227"/>
                <a:ext cx="224729" cy="0"/>
              </a:xfrm>
              <a:prstGeom prst="straightConnector1">
                <a:avLst/>
              </a:prstGeom>
              <a:ln w="25400">
                <a:headEnd type="arrow" w="lg" len="sm"/>
                <a:tailEnd type="arrow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6" name="TextBox 315"/>
              <p:cNvSpPr txBox="1"/>
              <p:nvPr/>
            </p:nvSpPr>
            <p:spPr>
              <a:xfrm>
                <a:off x="6797889" y="954671"/>
                <a:ext cx="363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d’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>
                <a:off x="6635839" y="1511423"/>
                <a:ext cx="114310" cy="150495"/>
              </a:xfrm>
              <a:prstGeom prst="straightConnector1">
                <a:avLst/>
              </a:prstGeom>
              <a:ln>
                <a:headEnd type="arrow" w="lg" len="sm"/>
                <a:tailEnd type="arrow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TextBox 321"/>
              <p:cNvSpPr txBox="1"/>
              <p:nvPr/>
            </p:nvSpPr>
            <p:spPr>
              <a:xfrm>
                <a:off x="5705301" y="1421227"/>
                <a:ext cx="95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(1cm)d’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24" name="TextBox 9"/>
            <p:cNvSpPr txBox="1"/>
            <p:nvPr/>
          </p:nvSpPr>
          <p:spPr>
            <a:xfrm>
              <a:off x="4638197" y="833292"/>
              <a:ext cx="16997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double resistive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layer, 3D grounding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5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Towards the High Rate scheme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44173" y="6356350"/>
            <a:ext cx="3568186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>
          <a:xfrm>
            <a:off x="406960" y="6397712"/>
            <a:ext cx="2133600" cy="365125"/>
          </a:xfrm>
        </p:spPr>
        <p:txBody>
          <a:bodyPr/>
          <a:lstStyle/>
          <a:p>
            <a:r>
              <a:rPr lang="it-IT" dirty="0" smtClean="0"/>
              <a:t>02/03/2017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o 32"/>
          <p:cNvGrpSpPr/>
          <p:nvPr/>
        </p:nvGrpSpPr>
        <p:grpSpPr>
          <a:xfrm>
            <a:off x="1053030" y="3619408"/>
            <a:ext cx="2281997" cy="925682"/>
            <a:chOff x="1824272" y="3427810"/>
            <a:chExt cx="4056884" cy="925682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23" t="7144" r="16681" b="72483"/>
            <a:stretch/>
          </p:blipFill>
          <p:spPr>
            <a:xfrm rot="10800000">
              <a:off x="1824274" y="3427810"/>
              <a:ext cx="4033578" cy="925682"/>
            </a:xfrm>
            <a:prstGeom prst="rect">
              <a:avLst/>
            </a:prstGeom>
          </p:spPr>
        </p:pic>
        <p:cxnSp>
          <p:nvCxnSpPr>
            <p:cNvPr id="60" name="Connettore 1 59"/>
            <p:cNvCxnSpPr/>
            <p:nvPr/>
          </p:nvCxnSpPr>
          <p:spPr>
            <a:xfrm flipH="1">
              <a:off x="1824272" y="3734719"/>
              <a:ext cx="4056884" cy="2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flipH="1">
              <a:off x="1824272" y="3854975"/>
              <a:ext cx="4056884" cy="2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nettore 1 51"/>
          <p:cNvCxnSpPr/>
          <p:nvPr/>
        </p:nvCxnSpPr>
        <p:spPr>
          <a:xfrm>
            <a:off x="3270992" y="4148443"/>
            <a:ext cx="0" cy="13145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2229373" y="4149775"/>
            <a:ext cx="0" cy="1301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1058560" y="4066301"/>
            <a:ext cx="1141364" cy="66193"/>
          </a:xfrm>
          <a:prstGeom prst="rect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2260507" y="4064855"/>
            <a:ext cx="979346" cy="74260"/>
          </a:xfrm>
          <a:prstGeom prst="rect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3298138" y="4072873"/>
            <a:ext cx="34289" cy="66242"/>
          </a:xfrm>
          <a:prstGeom prst="rect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7" t="7929" r="22886" b="35004"/>
          <a:stretch/>
        </p:blipFill>
        <p:spPr>
          <a:xfrm>
            <a:off x="6979211" y="4840479"/>
            <a:ext cx="1833213" cy="1987672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3" t="18143" r="16681" b="72483"/>
          <a:stretch/>
        </p:blipFill>
        <p:spPr>
          <a:xfrm rot="10800000">
            <a:off x="1046858" y="2358720"/>
            <a:ext cx="2268888" cy="425901"/>
          </a:xfrm>
          <a:prstGeom prst="rect">
            <a:avLst/>
          </a:prstGeom>
        </p:spPr>
      </p:pic>
      <p:grpSp>
        <p:nvGrpSpPr>
          <p:cNvPr id="9" name="Gruppo 19"/>
          <p:cNvGrpSpPr/>
          <p:nvPr/>
        </p:nvGrpSpPr>
        <p:grpSpPr>
          <a:xfrm rot="10800000">
            <a:off x="1069439" y="1313472"/>
            <a:ext cx="2318530" cy="334245"/>
            <a:chOff x="379521" y="1121870"/>
            <a:chExt cx="4121830" cy="334245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8" t="13829" b="61666"/>
            <a:stretch/>
          </p:blipFill>
          <p:spPr>
            <a:xfrm>
              <a:off x="379521" y="1121870"/>
              <a:ext cx="4121830" cy="334245"/>
            </a:xfrm>
            <a:prstGeom prst="rect">
              <a:avLst/>
            </a:prstGeom>
          </p:spPr>
        </p:pic>
        <p:cxnSp>
          <p:nvCxnSpPr>
            <p:cNvPr id="14" name="Connettore 1 13"/>
            <p:cNvCxnSpPr/>
            <p:nvPr/>
          </p:nvCxnSpPr>
          <p:spPr>
            <a:xfrm>
              <a:off x="414338" y="1129244"/>
              <a:ext cx="40826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sellaDiTesto 4"/>
          <p:cNvSpPr txBox="1"/>
          <p:nvPr/>
        </p:nvSpPr>
        <p:spPr>
          <a:xfrm>
            <a:off x="4369979" y="1800089"/>
            <a:ext cx="2424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DLC layer: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0.1 – 0.2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</a:p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-200 M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/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ゴシック"/>
                <a:cs typeface="Arial" pitchFamily="34" charset="0"/>
                <a:sym typeface="Symbol" panose="05050102010706020507" pitchFamily="18" charset="2"/>
              </a:rPr>
              <a:t>☐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15844" y="1338424"/>
            <a:ext cx="2127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Kapton layer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50 µm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89300" y="1030647"/>
            <a:ext cx="2024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Copper layer  5 µm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168135" y="44013"/>
            <a:ext cx="6801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High Rate scheme (LHCb)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CasellaDiTesto 273"/>
          <p:cNvSpPr txBox="1"/>
          <p:nvPr/>
        </p:nvSpPr>
        <p:spPr>
          <a:xfrm>
            <a:off x="4201905" y="4175943"/>
            <a:ext cx="2674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nsulating layer 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3" name="Connettore 2 282"/>
          <p:cNvCxnSpPr>
            <a:stCxn id="5" idx="1"/>
          </p:cNvCxnSpPr>
          <p:nvPr/>
        </p:nvCxnSpPr>
        <p:spPr>
          <a:xfrm flipH="1" flipV="1">
            <a:off x="3314345" y="1692305"/>
            <a:ext cx="1055634" cy="5232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nettore 2 283"/>
          <p:cNvCxnSpPr>
            <a:stCxn id="6" idx="1"/>
          </p:cNvCxnSpPr>
          <p:nvPr/>
        </p:nvCxnSpPr>
        <p:spPr>
          <a:xfrm flipH="1" flipV="1">
            <a:off x="3387970" y="1488787"/>
            <a:ext cx="1027874" cy="189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Connettore 2 290"/>
          <p:cNvCxnSpPr>
            <a:stCxn id="7" idx="1"/>
          </p:cNvCxnSpPr>
          <p:nvPr/>
        </p:nvCxnSpPr>
        <p:spPr>
          <a:xfrm flipH="1">
            <a:off x="3366612" y="1199924"/>
            <a:ext cx="1022688" cy="1767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CasellaDiTesto 304"/>
          <p:cNvSpPr txBox="1"/>
          <p:nvPr/>
        </p:nvSpPr>
        <p:spPr>
          <a:xfrm>
            <a:off x="3923928" y="5534124"/>
            <a:ext cx="2563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DLC-coated base material after copper and kapton chemical etching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WELL amplification stage)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4003760" y="2741727"/>
            <a:ext cx="48903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resistive kapton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layer with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/>
                <a:cs typeface="Arial" pitchFamily="34" charset="0"/>
              </a:rPr>
              <a:t>∼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1/cm</a:t>
            </a:r>
            <a:r>
              <a:rPr lang="en-US" sz="16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2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through vias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density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CasellaDiTesto 344"/>
          <p:cNvSpPr txBox="1"/>
          <p:nvPr/>
        </p:nvSpPr>
        <p:spPr>
          <a:xfrm>
            <a:off x="539552" y="13163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46" name="CasellaDiTesto 345"/>
          <p:cNvSpPr txBox="1"/>
          <p:nvPr/>
        </p:nvSpPr>
        <p:spPr>
          <a:xfrm>
            <a:off x="550080" y="23871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47" name="CasellaDiTesto 346"/>
          <p:cNvSpPr txBox="1"/>
          <p:nvPr/>
        </p:nvSpPr>
        <p:spPr>
          <a:xfrm>
            <a:off x="609858" y="56006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6" name="CasellaDiTesto 265"/>
          <p:cNvSpPr txBox="1"/>
          <p:nvPr/>
        </p:nvSpPr>
        <p:spPr>
          <a:xfrm>
            <a:off x="4122753" y="3374394"/>
            <a:ext cx="3434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DLC-coated kapton base material</a:t>
            </a:r>
          </a:p>
        </p:txBody>
      </p:sp>
      <p:cxnSp>
        <p:nvCxnSpPr>
          <p:cNvPr id="268" name="Connettore 2 267"/>
          <p:cNvCxnSpPr/>
          <p:nvPr/>
        </p:nvCxnSpPr>
        <p:spPr>
          <a:xfrm flipH="1">
            <a:off x="3343901" y="3520759"/>
            <a:ext cx="727690" cy="24378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574902" y="36926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2" name="Connettore 2 11"/>
          <p:cNvCxnSpPr>
            <a:stCxn id="41" idx="1"/>
          </p:cNvCxnSpPr>
          <p:nvPr/>
        </p:nvCxnSpPr>
        <p:spPr>
          <a:xfrm flipH="1" flipV="1">
            <a:off x="3400882" y="2763333"/>
            <a:ext cx="602878" cy="2707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>
            <a:off x="6182248" y="5907862"/>
            <a:ext cx="6285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 flipH="1">
            <a:off x="1038789" y="2778372"/>
            <a:ext cx="2281997" cy="2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 flipH="1">
            <a:off x="1033814" y="2675593"/>
            <a:ext cx="2281997" cy="2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4183731" y="3781255"/>
            <a:ext cx="2621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resistive kapton layer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3978063" y="4870623"/>
            <a:ext cx="28981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“through vias”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for grounding</a:t>
            </a:r>
          </a:p>
        </p:txBody>
      </p:sp>
      <p:cxnSp>
        <p:nvCxnSpPr>
          <p:cNvPr id="42" name="Connettore 2 41"/>
          <p:cNvCxnSpPr/>
          <p:nvPr/>
        </p:nvCxnSpPr>
        <p:spPr>
          <a:xfrm flipH="1">
            <a:off x="3360831" y="3987911"/>
            <a:ext cx="7107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ttore 2 277"/>
          <p:cNvCxnSpPr>
            <a:stCxn id="274" idx="1"/>
          </p:cNvCxnSpPr>
          <p:nvPr/>
        </p:nvCxnSpPr>
        <p:spPr>
          <a:xfrm flipH="1" flipV="1">
            <a:off x="3400882" y="4139115"/>
            <a:ext cx="801023" cy="2061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o 33"/>
          <p:cNvGrpSpPr/>
          <p:nvPr/>
        </p:nvGrpSpPr>
        <p:grpSpPr>
          <a:xfrm>
            <a:off x="1017267" y="5575258"/>
            <a:ext cx="2284242" cy="925682"/>
            <a:chOff x="1786095" y="5635813"/>
            <a:chExt cx="4060875" cy="925682"/>
          </a:xfrm>
        </p:grpSpPr>
        <p:grpSp>
          <p:nvGrpSpPr>
            <p:cNvPr id="3" name="Gruppo 2"/>
            <p:cNvGrpSpPr/>
            <p:nvPr/>
          </p:nvGrpSpPr>
          <p:grpSpPr>
            <a:xfrm>
              <a:off x="1810210" y="5635813"/>
              <a:ext cx="4036760" cy="925682"/>
              <a:chOff x="1810210" y="5635813"/>
              <a:chExt cx="4036760" cy="925682"/>
            </a:xfrm>
          </p:grpSpPr>
          <p:pic>
            <p:nvPicPr>
              <p:cNvPr id="45" name="Immagine 4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823" t="7144" r="16681" b="72483"/>
              <a:stretch/>
            </p:blipFill>
            <p:spPr>
              <a:xfrm rot="10800000">
                <a:off x="1813391" y="5635813"/>
                <a:ext cx="4033578" cy="925682"/>
              </a:xfrm>
              <a:prstGeom prst="rect">
                <a:avLst/>
              </a:prstGeom>
            </p:spPr>
          </p:pic>
          <p:pic>
            <p:nvPicPr>
              <p:cNvPr id="57" name="Immagine 5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4" t="3520" r="32856" b="89296"/>
              <a:stretch/>
            </p:blipFill>
            <p:spPr>
              <a:xfrm>
                <a:off x="1810210" y="5673878"/>
                <a:ext cx="4036760" cy="275276"/>
              </a:xfrm>
              <a:prstGeom prst="rect">
                <a:avLst/>
              </a:prstGeom>
            </p:spPr>
          </p:pic>
        </p:grpSp>
        <p:cxnSp>
          <p:nvCxnSpPr>
            <p:cNvPr id="62" name="Connettore 1 61"/>
            <p:cNvCxnSpPr/>
            <p:nvPr/>
          </p:nvCxnSpPr>
          <p:spPr>
            <a:xfrm flipH="1">
              <a:off x="1786095" y="5940148"/>
              <a:ext cx="4056884" cy="2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/>
          </p:nvCxnSpPr>
          <p:spPr>
            <a:xfrm flipH="1">
              <a:off x="1786095" y="6060404"/>
              <a:ext cx="4056884" cy="2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Connettore 1 55"/>
          <p:cNvCxnSpPr/>
          <p:nvPr/>
        </p:nvCxnSpPr>
        <p:spPr>
          <a:xfrm>
            <a:off x="2214572" y="6101380"/>
            <a:ext cx="0" cy="12220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3253506" y="6096361"/>
            <a:ext cx="0" cy="12722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ttangolo 67"/>
          <p:cNvSpPr/>
          <p:nvPr/>
        </p:nvSpPr>
        <p:spPr>
          <a:xfrm>
            <a:off x="1036742" y="6021337"/>
            <a:ext cx="1141364" cy="66193"/>
          </a:xfrm>
          <a:prstGeom prst="rect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ttangolo 68"/>
          <p:cNvSpPr/>
          <p:nvPr/>
        </p:nvSpPr>
        <p:spPr>
          <a:xfrm>
            <a:off x="2238689" y="6019891"/>
            <a:ext cx="979346" cy="74260"/>
          </a:xfrm>
          <a:prstGeom prst="rect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ttangolo 69"/>
          <p:cNvSpPr/>
          <p:nvPr/>
        </p:nvSpPr>
        <p:spPr>
          <a:xfrm>
            <a:off x="3276321" y="6027909"/>
            <a:ext cx="34289" cy="66242"/>
          </a:xfrm>
          <a:prstGeom prst="rect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3360831" y="4355232"/>
            <a:ext cx="634348" cy="7227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nettore 2 281"/>
          <p:cNvCxnSpPr/>
          <p:nvPr/>
        </p:nvCxnSpPr>
        <p:spPr>
          <a:xfrm flipH="1">
            <a:off x="3343902" y="5865476"/>
            <a:ext cx="580026" cy="423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067944" y="4509120"/>
            <a:ext cx="3696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pad/strips readout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on standard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PCB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Connettore 2 71"/>
          <p:cNvCxnSpPr>
            <a:stCxn id="8" idx="1"/>
          </p:cNvCxnSpPr>
          <p:nvPr/>
        </p:nvCxnSpPr>
        <p:spPr>
          <a:xfrm flipH="1" flipV="1">
            <a:off x="3366612" y="4202609"/>
            <a:ext cx="701332" cy="4757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7010400" y="6475738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fld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02/03/2017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4208" y="6354080"/>
            <a:ext cx="2133600" cy="365125"/>
          </a:xfrm>
        </p:spPr>
        <p:txBody>
          <a:bodyPr/>
          <a:lstStyle/>
          <a:p>
            <a:fld id="{41A26A6A-3054-7B42-91C0-30CD04649B04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09138" y="5613302"/>
            <a:ext cx="5865458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Φ = 3.4 MHz/cm</a:t>
            </a:r>
            <a:r>
              <a:rPr lang="en-US" b="1" baseline="30000" dirty="0">
                <a:solidFill>
                  <a:srgbClr val="008000"/>
                </a:solidFill>
              </a:rPr>
              <a:t>2</a:t>
            </a:r>
            <a:r>
              <a:rPr lang="en-US" b="1" dirty="0">
                <a:solidFill>
                  <a:srgbClr val="008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Φ </a:t>
            </a:r>
            <a:r>
              <a:rPr lang="en-US" b="1" dirty="0">
                <a:solidFill>
                  <a:srgbClr val="FF0000"/>
                </a:solidFill>
              </a:rPr>
              <a:t>= 2.8 MHz/</a:t>
            </a:r>
            <a:r>
              <a:rPr lang="en-US" b="1" dirty="0" smtClean="0">
                <a:solidFill>
                  <a:srgbClr val="FF0000"/>
                </a:solidFill>
              </a:rPr>
              <a:t>cm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  <a:r>
              <a:rPr lang="en-US" b="1" dirty="0" smtClean="0">
                <a:solidFill>
                  <a:srgbClr val="0000FF"/>
                </a:solidFill>
              </a:rPr>
              <a:t>Φ =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1.6 MHz/cm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endParaRPr lang="en-US" b="1" dirty="0" smtClean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1" y="1030578"/>
            <a:ext cx="7906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Double resistive layer w/ 1x1 cm</a:t>
            </a:r>
            <a:r>
              <a:rPr lang="en-US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through-</a:t>
            </a:r>
            <a:r>
              <a:rPr lang="en-US" sz="2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vias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grounding pitch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ariso_ratecapa_12_40_35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8"/>
          <a:stretch/>
        </p:blipFill>
        <p:spPr>
          <a:xfrm>
            <a:off x="1913855" y="1550825"/>
            <a:ext cx="5292454" cy="3960685"/>
          </a:xfrm>
          <a:prstGeom prst="rect">
            <a:avLst/>
          </a:prstGeom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833927" y="6492542"/>
            <a:ext cx="3821834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182810" y="6470490"/>
            <a:ext cx="2133600" cy="365125"/>
          </a:xfrm>
        </p:spPr>
        <p:txBody>
          <a:bodyPr/>
          <a:lstStyle/>
          <a:p>
            <a:r>
              <a:rPr lang="it-IT" dirty="0" smtClean="0"/>
              <a:t>02/03/2017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 rot="2894842">
            <a:off x="6740163" y="1981935"/>
            <a:ext cx="190308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ocal irradiation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40"/>
          <p:cNvSpPr txBox="1"/>
          <p:nvPr/>
        </p:nvSpPr>
        <p:spPr>
          <a:xfrm rot="2723764">
            <a:off x="7136037" y="5356500"/>
            <a:ext cx="154094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</a:t>
            </a:r>
            <a:r>
              <a:rPr lang="en-GB" sz="1600" b="1" dirty="0" smtClean="0">
                <a:solidFill>
                  <a:srgbClr val="0070C0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or m.i.p.×7</a:t>
            </a:r>
            <a:endParaRPr lang="en-GB" sz="1600" b="1" dirty="0">
              <a:solidFill>
                <a:srgbClr val="0070C0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9212" y="6030822"/>
            <a:ext cx="758890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Local irradiation is practically equivalent to global irradiation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-19366"/>
            <a:ext cx="8229600" cy="86929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Rate capability with X-rays </a:t>
            </a:r>
            <a:r>
              <a:rPr lang="en-US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(double layer)</a:t>
            </a:r>
            <a:endParaRPr lang="en-US" sz="27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9" t="3801" r="16000" b="4947"/>
          <a:stretch/>
        </p:blipFill>
        <p:spPr>
          <a:xfrm>
            <a:off x="4908298" y="4134991"/>
            <a:ext cx="4022099" cy="2505208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5201165" y="1057193"/>
            <a:ext cx="3109736" cy="13234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  <a:sym typeface="Symbol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  <a:sym typeface="Symbol"/>
              </a:rPr>
              <a:t> -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RWELL prototypes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40-35-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7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0 M</a:t>
            </a:r>
            <a:r>
              <a:rPr lang="el-G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Ω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 /□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VFAT (digital FEE)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Ar/CO</a:t>
            </a:r>
            <a:r>
              <a:rPr lang="it-IT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2</a:t>
            </a:r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/CF</a:t>
            </a:r>
            <a:r>
              <a:rPr lang="it-IT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4 </a:t>
            </a:r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= 45/15/40</a:t>
            </a:r>
            <a:endParaRPr lang="it-IT" sz="2000" b="1" dirty="0">
              <a:solidFill>
                <a:srgbClr val="FF0000"/>
              </a:solidFill>
              <a:latin typeface="Times New Roman" panose="02020603050405020304" pitchFamily="18" charset="0"/>
              <a:ea typeface="Adobe Ming Std L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81929" y="809104"/>
            <a:ext cx="4889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H8 Beam Area (18</a:t>
            </a:r>
            <a:r>
              <a:rPr lang="en-GB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Oct. – 9</a:t>
            </a:r>
            <a:r>
              <a:rPr lang="en-GB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Nov 2016)</a:t>
            </a:r>
          </a:p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Muon/Pion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beam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:  150 GeV/c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339589" y="-84003"/>
            <a:ext cx="8501311" cy="986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Beam Test </a:t>
            </a:r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(CMS/</a:t>
            </a:r>
            <a:r>
              <a:rPr lang="en-GB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LHCb</a:t>
            </a:r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collaboration)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-58507" y="1795316"/>
            <a:ext cx="5789456" cy="3614289"/>
            <a:chOff x="-196736" y="1795316"/>
            <a:chExt cx="5522268" cy="3318181"/>
          </a:xfrm>
        </p:grpSpPr>
        <p:cxnSp>
          <p:nvCxnSpPr>
            <p:cNvPr id="20" name="Connettore 2 19"/>
            <p:cNvCxnSpPr/>
            <p:nvPr/>
          </p:nvCxnSpPr>
          <p:spPr>
            <a:xfrm flipH="1" flipV="1">
              <a:off x="181311" y="3080908"/>
              <a:ext cx="5028689" cy="112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>
              <a:off x="0" y="3142894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Beam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4410212" y="2714286"/>
              <a:ext cx="30129" cy="776038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1484640" y="2797617"/>
              <a:ext cx="135275" cy="589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4809579" y="2779852"/>
              <a:ext cx="135275" cy="589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960703" y="1795316"/>
              <a:ext cx="75999" cy="227071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2554989" y="2789461"/>
              <a:ext cx="42048" cy="60039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2718259" y="2789461"/>
              <a:ext cx="42048" cy="60039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4540848" y="3393234"/>
              <a:ext cx="7846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GEM Tracker 1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1447831" y="1835981"/>
              <a:ext cx="238719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N° 2 µ-RWELL protos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10x10 cm2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40-35 M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/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ＭＳ ゴシック"/>
                  <a:cs typeface="Arial" pitchFamily="34" charset="0"/>
                  <a:sym typeface="Symbol" panose="05050102010706020507" pitchFamily="18" charset="2"/>
                </a:rPr>
                <a:t>☐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</a:t>
              </a:r>
            </a:p>
            <a:p>
              <a:pPr algn="ctr"/>
              <a:r>
                <a:rPr 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Double resistive layer scheme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400 µm pitch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strips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endParaRPr>
            </a:p>
          </p:txBody>
        </p:sp>
        <p:grpSp>
          <p:nvGrpSpPr>
            <p:cNvPr id="7" name="Gruppo 6"/>
            <p:cNvGrpSpPr/>
            <p:nvPr/>
          </p:nvGrpSpPr>
          <p:grpSpPr>
            <a:xfrm>
              <a:off x="1734333" y="2714286"/>
              <a:ext cx="372218" cy="1018429"/>
              <a:chOff x="1377541" y="2714286"/>
              <a:chExt cx="372218" cy="1018429"/>
            </a:xfrm>
          </p:grpSpPr>
          <p:sp>
            <p:nvSpPr>
              <p:cNvPr id="22" name="Rettangolo 21"/>
              <p:cNvSpPr/>
              <p:nvPr/>
            </p:nvSpPr>
            <p:spPr>
              <a:xfrm>
                <a:off x="1531184" y="2714286"/>
                <a:ext cx="30129" cy="776038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1377541" y="3455716"/>
                <a:ext cx="3722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S3</a:t>
                </a:r>
                <a:endPara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CasellaDiTesto 32"/>
            <p:cNvSpPr txBox="1"/>
            <p:nvPr/>
          </p:nvSpPr>
          <p:spPr>
            <a:xfrm>
              <a:off x="4275323" y="3457641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S1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3275883" y="2719216"/>
              <a:ext cx="30129" cy="776038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3130324" y="3454719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S2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1083731" y="3497893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GEM Tracker 2</a:t>
              </a: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-196736" y="4097834"/>
              <a:ext cx="232788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N° 1 µ-RWELL proto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100x50 cm2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0 M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/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ＭＳ ゴシック"/>
                  <a:cs typeface="Arial" pitchFamily="34" charset="0"/>
                  <a:sym typeface="Symbol" panose="05050102010706020507" pitchFamily="18" charset="2"/>
                </a:rPr>
                <a:t>☐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 </a:t>
              </a:r>
            </a:p>
            <a:p>
              <a:pPr algn="ctr"/>
              <a:r>
                <a:rPr 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Single resistive layer scheme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800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µm pitch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Adobe Ming Std L" pitchFamily="18" charset="-128"/>
                  <a:cs typeface="Arial" pitchFamily="34" charset="0"/>
                </a:rPr>
                <a:t>strips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endParaRPr>
            </a:p>
          </p:txBody>
        </p:sp>
      </p:grpSp>
      <p:cxnSp>
        <p:nvCxnSpPr>
          <p:cNvPr id="40" name="Connettore 2 39"/>
          <p:cNvCxnSpPr/>
          <p:nvPr/>
        </p:nvCxnSpPr>
        <p:spPr>
          <a:xfrm flipH="1">
            <a:off x="3478895" y="1293487"/>
            <a:ext cx="1651541" cy="8351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H="1">
            <a:off x="6635398" y="2373783"/>
            <a:ext cx="13023" cy="16040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19948" y="5569100"/>
            <a:ext cx="4703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GOAL: </a:t>
            </a:r>
            <a:r>
              <a:rPr lang="en-US" sz="2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time resolution measurement (never done before)</a:t>
            </a:r>
            <a:endParaRPr lang="en-US" sz="2000" b="1" strike="sngStrike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067" y="418253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Trigger=S1+S2+S3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7744" y="16034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Outline </a:t>
            </a:r>
            <a:endParaRPr lang="en-GB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833" y="1612976"/>
            <a:ext cx="8229600" cy="4283667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 architecture &amp;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principle of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operation</a:t>
            </a:r>
          </a:p>
          <a:p>
            <a:pPr>
              <a:buFont typeface="Courier New" pitchFamily="49" charset="0"/>
              <a:buChar char="o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The Low Rate scheme and its performance</a:t>
            </a:r>
          </a:p>
          <a:p>
            <a:pPr>
              <a:buFont typeface="Courier New" pitchFamily="49" charset="0"/>
              <a:buChar char="o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- 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Technology Transfer of the Low Rate version</a:t>
            </a:r>
          </a:p>
          <a:p>
            <a:pPr>
              <a:buFont typeface="Courier New" pitchFamily="49" charset="0"/>
              <a:buChar char="o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The High Rate scheme and its performance</a:t>
            </a:r>
          </a:p>
          <a:p>
            <a:pPr>
              <a:buFont typeface="Courier New" pitchFamily="49" charset="0"/>
              <a:buChar char="o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Conclusion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934-7F42-8A40-9853-64C5544F0EDC}" type="slidenum">
              <a:rPr lang="en-US" smtClean="0"/>
              <a:t>2</a:t>
            </a:fld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229100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/>
          <p:cNvGrpSpPr/>
          <p:nvPr/>
        </p:nvGrpSpPr>
        <p:grpSpPr>
          <a:xfrm>
            <a:off x="82761" y="1151901"/>
            <a:ext cx="4640580" cy="3147060"/>
            <a:chOff x="82760" y="1134832"/>
            <a:chExt cx="4640580" cy="3147060"/>
          </a:xfrm>
        </p:grpSpPr>
        <p:pic>
          <p:nvPicPr>
            <p:cNvPr id="5" name="Picture 1" descr="Efficiency_TDCcuts_rescale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" y="1134832"/>
              <a:ext cx="4640580" cy="3147060"/>
            </a:xfrm>
            <a:prstGeom prst="rect">
              <a:avLst/>
            </a:prstGeom>
          </p:spPr>
        </p:pic>
        <p:cxnSp>
          <p:nvCxnSpPr>
            <p:cNvPr id="7" name="Connettore 1 6"/>
            <p:cNvCxnSpPr/>
            <p:nvPr/>
          </p:nvCxnSpPr>
          <p:spPr>
            <a:xfrm>
              <a:off x="615191" y="1619804"/>
              <a:ext cx="3643300" cy="870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/>
            <p:cNvSpPr txBox="1"/>
            <p:nvPr/>
          </p:nvSpPr>
          <p:spPr>
            <a:xfrm>
              <a:off x="725719" y="1772636"/>
              <a:ext cx="904415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97%</a:t>
              </a:r>
              <a:endPara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itolo 1"/>
          <p:cNvSpPr txBox="1">
            <a:spLocks/>
          </p:cNvSpPr>
          <p:nvPr/>
        </p:nvSpPr>
        <p:spPr>
          <a:xfrm>
            <a:off x="0" y="-25031"/>
            <a:ext cx="9093588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Time Performance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4503421" y="1119329"/>
            <a:ext cx="4640580" cy="3147060"/>
            <a:chOff x="4459875" y="3081122"/>
            <a:chExt cx="4640580" cy="3147060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875" y="3081122"/>
              <a:ext cx="4640580" cy="3147060"/>
            </a:xfrm>
            <a:prstGeom prst="rect">
              <a:avLst/>
            </a:prstGeom>
          </p:spPr>
        </p:pic>
        <p:cxnSp>
          <p:nvCxnSpPr>
            <p:cNvPr id="15" name="Connettore 1 14"/>
            <p:cNvCxnSpPr/>
            <p:nvPr/>
          </p:nvCxnSpPr>
          <p:spPr>
            <a:xfrm>
              <a:off x="6810108" y="5134891"/>
              <a:ext cx="1834278" cy="1064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6810108" y="5257930"/>
              <a:ext cx="1163295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5.7ns</a:t>
              </a:r>
              <a:endPara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40425" y="4469171"/>
            <a:ext cx="914629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chambers with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different dimensions and resistive schemes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exhibit a </a:t>
            </a:r>
            <a:r>
              <a:rPr lang="en-U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very similar behavior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although realized in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different sites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(large detector realized @ ELTOS)</a:t>
            </a:r>
          </a:p>
          <a:p>
            <a:endParaRPr lang="en-US" sz="5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saturation at 5.7 ns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is dominated by the fee (measurement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done with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VFAT2).</a:t>
            </a:r>
          </a:p>
          <a:p>
            <a:endParaRPr lang="en-US" sz="5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Past measurements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done with 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GEM by </a:t>
            </a:r>
            <a:r>
              <a:rPr lang="en-US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LHCb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group gave </a:t>
            </a:r>
            <a:r>
              <a:rPr lang="en-US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US" sz="1600" b="1" i="1" baseline="-25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= 4.5 ns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with VTX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chip 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1]. </a:t>
            </a:r>
            <a:endParaRPr lang="en-US" sz="16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wish to perform the same measurement with μ-RWELL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 order to have a direct comparison with GEM.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[1] G. </a:t>
            </a:r>
            <a:r>
              <a:rPr lang="en-US" sz="12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Bencivenni</a:t>
            </a:r>
            <a:r>
              <a:rPr lang="en-US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et al, NIM A 494 (2002) 156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5934" y="6448289"/>
            <a:ext cx="2133600" cy="365125"/>
          </a:xfrm>
        </p:spPr>
        <p:txBody>
          <a:bodyPr/>
          <a:lstStyle/>
          <a:p>
            <a:fld id="{41A26A6A-3054-7B42-91C0-30CD04649B04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2686295" y="6434916"/>
            <a:ext cx="3767667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>
          <a:xfrm>
            <a:off x="366032" y="6454213"/>
            <a:ext cx="2133600" cy="365125"/>
          </a:xfrm>
        </p:spPr>
        <p:txBody>
          <a:bodyPr/>
          <a:lstStyle/>
          <a:p>
            <a:r>
              <a:rPr lang="it-IT" dirty="0" smtClean="0"/>
              <a:t>02/03/2017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trans="77000" grainSize="100"/>
                    </a14:imgEffect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27" y="0"/>
            <a:ext cx="9448316" cy="693242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4848" y="-14963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GB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2121" y="905823"/>
            <a:ext cx="9001000" cy="552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µ-RWELL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compact, single-amplification stage,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simple to assemble &amp; suitable for large area, MPGD:</a:t>
            </a:r>
            <a:endParaRPr lang="en-US" sz="2400" b="1" i="1" dirty="0">
              <a:solidFill>
                <a:schemeClr val="bg1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endParaRPr lang="en-US" sz="1200" b="1" dirty="0">
              <a:solidFill>
                <a:schemeClr val="bg1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gas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gain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Adobe Ming Std L"/>
                <a:cs typeface="Arial" pitchFamily="34" charset="0"/>
              </a:rPr>
              <a:t>&gt;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10</a:t>
            </a:r>
            <a:r>
              <a:rPr lang="en-US" b="1" baseline="30000" dirty="0" smtClean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4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sz="1000" b="1" baseline="30000" dirty="0">
              <a:solidFill>
                <a:schemeClr val="bg1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intrinsically spark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protected</a:t>
            </a:r>
            <a:endParaRPr lang="en-US" b="1" baseline="30000" dirty="0">
              <a:solidFill>
                <a:schemeClr val="bg1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endParaRPr lang="en-US" sz="1000" b="1" dirty="0">
              <a:solidFill>
                <a:schemeClr val="bg1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rate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capability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Adobe Ming Std L"/>
                <a:cs typeface="Arial" pitchFamily="34" charset="0"/>
              </a:rPr>
              <a:t>&gt;&gt;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itchFamily="2" charset="2"/>
              </a:rPr>
              <a:t>1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itchFamily="2" charset="2"/>
              </a:rPr>
              <a:t>MHz/cm</a:t>
            </a:r>
            <a:r>
              <a:rPr lang="en-US" b="1" baseline="30000" dirty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itchFamily="2" charset="2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(HR version)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sz="1000" b="1" i="1" dirty="0">
              <a:solidFill>
                <a:schemeClr val="bg1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space resolution &lt; 60µm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sz="1000" b="1" dirty="0">
              <a:solidFill>
                <a:schemeClr val="bg1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time resolution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Adobe Ming Std L"/>
                <a:cs typeface="Arial" pitchFamily="34" charset="0"/>
              </a:rPr>
              <a:t>∼ 5.7 ns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sz="1100" b="1" dirty="0">
              <a:solidFill>
                <a:schemeClr val="bg1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R&amp;D/engineering in progress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: </a:t>
            </a:r>
          </a:p>
          <a:p>
            <a:endParaRPr lang="en-US" sz="1200" dirty="0" smtClean="0">
              <a:solidFill>
                <a:schemeClr val="bg1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Low rate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(&lt;100kHz/cm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small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large area prototypes built and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extensively tested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well defined </a:t>
            </a:r>
            <a:r>
              <a:rPr lang="en-US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roadmap 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towards </a:t>
            </a:r>
            <a:r>
              <a:rPr lang="en-US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Technological Transfer to 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industry</a:t>
            </a:r>
          </a:p>
          <a:p>
            <a:pPr lvl="1"/>
            <a:endParaRPr lang="en-US" sz="1050" dirty="0">
              <a:solidFill>
                <a:schemeClr val="bg1"/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High rate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(&gt;1 MHz/cm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):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 prototypes show very promising performance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he engineering  is going to be started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81630" y="6409515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fld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772076" y="6375600"/>
            <a:ext cx="4552749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Bencivenni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LNF-INFN - INSTR2017,  Novosibirsk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gnaposto data 6"/>
          <p:cNvSpPr>
            <a:spLocks noGrp="1"/>
          </p:cNvSpPr>
          <p:nvPr>
            <p:ph type="dt" sz="half" idx="10"/>
          </p:nvPr>
        </p:nvSpPr>
        <p:spPr>
          <a:xfrm>
            <a:off x="428325" y="6385225"/>
            <a:ext cx="2133600" cy="3651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02/03/2017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19475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Spare slides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934-7F42-8A40-9853-64C5544F0EDC}" type="slidenum">
              <a:rPr lang="en-US" smtClean="0"/>
              <a:t>22</a:t>
            </a:fld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Bencivenni, LNF-INFN - INSTR2017,  Novosibirsk</a:t>
            </a:r>
            <a:endParaRPr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53107" y="6362292"/>
            <a:ext cx="609600" cy="457200"/>
          </a:xfrm>
          <a:prstGeom prst="rect">
            <a:avLst/>
          </a:prstGeom>
        </p:spPr>
        <p:txBody>
          <a:bodyPr/>
          <a:lstStyle/>
          <a:p>
            <a:fld id="{7CCA67E8-8298-42E9-85D6-D196F7FA4289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17282" y="118373"/>
            <a:ext cx="5997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µ-RWELL performance</a:t>
            </a: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0" y="1518452"/>
            <a:ext cx="8794148" cy="294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47311" y="4267362"/>
            <a:ext cx="8843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discharges for </a:t>
            </a:r>
            <a:r>
              <a:rPr lang="en-GB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of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order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few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tens of </a:t>
            </a:r>
            <a:r>
              <a:rPr lang="en-US" u="sng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nA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(&lt;100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nA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@ max gain)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or 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GEM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discharges the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order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1</a:t>
            </a:r>
            <a:r>
              <a:rPr lang="en-GB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 are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observed at high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gas gain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908720"/>
            <a:ext cx="506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ischarge study: µ-RWELL </a:t>
            </a:r>
            <a:r>
              <a:rPr lang="en-GB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vs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GEM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051720" y="1400802"/>
            <a:ext cx="15199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Single-GEM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228184" y="1420697"/>
            <a:ext cx="12112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µ-RWELL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10575" y="6284168"/>
            <a:ext cx="609600" cy="457200"/>
          </a:xfrm>
          <a:prstGeom prst="rect">
            <a:avLst/>
          </a:prstGeom>
        </p:spPr>
        <p:txBody>
          <a:bodyPr/>
          <a:lstStyle/>
          <a:p>
            <a:fld id="{7CCA67E8-8298-42E9-85D6-D196F7FA4289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1126159"/>
            <a:ext cx="81369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GB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is expected to exhibit a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gas gain 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larger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than a 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single-GEM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.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Single-GEM:</a:t>
            </a:r>
            <a:endParaRPr lang="en-US" u="sng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only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50% of the electron charge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produced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into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hole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contributes to the signal, the rest of the electron charge is collected by the bottom side of the GEM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foil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signal 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is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mainly due to the electron motion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, the ion component is largely shielded by the GEM foil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itself</a:t>
            </a: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100% electron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charge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produced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into the amplification channel is promptly collected on the resistive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layer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ionic component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, apart ballistic effects, contributes to the formation of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signal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further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increase of the gain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achieved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thanks to the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resistive electrode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which,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quenching the discharges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allows to 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reach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higher amplification field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inside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channel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12306" y="179929"/>
            <a:ext cx="5089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µ-RWELL </a:t>
            </a:r>
            <a:r>
              <a:rPr lang="en-GB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vs</a:t>
            </a: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GEM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758880" y="6376243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fld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8662" y="1011945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DLC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sputtering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on large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Kapton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foils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(w/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copper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side)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completed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@ Be-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Sputter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Co.,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Ltd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(Japan)</a:t>
            </a: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598354"/>
              </p:ext>
            </p:extLst>
          </p:nvPr>
        </p:nvGraphicFramePr>
        <p:xfrm>
          <a:off x="349809" y="1956184"/>
          <a:ext cx="866789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705"/>
                <a:gridCol w="1207541"/>
                <a:gridCol w="1459046"/>
                <a:gridCol w="1424763"/>
                <a:gridCol w="1467293"/>
                <a:gridCol w="1278543"/>
              </a:tblGrid>
              <a:tr h="3484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Foil</a:t>
                      </a:r>
                      <a:r>
                        <a:rPr lang="en-US" baseline="0" dirty="0" smtClean="0"/>
                        <a:t> 1 (800A)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Foil 2 (</a:t>
                      </a:r>
                      <a:r>
                        <a:rPr lang="en-US" baseline="0" dirty="0" smtClean="0"/>
                        <a:t>1300A)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Foil 3 (1800A)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Foil 4 (1500A)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Foil 5 (1500A)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Surface Resistivity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baseline="0" dirty="0" smtClean="0">
                          <a:sym typeface="Symbol" panose="05050102010706020507" pitchFamily="18" charset="2"/>
                        </a:rPr>
                        <a:t>/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433±90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68±9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41±12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122±22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180±17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Ovale 18"/>
          <p:cNvSpPr/>
          <p:nvPr/>
        </p:nvSpPr>
        <p:spPr>
          <a:xfrm>
            <a:off x="2133273" y="2596445"/>
            <a:ext cx="999067" cy="33866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e 19"/>
          <p:cNvSpPr/>
          <p:nvPr/>
        </p:nvSpPr>
        <p:spPr>
          <a:xfrm>
            <a:off x="4696133" y="2647080"/>
            <a:ext cx="999067" cy="33866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e 20"/>
          <p:cNvSpPr/>
          <p:nvPr/>
        </p:nvSpPr>
        <p:spPr>
          <a:xfrm>
            <a:off x="7643294" y="2619373"/>
            <a:ext cx="999067" cy="33866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3" y="3356992"/>
            <a:ext cx="4176085" cy="3000968"/>
          </a:xfrm>
          <a:prstGeom prst="rect">
            <a:avLst/>
          </a:prstGeom>
        </p:spPr>
      </p:pic>
      <p:grpSp>
        <p:nvGrpSpPr>
          <p:cNvPr id="37" name="Gruppo 36"/>
          <p:cNvGrpSpPr/>
          <p:nvPr/>
        </p:nvGrpSpPr>
        <p:grpSpPr>
          <a:xfrm>
            <a:off x="5004048" y="3261616"/>
            <a:ext cx="3637828" cy="3096344"/>
            <a:chOff x="4894612" y="2765782"/>
            <a:chExt cx="4069876" cy="3543538"/>
          </a:xfrm>
        </p:grpSpPr>
        <p:grpSp>
          <p:nvGrpSpPr>
            <p:cNvPr id="31" name="Gruppo 30"/>
            <p:cNvGrpSpPr/>
            <p:nvPr/>
          </p:nvGrpSpPr>
          <p:grpSpPr>
            <a:xfrm>
              <a:off x="4894612" y="2765782"/>
              <a:ext cx="4069876" cy="3543538"/>
              <a:chOff x="5906136" y="1218018"/>
              <a:chExt cx="4245187" cy="3911777"/>
            </a:xfrm>
          </p:grpSpPr>
          <p:pic>
            <p:nvPicPr>
              <p:cNvPr id="32" name="Immagine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6136" y="1340768"/>
                <a:ext cx="4245187" cy="3789027"/>
              </a:xfrm>
              <a:prstGeom prst="rect">
                <a:avLst/>
              </a:prstGeom>
            </p:spPr>
          </p:pic>
          <p:sp>
            <p:nvSpPr>
              <p:cNvPr id="33" name="CasellaDiTesto 32"/>
              <p:cNvSpPr txBox="1"/>
              <p:nvPr/>
            </p:nvSpPr>
            <p:spPr>
              <a:xfrm>
                <a:off x="5932098" y="1218018"/>
                <a:ext cx="2067426" cy="505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Ar/ISO=90/10</a:t>
                </a:r>
                <a:endPara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" name="Ovale 33"/>
            <p:cNvSpPr/>
            <p:nvPr/>
          </p:nvSpPr>
          <p:spPr>
            <a:xfrm>
              <a:off x="7543248" y="4405601"/>
              <a:ext cx="95954" cy="11627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e 34"/>
            <p:cNvSpPr/>
            <p:nvPr/>
          </p:nvSpPr>
          <p:spPr>
            <a:xfrm>
              <a:off x="6541323" y="4000477"/>
              <a:ext cx="95954" cy="11627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e 35"/>
            <p:cNvSpPr/>
            <p:nvPr/>
          </p:nvSpPr>
          <p:spPr>
            <a:xfrm>
              <a:off x="7213048" y="4456401"/>
              <a:ext cx="95954" cy="11627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CasellaDiTesto 37"/>
          <p:cNvSpPr txBox="1"/>
          <p:nvPr/>
        </p:nvSpPr>
        <p:spPr>
          <a:xfrm>
            <a:off x="35496" y="127265"/>
            <a:ext cx="9062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DLC sputtering on </a:t>
            </a:r>
            <a:r>
              <a:rPr lang="en-GB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Kapton</a:t>
            </a: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foils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(supervised by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A.Ochi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ttore 2 39"/>
          <p:cNvCxnSpPr/>
          <p:nvPr/>
        </p:nvCxnSpPr>
        <p:spPr>
          <a:xfrm>
            <a:off x="2915816" y="2924944"/>
            <a:ext cx="4455695" cy="172090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5436096" y="2924944"/>
            <a:ext cx="1016335" cy="12961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endCxn id="36" idx="7"/>
          </p:cNvCxnSpPr>
          <p:nvPr/>
        </p:nvCxnSpPr>
        <p:spPr>
          <a:xfrm flipH="1">
            <a:off x="7149573" y="2973584"/>
            <a:ext cx="993254" cy="17801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3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82760" y="-10162"/>
            <a:ext cx="906124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Performance vs Rate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2760" y="925756"/>
            <a:ext cx="8949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detectors rate capability (with Ed=3.5 kV/cm) has been measured in current mode with a pion beam and irradiating an area of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&gt;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3 x 3 cm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(FWHM)  (medium size irradiation, ~10 cm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spot)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09" y="2151317"/>
            <a:ext cx="6266048" cy="418578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969335" y="4833025"/>
            <a:ext cx="2228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Single resistive layer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(Low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Rate scheme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969335" y="3568912"/>
            <a:ext cx="230704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 resistive layer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(High Rate scheme)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2335" y="6356350"/>
            <a:ext cx="2133600" cy="365125"/>
          </a:xfrm>
        </p:spPr>
        <p:txBody>
          <a:bodyPr/>
          <a:lstStyle/>
          <a:p>
            <a:fld id="{41A26A6A-3054-7B42-91C0-30CD04649B04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6948" y="6404475"/>
            <a:ext cx="4293512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86275"/>
            <a:ext cx="2133600" cy="365125"/>
          </a:xfrm>
        </p:spPr>
        <p:txBody>
          <a:bodyPr/>
          <a:lstStyle/>
          <a:p>
            <a:fld id="{E0643900-C143-E74D-B198-4D25FD784396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 descr="GIF_SetupPosition_20161124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02" b="7345"/>
          <a:stretch/>
        </p:blipFill>
        <p:spPr>
          <a:xfrm>
            <a:off x="0" y="1004681"/>
            <a:ext cx="9144000" cy="56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400" y="5969000"/>
            <a:ext cx="408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L. </a:t>
            </a:r>
            <a:r>
              <a:rPr lang="en-US" dirty="0" err="1" smtClean="0"/>
              <a:t>Borgonovi</a:t>
            </a:r>
            <a:r>
              <a:rPr lang="en-US" dirty="0" smtClean="0"/>
              <a:t> and I. </a:t>
            </a:r>
            <a:r>
              <a:rPr lang="en-US" dirty="0" err="1" smtClean="0"/>
              <a:t>Vai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72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GE2/1 u-RWELL ageing test with GE1/1 proto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94206" y="116632"/>
            <a:ext cx="7368410" cy="637762"/>
          </a:xfrm>
          <a:prstGeom prst="rect">
            <a:avLst/>
          </a:prstGeom>
          <a:noFill/>
        </p:spPr>
        <p:txBody>
          <a:bodyPr wrap="none" lIns="82954" tIns="41477" rIns="82954" bIns="41477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µ-RWELL: B≠0 with </a:t>
            </a:r>
            <a:r>
              <a:rPr lang="it-IT" sz="3600" dirty="0" err="1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Ar</a:t>
            </a:r>
            <a:r>
              <a:rPr lang="it-IT" sz="36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/ISO=90/10</a:t>
            </a:r>
            <a:endParaRPr lang="en-GB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16133" y="1086161"/>
            <a:ext cx="3433245" cy="2534745"/>
            <a:chOff x="679137" y="1245500"/>
            <a:chExt cx="3784318" cy="2606345"/>
          </a:xfrm>
        </p:grpSpPr>
        <p:pic>
          <p:nvPicPr>
            <p:cNvPr id="20" name="Shape 44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79137" y="1525362"/>
              <a:ext cx="3784318" cy="2326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Shape 443"/>
            <p:cNvSpPr txBox="1"/>
            <p:nvPr/>
          </p:nvSpPr>
          <p:spPr>
            <a:xfrm>
              <a:off x="942867" y="1245500"/>
              <a:ext cx="3168758" cy="623390"/>
            </a:xfrm>
            <a:prstGeom prst="rect">
              <a:avLst/>
            </a:prstGeom>
            <a:noFill/>
            <a:ln>
              <a:noFill/>
            </a:ln>
          </p:spPr>
          <p:txBody>
            <a:bodyPr lIns="89975" tIns="60850" rIns="89975" bIns="44975" anchor="t" anchorCtr="0">
              <a:noAutofit/>
            </a:bodyPr>
            <a:lstStyle/>
            <a:p>
              <a:pPr algn="ctr">
                <a:lnSpc>
                  <a:spcPct val="93000"/>
                </a:lnSpc>
                <a:buClr>
                  <a:srgbClr val="0066CC"/>
                </a:buClr>
                <a:buSzPct val="25000"/>
              </a:pPr>
              <a:r>
                <a:rPr lang="en-US" sz="1600" b="1" dirty="0">
                  <a:solidFill>
                    <a:srgbClr val="0066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June 2015 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 </a:t>
              </a:r>
              <a:r>
                <a:rPr lang="el-GR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θ</a:t>
              </a:r>
              <a:r>
                <a:rPr lang="it-IT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=0</a:t>
              </a:r>
              <a:r>
                <a:rPr lang="it-IT" altLang="en-US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°, </a:t>
              </a:r>
              <a:r>
                <a:rPr lang="en-US" sz="16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B= 0 T</a:t>
              </a:r>
            </a:p>
          </p:txBody>
        </p:sp>
      </p:grpSp>
      <p:grpSp>
        <p:nvGrpSpPr>
          <p:cNvPr id="22" name="Shape 448"/>
          <p:cNvGrpSpPr/>
          <p:nvPr/>
        </p:nvGrpSpPr>
        <p:grpSpPr>
          <a:xfrm>
            <a:off x="5091127" y="1086161"/>
            <a:ext cx="3277166" cy="2534745"/>
            <a:chOff x="-14657455" y="-128777689"/>
            <a:chExt cx="2147483647" cy="2147483647"/>
          </a:xfrm>
        </p:grpSpPr>
        <p:pic>
          <p:nvPicPr>
            <p:cNvPr id="24" name="Shape 4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4657455" y="109808030"/>
              <a:ext cx="2147483647" cy="1921218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Shape 449"/>
            <p:cNvSpPr txBox="1"/>
            <p:nvPr/>
          </p:nvSpPr>
          <p:spPr>
            <a:xfrm>
              <a:off x="260941760" y="-128777689"/>
              <a:ext cx="1697128614" cy="106841419"/>
            </a:xfrm>
            <a:prstGeom prst="rect">
              <a:avLst/>
            </a:prstGeom>
            <a:noFill/>
            <a:ln>
              <a:noFill/>
            </a:ln>
          </p:spPr>
          <p:txBody>
            <a:bodyPr lIns="89975" tIns="60850" rIns="89975" bIns="44975" anchor="t" anchorCtr="0">
              <a:noAutofit/>
            </a:bodyPr>
            <a:lstStyle/>
            <a:p>
              <a:pPr algn="ctr">
                <a:lnSpc>
                  <a:spcPct val="93000"/>
                </a:lnSpc>
                <a:buClr>
                  <a:srgbClr val="FF0000"/>
                </a:buClr>
                <a:buSzPct val="25000"/>
              </a:pPr>
              <a:r>
                <a:rPr lang="en-US" sz="1600"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Dec 2014 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 </a:t>
              </a:r>
              <a:r>
                <a:rPr lang="el-GR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θ</a:t>
              </a:r>
              <a:r>
                <a:rPr lang="it-IT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=0</a:t>
              </a:r>
              <a:r>
                <a:rPr lang="it-IT" altLang="en-US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°, </a:t>
              </a:r>
              <a:r>
                <a:rPr lang="en-US" sz="16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B= 0.5 T</a:t>
              </a:r>
            </a:p>
          </p:txBody>
        </p:sp>
      </p:grpSp>
      <p:grpSp>
        <p:nvGrpSpPr>
          <p:cNvPr id="25" name="Shape 445"/>
          <p:cNvGrpSpPr/>
          <p:nvPr/>
        </p:nvGrpSpPr>
        <p:grpSpPr>
          <a:xfrm>
            <a:off x="592137" y="3748945"/>
            <a:ext cx="3457241" cy="2347876"/>
            <a:chOff x="0" y="-35885778"/>
            <a:chExt cx="2147483647" cy="2147483647"/>
          </a:xfrm>
        </p:grpSpPr>
        <p:pic>
          <p:nvPicPr>
            <p:cNvPr id="26" name="Shape 44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23186785"/>
              <a:ext cx="2147483647" cy="20242968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Shape 447"/>
            <p:cNvSpPr txBox="1"/>
            <p:nvPr/>
          </p:nvSpPr>
          <p:spPr>
            <a:xfrm>
              <a:off x="199706405" y="-35885778"/>
              <a:ext cx="1577033855" cy="403819135"/>
            </a:xfrm>
            <a:prstGeom prst="rect">
              <a:avLst/>
            </a:prstGeom>
            <a:noFill/>
            <a:ln>
              <a:noFill/>
            </a:ln>
          </p:spPr>
          <p:txBody>
            <a:bodyPr lIns="89975" tIns="60850" rIns="89975" bIns="44975" anchor="t" anchorCtr="0">
              <a:noAutofit/>
            </a:bodyPr>
            <a:lstStyle/>
            <a:p>
              <a:pPr algn="ctr">
                <a:lnSpc>
                  <a:spcPct val="93000"/>
                </a:lnSpc>
                <a:buClr>
                  <a:srgbClr val="0066CC"/>
                </a:buClr>
                <a:buSzPct val="25000"/>
              </a:pPr>
              <a:r>
                <a:rPr lang="en-US" sz="1600" b="1" dirty="0">
                  <a:solidFill>
                    <a:srgbClr val="0066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June 2015 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 </a:t>
              </a:r>
              <a:r>
                <a:rPr lang="el-GR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θ</a:t>
              </a:r>
              <a:r>
                <a:rPr lang="it-IT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=0</a:t>
              </a:r>
              <a:r>
                <a:rPr lang="it-IT" altLang="en-US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°, </a:t>
              </a:r>
              <a:r>
                <a:rPr lang="en-US" sz="16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B= 1 T</a:t>
              </a:r>
            </a:p>
          </p:txBody>
        </p:sp>
      </p:grpSp>
      <p:grpSp>
        <p:nvGrpSpPr>
          <p:cNvPr id="28" name="Shape 462"/>
          <p:cNvGrpSpPr/>
          <p:nvPr/>
        </p:nvGrpSpPr>
        <p:grpSpPr>
          <a:xfrm>
            <a:off x="5085208" y="3749595"/>
            <a:ext cx="3307162" cy="2347871"/>
            <a:chOff x="0" y="0"/>
            <a:chExt cx="2147483647" cy="2147483646"/>
          </a:xfrm>
        </p:grpSpPr>
        <p:pic>
          <p:nvPicPr>
            <p:cNvPr id="29" name="Shape 46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208837877"/>
              <a:ext cx="2147483647" cy="1938645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Shape 464"/>
            <p:cNvSpPr txBox="1"/>
            <p:nvPr/>
          </p:nvSpPr>
          <p:spPr>
            <a:xfrm>
              <a:off x="367005321" y="0"/>
              <a:ext cx="1351212288" cy="340349905"/>
            </a:xfrm>
            <a:prstGeom prst="rect">
              <a:avLst/>
            </a:prstGeom>
            <a:noFill/>
            <a:ln>
              <a:noFill/>
            </a:ln>
          </p:spPr>
          <p:txBody>
            <a:bodyPr lIns="89975" tIns="60850" rIns="89975" bIns="44975" anchor="t" anchorCtr="0">
              <a:noAutofit/>
            </a:bodyPr>
            <a:lstStyle/>
            <a:p>
              <a:pPr algn="ctr">
                <a:lnSpc>
                  <a:spcPct val="93000"/>
                </a:lnSpc>
                <a:buClr>
                  <a:srgbClr val="0070C0"/>
                </a:buClr>
                <a:buSzPct val="25000"/>
              </a:pPr>
              <a:r>
                <a:rPr lang="en-US" b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June 2015 -  </a:t>
              </a:r>
              <a:r>
                <a:rPr lang="el-GR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θ</a:t>
              </a:r>
              <a:r>
                <a:rPr lang="it-IT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=0</a:t>
              </a:r>
              <a:r>
                <a:rPr lang="it-IT" altLang="en-US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° </a:t>
              </a:r>
              <a:r>
                <a:rPr lang="en-US" b="1" dirty="0" smtClean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lang="en-US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1157762" y="6230628"/>
            <a:ext cx="7063647" cy="391541"/>
            <a:chOff x="1157762" y="6093296"/>
            <a:chExt cx="7063647" cy="391541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1157762" y="6093296"/>
              <a:ext cx="7063647" cy="39154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82954" tIns="41477" rIns="82954" bIns="41477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For  </a:t>
              </a:r>
              <a:r>
                <a:rPr lang="el-GR" altLang="en-US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θ</a:t>
              </a:r>
              <a:r>
                <a:rPr lang="it-IT" altLang="en-US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=0° and  0 &lt; B &lt; 1 T  </a:t>
              </a:r>
              <a:r>
                <a:rPr lang="it-IT" altLang="en-US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l-GR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σ</a:t>
              </a:r>
              <a:r>
                <a:rPr lang="it-IT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&lt; 180 µm </a:t>
              </a:r>
              <a:r>
                <a:rPr lang="it-IT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and </a:t>
              </a:r>
              <a:r>
                <a:rPr lang="el-GR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ε</a:t>
              </a:r>
              <a:r>
                <a:rPr lang="it-IT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&gt; </a:t>
              </a:r>
              <a:r>
                <a:rPr lang="it-IT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98%</a:t>
              </a:r>
              <a:r>
                <a:rPr lang="en-GB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" name="Freccia a destra 2"/>
            <p:cNvSpPr/>
            <p:nvPr/>
          </p:nvSpPr>
          <p:spPr>
            <a:xfrm>
              <a:off x="4500408" y="6154671"/>
              <a:ext cx="504056" cy="29230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28</a:t>
            </a:fld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390235" y="737745"/>
            <a:ext cx="2390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CC </a:t>
            </a:r>
            <a:r>
              <a:rPr lang="en-US" sz="2800" dirty="0" err="1" smtClean="0"/>
              <a:t>analisys</a:t>
            </a:r>
            <a:endParaRPr lang="en-US" sz="280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Bencivenni, LNF-INFN - INSTR2017,  Novosibirsk</a:t>
            </a:r>
            <a:endParaRPr lang="en-US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94206" y="116632"/>
            <a:ext cx="7368410" cy="637762"/>
          </a:xfrm>
          <a:prstGeom prst="rect">
            <a:avLst/>
          </a:prstGeom>
          <a:noFill/>
        </p:spPr>
        <p:txBody>
          <a:bodyPr wrap="none" lIns="82954" tIns="41477" rIns="82954" bIns="41477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µ-RWELL: B≠0 with </a:t>
            </a:r>
            <a:r>
              <a:rPr lang="it-IT" sz="3600" dirty="0" err="1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Ar</a:t>
            </a:r>
            <a:r>
              <a:rPr lang="it-IT" sz="36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/ISO=90/10</a:t>
            </a:r>
            <a:endParaRPr lang="en-GB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Shape 462"/>
          <p:cNvGrpSpPr/>
          <p:nvPr/>
        </p:nvGrpSpPr>
        <p:grpSpPr>
          <a:xfrm>
            <a:off x="1561324" y="1698574"/>
            <a:ext cx="5878168" cy="4173119"/>
            <a:chOff x="0" y="0"/>
            <a:chExt cx="2147483647" cy="2147483646"/>
          </a:xfrm>
        </p:grpSpPr>
        <p:pic>
          <p:nvPicPr>
            <p:cNvPr id="29" name="Shape 46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208837877"/>
              <a:ext cx="2147483647" cy="1938645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Shape 464"/>
            <p:cNvSpPr txBox="1"/>
            <p:nvPr/>
          </p:nvSpPr>
          <p:spPr>
            <a:xfrm>
              <a:off x="367005321" y="0"/>
              <a:ext cx="1351212288" cy="340349905"/>
            </a:xfrm>
            <a:prstGeom prst="rect">
              <a:avLst/>
            </a:prstGeom>
            <a:noFill/>
            <a:ln>
              <a:noFill/>
            </a:ln>
          </p:spPr>
          <p:txBody>
            <a:bodyPr lIns="89975" tIns="60850" rIns="89975" bIns="44975" anchor="t" anchorCtr="0">
              <a:noAutofit/>
            </a:bodyPr>
            <a:lstStyle/>
            <a:p>
              <a:pPr algn="ctr">
                <a:lnSpc>
                  <a:spcPct val="93000"/>
                </a:lnSpc>
                <a:buClr>
                  <a:srgbClr val="0070C0"/>
                </a:buClr>
                <a:buSzPct val="25000"/>
              </a:pPr>
              <a:r>
                <a:rPr lang="en-US" b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June 2015 -  </a:t>
              </a:r>
              <a:r>
                <a:rPr lang="el-GR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θ</a:t>
              </a:r>
              <a:r>
                <a:rPr lang="it-IT" alt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=0</a:t>
              </a:r>
              <a:r>
                <a:rPr lang="it-IT" altLang="en-US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° </a:t>
              </a:r>
              <a:r>
                <a:rPr lang="en-US" b="1" dirty="0" smtClean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lang="en-US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1157762" y="5932253"/>
            <a:ext cx="7063647" cy="401804"/>
            <a:chOff x="1157762" y="5794921"/>
            <a:chExt cx="7063647" cy="401804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1157762" y="5794921"/>
              <a:ext cx="7063647" cy="39154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82954" tIns="41477" rIns="82954" bIns="41477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For  </a:t>
              </a:r>
              <a:r>
                <a:rPr lang="el-GR" altLang="en-US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θ</a:t>
              </a:r>
              <a:r>
                <a:rPr lang="it-IT" altLang="en-US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=0° and  0 &lt; B &lt; 1 T  </a:t>
              </a:r>
              <a:r>
                <a:rPr lang="it-IT" altLang="en-US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l-GR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σ</a:t>
              </a:r>
              <a:r>
                <a:rPr lang="it-IT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&lt; 180 µm </a:t>
              </a:r>
              <a:r>
                <a:rPr lang="it-IT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and </a:t>
              </a:r>
              <a:r>
                <a:rPr lang="el-GR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ε</a:t>
              </a:r>
              <a:r>
                <a:rPr lang="it-IT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&gt; </a:t>
              </a:r>
              <a:r>
                <a:rPr lang="it-IT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98%</a:t>
              </a:r>
              <a:r>
                <a:rPr lang="en-GB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" name="Freccia a destra 2"/>
            <p:cNvSpPr/>
            <p:nvPr/>
          </p:nvSpPr>
          <p:spPr>
            <a:xfrm>
              <a:off x="4500408" y="5904421"/>
              <a:ext cx="504056" cy="29230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29</a:t>
            </a:fld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390235" y="737745"/>
            <a:ext cx="2390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CC </a:t>
            </a:r>
            <a:r>
              <a:rPr lang="en-US" sz="2800" dirty="0" err="1" smtClean="0"/>
              <a:t>analisys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36444" y="4506155"/>
            <a:ext cx="764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 </a:t>
            </a:r>
            <a:r>
              <a:rPr lang="en-US" dirty="0" err="1" smtClean="0"/>
              <a:t>MegaOhm</a:t>
            </a:r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675824" y="6394850"/>
            <a:ext cx="4090737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53760" y="1639336"/>
            <a:ext cx="825166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R&amp;D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on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µ-RWELL is mainly motivated by the wish of improving the </a:t>
            </a:r>
          </a:p>
          <a:p>
            <a:pPr lvl="1"/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lvl="1"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stability under heavy irradiation</a:t>
            </a:r>
          </a:p>
          <a:p>
            <a:pPr marL="800100" lvl="1" indent="-342900">
              <a:buFont typeface="Wingdings" pitchFamily="2" charset="2"/>
              <a:buChar char="q"/>
            </a:pP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  &amp;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simplify as much as possible</a:t>
            </a:r>
            <a:endParaRPr lang="en-US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lvl="1"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construction/assembly procedures</a:t>
            </a:r>
          </a:p>
          <a:p>
            <a:pPr lvl="1" algn="ctr"/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lvl="1" algn="ctr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original idea was conceived in 2009 @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LNF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during the construction of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CGEM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, but only in the 2014 we really started a systematic study of this new technology in collaboration with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Rui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de Oliveira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84384" y="11663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Why a new MPGD 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46725"/>
            <a:ext cx="2133600" cy="365125"/>
          </a:xfrm>
        </p:spPr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90799" y="6346725"/>
            <a:ext cx="4137259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46725"/>
            <a:ext cx="2133600" cy="365125"/>
          </a:xfrm>
        </p:spPr>
        <p:txBody>
          <a:bodyPr/>
          <a:lstStyle/>
          <a:p>
            <a:fld id="{CEA2C934-7F42-8A40-9853-64C5544F0E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-74792"/>
            <a:ext cx="9143999" cy="8312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racking </a:t>
            </a:r>
            <a:r>
              <a:rPr lang="it-IT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efficiency</a:t>
            </a:r>
            <a:r>
              <a:rPr lang="it-I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301762" y="1340768"/>
            <a:ext cx="4283706" cy="3960441"/>
            <a:chOff x="301762" y="1340768"/>
            <a:chExt cx="4283706" cy="3960441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62" y="1412777"/>
              <a:ext cx="4283706" cy="3888432"/>
            </a:xfrm>
            <a:prstGeom prst="rect">
              <a:avLst/>
            </a:prstGeom>
          </p:spPr>
        </p:pic>
        <p:sp>
          <p:nvSpPr>
            <p:cNvPr id="3" name="CasellaDiTesto 2"/>
            <p:cNvSpPr txBox="1"/>
            <p:nvPr/>
          </p:nvSpPr>
          <p:spPr>
            <a:xfrm>
              <a:off x="1619672" y="1340768"/>
              <a:ext cx="1664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it-IT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/ISO=90/10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4796745" y="1340768"/>
            <a:ext cx="4239751" cy="3960440"/>
            <a:chOff x="4796745" y="1340768"/>
            <a:chExt cx="4239751" cy="396044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745" y="1452674"/>
              <a:ext cx="4239751" cy="3848534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5932098" y="1340768"/>
              <a:ext cx="1664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it-IT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/ISO=90/10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75605" y="5541580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low resistivity the spread of the charge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(cluster size) on the readout strips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increases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thus requiring a 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higher gain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to reach the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full detector efficiency.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914702" y="6405859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/>
              <a:t>30</a:t>
            </a:fld>
            <a:endParaRPr lang="en-GB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1795587" y="2924944"/>
            <a:ext cx="60791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6870547" y="3212976"/>
            <a:ext cx="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Bencivenni, LNF-INFN - INSTR2017,  Novosibirsk</a:t>
            </a:r>
            <a:endParaRPr lang="en-US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  <p:sp>
        <p:nvSpPr>
          <p:cNvPr id="18" name="TextBox 11"/>
          <p:cNvSpPr txBox="1"/>
          <p:nvPr/>
        </p:nvSpPr>
        <p:spPr>
          <a:xfrm>
            <a:off x="3390235" y="1156533"/>
            <a:ext cx="2390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CC analysis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67544" y="-531440"/>
            <a:ext cx="829910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Space </a:t>
            </a:r>
            <a:r>
              <a:rPr lang="it-IT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resolution</a:t>
            </a:r>
            <a:r>
              <a:rPr lang="it-I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 </a:t>
            </a:r>
            <a:r>
              <a:rPr lang="it-IT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orthogonal</a:t>
            </a:r>
            <a:r>
              <a:rPr lang="it-I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it-IT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tracks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9" y="1269162"/>
            <a:ext cx="4238883" cy="378902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269162"/>
            <a:ext cx="4245190" cy="378902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19672" y="1157045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Ar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/ISO=90/10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932098" y="1146412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Ar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/ISO=90/10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4649" y="4959106"/>
            <a:ext cx="8964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space resolution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exhibits a 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minimum around 100M</a:t>
            </a:r>
            <a:r>
              <a:rPr 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□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low resistivity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charge spread increases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and then </a:t>
            </a:r>
            <a:r>
              <a:rPr 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worsening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resistivity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spread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too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small  (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Cl_size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1)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then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Centroid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method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becomes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no more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pitch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12).</a:t>
            </a:r>
            <a:endParaRPr lang="it-IT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750422" y="6354043"/>
            <a:ext cx="2133600" cy="365125"/>
          </a:xfrm>
        </p:spPr>
        <p:txBody>
          <a:bodyPr/>
          <a:lstStyle/>
          <a:p>
            <a:fld id="{FBAC6631-AF73-4497-B350-0AD1C95976D9}" type="slidenum">
              <a:rPr lang="en-GB" smtClean="0"/>
              <a:t>31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390235" y="980945"/>
            <a:ext cx="2390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CC analysis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2801566" y="6356350"/>
            <a:ext cx="4387174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GE2/1 u-RWELL preparation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0643900-C143-E74D-B198-4D25FD784396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465" y="891700"/>
            <a:ext cx="8798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Once validated the mechanics, the plan is to build a full scale GE2/1 μ-RWELL with M4 operating sectors.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037516" y="1886634"/>
            <a:ext cx="155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M4 left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49612" y="1892335"/>
            <a:ext cx="117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M4 right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68464" y="1523785"/>
            <a:ext cx="671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 smtClean="0"/>
              <a:t>M4 left and right are mirrored. </a:t>
            </a:r>
            <a:endParaRPr lang="en-US" sz="2000" dirty="0"/>
          </a:p>
          <a:p>
            <a:pPr marL="457200" indent="-457200">
              <a:buAutoNum type="arabicParenR"/>
            </a:pPr>
            <a:r>
              <a:rPr lang="en-US" sz="2000" dirty="0" smtClean="0"/>
              <a:t>Size: 606.5 x 498.5 x 1 mm</a:t>
            </a:r>
          </a:p>
          <a:p>
            <a:pPr marL="457200" indent="-457200">
              <a:buAutoNum type="arabicParenR"/>
            </a:pPr>
            <a:r>
              <a:rPr lang="en-US" sz="2000" dirty="0"/>
              <a:t>S</a:t>
            </a:r>
            <a:r>
              <a:rPr lang="en-US" sz="2000" dirty="0" smtClean="0"/>
              <a:t>trip layout inspired to the GE2/1 GEM option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Final drawing ongoing (</a:t>
            </a:r>
            <a:r>
              <a:rPr lang="en-US" sz="2000" dirty="0" err="1" smtClean="0"/>
              <a:t>Gatta</a:t>
            </a:r>
            <a:r>
              <a:rPr lang="en-US" sz="2000" dirty="0" smtClean="0"/>
              <a:t>-LNF)</a:t>
            </a:r>
            <a:endParaRPr lang="en-US" sz="2000" dirty="0"/>
          </a:p>
          <a:p>
            <a:pPr marL="457200" indent="-457200">
              <a:buAutoNum type="arabicParenR"/>
            </a:pPr>
            <a:r>
              <a:rPr lang="en-US" sz="2000" dirty="0" err="1" smtClean="0"/>
              <a:t>DLCed</a:t>
            </a:r>
            <a:r>
              <a:rPr lang="en-US" sz="2000" dirty="0" smtClean="0"/>
              <a:t> foils almost ready (Ochi-Kobe)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Preliminary tests at ELTOS done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9" name="Picture 8" descr="M4x2_pcb_versioneGf_3_fewquot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0" y="3429150"/>
            <a:ext cx="3781235" cy="3416150"/>
          </a:xfrm>
          <a:prstGeom prst="rect">
            <a:avLst/>
          </a:prstGeom>
        </p:spPr>
      </p:pic>
      <p:pic>
        <p:nvPicPr>
          <p:cNvPr id="7" name="Picture 6" descr="8_PCB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5" t="25753" r="1362" b="25692"/>
          <a:stretch/>
        </p:blipFill>
        <p:spPr>
          <a:xfrm rot="5400000">
            <a:off x="4726638" y="2434585"/>
            <a:ext cx="5151600" cy="33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ELTOS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4"/>
            <a:ext cx="2133600" cy="365125"/>
          </a:xfrm>
        </p:spPr>
        <p:txBody>
          <a:bodyPr/>
          <a:lstStyle/>
          <a:p>
            <a:fld id="{E0643900-C143-E74D-B198-4D25FD784396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87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ELTOS tests, it is quite visible that without PACOFLEX the surface is very flat.</a:t>
            </a:r>
            <a:endParaRPr lang="en-US" dirty="0"/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31900"/>
            <a:ext cx="3877733" cy="2908300"/>
          </a:xfrm>
          <a:prstGeom prst="rect">
            <a:avLst/>
          </a:prstGeom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532" y="1231900"/>
            <a:ext cx="3877734" cy="2908300"/>
          </a:xfrm>
          <a:prstGeom prst="rect">
            <a:avLst/>
          </a:prstGeom>
        </p:spPr>
      </p:pic>
      <p:pic>
        <p:nvPicPr>
          <p:cNvPr id="8" name="Immagin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313000"/>
            <a:ext cx="3894668" cy="1947600"/>
          </a:xfrm>
          <a:prstGeom prst="rect">
            <a:avLst/>
          </a:prstGeom>
        </p:spPr>
      </p:pic>
      <p:pic>
        <p:nvPicPr>
          <p:cNvPr id="9" name="Immagin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532" y="4313000"/>
            <a:ext cx="3877734" cy="193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100" y="6249800"/>
            <a:ext cx="852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Metallographic cross sections: on the left we have an example with one pre-</a:t>
            </a:r>
            <a:r>
              <a:rPr lang="en-US" dirty="0" err="1" smtClean="0"/>
              <a:t>preg</a:t>
            </a:r>
            <a:r>
              <a:rPr lang="en-US" dirty="0" smtClean="0"/>
              <a:t> layer (50 um), on the right with two pre-</a:t>
            </a:r>
            <a:r>
              <a:rPr lang="en-US" dirty="0" err="1" smtClean="0"/>
              <a:t>preg</a:t>
            </a:r>
            <a:r>
              <a:rPr lang="en-US" dirty="0" smtClean="0"/>
              <a:t> layers (100 um)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4667" y="1651000"/>
            <a:ext cx="1794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of M4 PCB with strips and 1 Pre-</a:t>
            </a:r>
            <a:r>
              <a:rPr lang="en-US" dirty="0" err="1" smtClean="0"/>
              <a:t>preg</a:t>
            </a:r>
            <a:r>
              <a:rPr lang="en-US" dirty="0" smtClean="0"/>
              <a:t> layer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74333" y="5560999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strips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60133" y="5198533"/>
            <a:ext cx="304800" cy="474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701800" y="5198533"/>
            <a:ext cx="372533" cy="474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50000" y="5872002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35800" y="5509536"/>
            <a:ext cx="304800" cy="474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977467" y="5509536"/>
            <a:ext cx="372533" cy="474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12933" y="1974165"/>
            <a:ext cx="1794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of M4 PCB with strips and </a:t>
            </a:r>
            <a:r>
              <a:rPr lang="en-US" dirty="0"/>
              <a:t>2 Pre-</a:t>
            </a:r>
            <a:r>
              <a:rPr lang="en-US" dirty="0" err="1"/>
              <a:t>preg</a:t>
            </a:r>
            <a:r>
              <a:rPr lang="en-US" dirty="0"/>
              <a:t> layers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525"/>
            <a:ext cx="7772400" cy="8921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X-ray measurements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763657"/>
            <a:ext cx="895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Two prototypes with the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double resistive layer scheme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(ρ=40 MΩ/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ゴシック"/>
                <a:cs typeface="Arial" pitchFamily="34" charset="0"/>
              </a:rPr>
              <a:t>☐)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have been completed last Summer; the detectors have been tested with 5.9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X-rays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(local irradiation)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8" name="Picture 7" descr="arco2_gain_highrat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8"/>
          <a:stretch/>
        </p:blipFill>
        <p:spPr>
          <a:xfrm>
            <a:off x="139700" y="1789043"/>
            <a:ext cx="4292600" cy="2452757"/>
          </a:xfrm>
          <a:prstGeom prst="rect">
            <a:avLst/>
          </a:prstGeom>
        </p:spPr>
      </p:pic>
      <p:pic>
        <p:nvPicPr>
          <p:cNvPr id="9" name="Picture 8" descr="arcocf4_gain_highrate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9"/>
          <a:stretch/>
        </p:blipFill>
        <p:spPr>
          <a:xfrm>
            <a:off x="4622800" y="1789043"/>
            <a:ext cx="4292600" cy="2452757"/>
          </a:xfrm>
          <a:prstGeom prst="rect">
            <a:avLst/>
          </a:prstGeom>
        </p:spPr>
      </p:pic>
      <p:pic>
        <p:nvPicPr>
          <p:cNvPr id="10" name="Picture 9" descr="ariso_gain_highrate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8"/>
          <a:stretch/>
        </p:blipFill>
        <p:spPr>
          <a:xfrm>
            <a:off x="139700" y="4314211"/>
            <a:ext cx="4292600" cy="2467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43307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Measurement performed in current mode.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Gain measured up to 10000.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Similar behavior for the two chambers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63015" y="996020"/>
            <a:ext cx="847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prototype has been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characterized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by measuring the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gas gain, rate capability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in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current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mode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with an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5.9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keV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X-rays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(local irradiation, ~1cm</a:t>
            </a:r>
            <a:r>
              <a:rPr lang="en-US" sz="16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spot)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730193" y="115379"/>
            <a:ext cx="7775452" cy="63511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Detector 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Gain (large area)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63015" y="5420736"/>
            <a:ext cx="8596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 shift of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 25 V has been measured between the two sectors probably due to the different geometry of the amplification stage  (to be confirmed with microscope check – left/right asymmetry)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gain_chamber_CM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642351"/>
            <a:ext cx="4745053" cy="3716867"/>
          </a:xfrm>
          <a:prstGeom prst="rect">
            <a:avLst/>
          </a:prstGeom>
        </p:spPr>
      </p:pic>
      <p:pic>
        <p:nvPicPr>
          <p:cNvPr id="8" name="Picture 7" descr="foto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5" y="1989667"/>
            <a:ext cx="3894667" cy="2921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877072" y="6361798"/>
            <a:ext cx="2133600" cy="365125"/>
          </a:xfrm>
        </p:spPr>
        <p:txBody>
          <a:bodyPr/>
          <a:lstStyle/>
          <a:p>
            <a:fld id="{41A26A6A-3054-7B42-91C0-30CD04649B04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35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087026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G.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Bencivenni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LNF-INFN - INSTR2017,  Novosibirsk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1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02/03/2017</a:t>
            </a: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16183" y="131235"/>
            <a:ext cx="5707506" cy="637762"/>
          </a:xfrm>
          <a:prstGeom prst="rect">
            <a:avLst/>
          </a:prstGeom>
          <a:noFill/>
        </p:spPr>
        <p:txBody>
          <a:bodyPr wrap="none" lIns="82954" tIns="41477" rIns="82954" bIns="41477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detector architecture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350" y="1135857"/>
            <a:ext cx="5073710" cy="5023578"/>
          </a:xfrm>
          <a:prstGeom prst="rect">
            <a:avLst/>
          </a:prstGeom>
          <a:noFill/>
        </p:spPr>
        <p:txBody>
          <a:bodyPr wrap="square" lIns="82954" tIns="41477" rIns="82954" bIns="41477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is composed of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only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two elements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: 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   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the  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-RWELL_PCB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and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the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cathode  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>
              <a:defRPr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>
              <a:defRPr/>
            </a:pP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-RWELL_PCB, the core of the detector,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is realized by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coupling:</a:t>
            </a:r>
          </a:p>
          <a:p>
            <a:pPr>
              <a:defRPr/>
            </a:pP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57118" indent="-257118">
              <a:buFontTx/>
              <a:buAutoNum type="arabicPeriod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WELL patterned kapton foil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” as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“amplification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stage”</a:t>
            </a:r>
          </a:p>
          <a:p>
            <a:pPr marL="257118" indent="-257118">
              <a:buFontTx/>
              <a:buAutoNum type="arabicPeriod"/>
              <a:defRPr/>
            </a:pP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57118" indent="-257118">
              <a:buFontTx/>
              <a:buAutoNum type="arabicPeriod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“resistive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layer” 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for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discharge suppression &amp; current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evacuation: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642798" lvl="1" indent="-299973">
              <a:buFont typeface="+mj-lt"/>
              <a:buAutoNum type="romanLcPeriod"/>
              <a:defRPr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“Single resistive layer” (SL)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&lt;&lt;100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kHz/cm</a:t>
            </a:r>
            <a:r>
              <a:rPr lang="en-US" sz="16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2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: 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single resistive layer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 surface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resistivity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~100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M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/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ゴシック"/>
                <a:cs typeface="Arial" pitchFamily="34" charset="0"/>
                <a:sym typeface="Symbol" panose="05050102010706020507" pitchFamily="18" charset="2"/>
              </a:rPr>
              <a:t>☐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 (CMS-phase2 upgrade; SHIP)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  <a:sym typeface="Symbol" panose="05050102010706020507" pitchFamily="18" charset="2"/>
            </a:endParaRPr>
          </a:p>
          <a:p>
            <a:pPr marL="642798" lvl="1" indent="-299973">
              <a:buFont typeface="+mj-lt"/>
              <a:buAutoNum type="romanLcPeriod"/>
              <a:defRPr/>
            </a:pPr>
            <a:endParaRPr lang="en-US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  <a:sym typeface="Symbol" panose="05050102010706020507" pitchFamily="18" charset="2"/>
            </a:endParaRPr>
          </a:p>
          <a:p>
            <a:pPr marL="642798" lvl="1" indent="-299973">
              <a:buFont typeface="+mj-lt"/>
              <a:buAutoNum type="romanLcPeriod"/>
              <a:defRPr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“Double resistive layer”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(DL) &gt;&gt; 1 MHz/cm</a:t>
            </a:r>
            <a:r>
              <a:rPr lang="en-US" sz="16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2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: more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sophisticated resistive scheme must be implemented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(MPDG_NEXT- LNF)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suitable for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LHCb-Muon upgrade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</a:p>
          <a:p>
            <a:pPr marL="599944" lvl="1" indent="-257118"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57118" indent="-257118">
              <a:buFontTx/>
              <a:buAutoNum type="arabicPeriod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standard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readout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PCB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grpSp>
        <p:nvGrpSpPr>
          <p:cNvPr id="48" name="Gruppo 47"/>
          <p:cNvGrpSpPr/>
          <p:nvPr/>
        </p:nvGrpSpPr>
        <p:grpSpPr>
          <a:xfrm>
            <a:off x="4962153" y="986144"/>
            <a:ext cx="4276500" cy="3949153"/>
            <a:chOff x="4962081" y="1271347"/>
            <a:chExt cx="4276500" cy="3949153"/>
          </a:xfrm>
        </p:grpSpPr>
        <p:cxnSp>
          <p:nvCxnSpPr>
            <p:cNvPr id="11" name="Connettore 1 10"/>
            <p:cNvCxnSpPr>
              <a:stCxn id="9" idx="0"/>
            </p:cNvCxnSpPr>
            <p:nvPr/>
          </p:nvCxnSpPr>
          <p:spPr>
            <a:xfrm flipH="1">
              <a:off x="6586968" y="1696747"/>
              <a:ext cx="1197929" cy="34635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o 13"/>
            <p:cNvGrpSpPr/>
            <p:nvPr/>
          </p:nvGrpSpPr>
          <p:grpSpPr>
            <a:xfrm>
              <a:off x="4962081" y="1271347"/>
              <a:ext cx="4276500" cy="3949153"/>
              <a:chOff x="4962081" y="501842"/>
              <a:chExt cx="4276500" cy="3949153"/>
            </a:xfrm>
          </p:grpSpPr>
          <p:sp>
            <p:nvSpPr>
              <p:cNvPr id="47" name="Freeform 17"/>
              <p:cNvSpPr>
                <a:spLocks/>
              </p:cNvSpPr>
              <p:nvPr/>
            </p:nvSpPr>
            <p:spPr bwMode="auto">
              <a:xfrm>
                <a:off x="6980460" y="3053890"/>
                <a:ext cx="165722" cy="323553"/>
              </a:xfrm>
              <a:custGeom>
                <a:avLst/>
                <a:gdLst>
                  <a:gd name="T0" fmla="*/ 252 w 582"/>
                  <a:gd name="T1" fmla="*/ 0 h 1309"/>
                  <a:gd name="T2" fmla="*/ 186 w 582"/>
                  <a:gd name="T3" fmla="*/ 216 h 1309"/>
                  <a:gd name="T4" fmla="*/ 162 w 582"/>
                  <a:gd name="T5" fmla="*/ 306 h 1309"/>
                  <a:gd name="T6" fmla="*/ 108 w 582"/>
                  <a:gd name="T7" fmla="*/ 528 h 1309"/>
                  <a:gd name="T8" fmla="*/ 102 w 582"/>
                  <a:gd name="T9" fmla="*/ 636 h 1309"/>
                  <a:gd name="T10" fmla="*/ 66 w 582"/>
                  <a:gd name="T11" fmla="*/ 654 h 1309"/>
                  <a:gd name="T12" fmla="*/ 48 w 582"/>
                  <a:gd name="T13" fmla="*/ 750 h 1309"/>
                  <a:gd name="T14" fmla="*/ 24 w 582"/>
                  <a:gd name="T15" fmla="*/ 816 h 1309"/>
                  <a:gd name="T16" fmla="*/ 0 w 582"/>
                  <a:gd name="T17" fmla="*/ 936 h 1309"/>
                  <a:gd name="T18" fmla="*/ 6 w 582"/>
                  <a:gd name="T19" fmla="*/ 1068 h 1309"/>
                  <a:gd name="T20" fmla="*/ 18 w 582"/>
                  <a:gd name="T21" fmla="*/ 1092 h 1309"/>
                  <a:gd name="T22" fmla="*/ 48 w 582"/>
                  <a:gd name="T23" fmla="*/ 1188 h 1309"/>
                  <a:gd name="T24" fmla="*/ 72 w 582"/>
                  <a:gd name="T25" fmla="*/ 1236 h 1309"/>
                  <a:gd name="T26" fmla="*/ 126 w 582"/>
                  <a:gd name="T27" fmla="*/ 1254 h 1309"/>
                  <a:gd name="T28" fmla="*/ 216 w 582"/>
                  <a:gd name="T29" fmla="*/ 1290 h 1309"/>
                  <a:gd name="T30" fmla="*/ 342 w 582"/>
                  <a:gd name="T31" fmla="*/ 1296 h 1309"/>
                  <a:gd name="T32" fmla="*/ 504 w 582"/>
                  <a:gd name="T33" fmla="*/ 1260 h 1309"/>
                  <a:gd name="T34" fmla="*/ 540 w 582"/>
                  <a:gd name="T35" fmla="*/ 1206 h 1309"/>
                  <a:gd name="T36" fmla="*/ 558 w 582"/>
                  <a:gd name="T37" fmla="*/ 1110 h 1309"/>
                  <a:gd name="T38" fmla="*/ 582 w 582"/>
                  <a:gd name="T39" fmla="*/ 948 h 1309"/>
                  <a:gd name="T40" fmla="*/ 576 w 582"/>
                  <a:gd name="T41" fmla="*/ 870 h 1309"/>
                  <a:gd name="T42" fmla="*/ 540 w 582"/>
                  <a:gd name="T43" fmla="*/ 786 h 1309"/>
                  <a:gd name="T44" fmla="*/ 522 w 582"/>
                  <a:gd name="T45" fmla="*/ 750 h 1309"/>
                  <a:gd name="T46" fmla="*/ 510 w 582"/>
                  <a:gd name="T47" fmla="*/ 726 h 1309"/>
                  <a:gd name="T48" fmla="*/ 486 w 582"/>
                  <a:gd name="T49" fmla="*/ 642 h 1309"/>
                  <a:gd name="T50" fmla="*/ 474 w 582"/>
                  <a:gd name="T51" fmla="*/ 618 h 1309"/>
                  <a:gd name="T52" fmla="*/ 468 w 582"/>
                  <a:gd name="T53" fmla="*/ 606 h 1309"/>
                  <a:gd name="T54" fmla="*/ 444 w 582"/>
                  <a:gd name="T55" fmla="*/ 498 h 1309"/>
                  <a:gd name="T56" fmla="*/ 402 w 582"/>
                  <a:gd name="T57" fmla="*/ 396 h 1309"/>
                  <a:gd name="T58" fmla="*/ 372 w 582"/>
                  <a:gd name="T59" fmla="*/ 336 h 1309"/>
                  <a:gd name="T60" fmla="*/ 360 w 582"/>
                  <a:gd name="T61" fmla="*/ 300 h 1309"/>
                  <a:gd name="T62" fmla="*/ 354 w 582"/>
                  <a:gd name="T63" fmla="*/ 198 h 1309"/>
                  <a:gd name="T64" fmla="*/ 330 w 582"/>
                  <a:gd name="T65" fmla="*/ 162 h 1309"/>
                  <a:gd name="T66" fmla="*/ 306 w 582"/>
                  <a:gd name="T67" fmla="*/ 150 h 1309"/>
                  <a:gd name="T68" fmla="*/ 252 w 582"/>
                  <a:gd name="T69" fmla="*/ 0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2" h="1309">
                    <a:moveTo>
                      <a:pt x="252" y="0"/>
                    </a:moveTo>
                    <a:cubicBezTo>
                      <a:pt x="219" y="66"/>
                      <a:pt x="202" y="145"/>
                      <a:pt x="186" y="216"/>
                    </a:cubicBezTo>
                    <a:cubicBezTo>
                      <a:pt x="180" y="245"/>
                      <a:pt x="175" y="279"/>
                      <a:pt x="162" y="306"/>
                    </a:cubicBezTo>
                    <a:cubicBezTo>
                      <a:pt x="147" y="379"/>
                      <a:pt x="141" y="461"/>
                      <a:pt x="108" y="528"/>
                    </a:cubicBezTo>
                    <a:cubicBezTo>
                      <a:pt x="106" y="564"/>
                      <a:pt x="111" y="601"/>
                      <a:pt x="102" y="636"/>
                    </a:cubicBezTo>
                    <a:cubicBezTo>
                      <a:pt x="99" y="649"/>
                      <a:pt x="66" y="654"/>
                      <a:pt x="66" y="654"/>
                    </a:cubicBezTo>
                    <a:cubicBezTo>
                      <a:pt x="38" y="710"/>
                      <a:pt x="68" y="642"/>
                      <a:pt x="48" y="750"/>
                    </a:cubicBezTo>
                    <a:cubicBezTo>
                      <a:pt x="44" y="771"/>
                      <a:pt x="28" y="794"/>
                      <a:pt x="24" y="816"/>
                    </a:cubicBezTo>
                    <a:cubicBezTo>
                      <a:pt x="16" y="857"/>
                      <a:pt x="8" y="896"/>
                      <a:pt x="0" y="936"/>
                    </a:cubicBezTo>
                    <a:cubicBezTo>
                      <a:pt x="2" y="980"/>
                      <a:pt x="1" y="1024"/>
                      <a:pt x="6" y="1068"/>
                    </a:cubicBezTo>
                    <a:cubicBezTo>
                      <a:pt x="7" y="1077"/>
                      <a:pt x="18" y="1092"/>
                      <a:pt x="18" y="1092"/>
                    </a:cubicBezTo>
                    <a:cubicBezTo>
                      <a:pt x="22" y="1149"/>
                      <a:pt x="7" y="1167"/>
                      <a:pt x="48" y="1188"/>
                    </a:cubicBezTo>
                    <a:cubicBezTo>
                      <a:pt x="56" y="1204"/>
                      <a:pt x="64" y="1220"/>
                      <a:pt x="72" y="1236"/>
                    </a:cubicBezTo>
                    <a:cubicBezTo>
                      <a:pt x="78" y="1248"/>
                      <a:pt x="118" y="1252"/>
                      <a:pt x="126" y="1254"/>
                    </a:cubicBezTo>
                    <a:cubicBezTo>
                      <a:pt x="157" y="1262"/>
                      <a:pt x="188" y="1276"/>
                      <a:pt x="216" y="1290"/>
                    </a:cubicBezTo>
                    <a:cubicBezTo>
                      <a:pt x="254" y="1309"/>
                      <a:pt x="300" y="1294"/>
                      <a:pt x="342" y="1296"/>
                    </a:cubicBezTo>
                    <a:cubicBezTo>
                      <a:pt x="403" y="1291"/>
                      <a:pt x="451" y="1287"/>
                      <a:pt x="504" y="1260"/>
                    </a:cubicBezTo>
                    <a:cubicBezTo>
                      <a:pt x="514" y="1241"/>
                      <a:pt x="534" y="1231"/>
                      <a:pt x="540" y="1206"/>
                    </a:cubicBezTo>
                    <a:cubicBezTo>
                      <a:pt x="548" y="1174"/>
                      <a:pt x="552" y="1142"/>
                      <a:pt x="558" y="1110"/>
                    </a:cubicBezTo>
                    <a:cubicBezTo>
                      <a:pt x="562" y="1033"/>
                      <a:pt x="562" y="1008"/>
                      <a:pt x="582" y="948"/>
                    </a:cubicBezTo>
                    <a:cubicBezTo>
                      <a:pt x="580" y="922"/>
                      <a:pt x="581" y="896"/>
                      <a:pt x="576" y="870"/>
                    </a:cubicBezTo>
                    <a:cubicBezTo>
                      <a:pt x="573" y="853"/>
                      <a:pt x="548" y="807"/>
                      <a:pt x="540" y="786"/>
                    </a:cubicBezTo>
                    <a:cubicBezTo>
                      <a:pt x="540" y="786"/>
                      <a:pt x="525" y="756"/>
                      <a:pt x="522" y="750"/>
                    </a:cubicBezTo>
                    <a:cubicBezTo>
                      <a:pt x="518" y="742"/>
                      <a:pt x="510" y="726"/>
                      <a:pt x="510" y="726"/>
                    </a:cubicBezTo>
                    <a:cubicBezTo>
                      <a:pt x="504" y="697"/>
                      <a:pt x="498" y="669"/>
                      <a:pt x="486" y="642"/>
                    </a:cubicBezTo>
                    <a:cubicBezTo>
                      <a:pt x="482" y="634"/>
                      <a:pt x="478" y="626"/>
                      <a:pt x="474" y="618"/>
                    </a:cubicBezTo>
                    <a:cubicBezTo>
                      <a:pt x="472" y="614"/>
                      <a:pt x="468" y="606"/>
                      <a:pt x="468" y="606"/>
                    </a:cubicBezTo>
                    <a:cubicBezTo>
                      <a:pt x="464" y="572"/>
                      <a:pt x="460" y="529"/>
                      <a:pt x="444" y="498"/>
                    </a:cubicBezTo>
                    <a:cubicBezTo>
                      <a:pt x="439" y="469"/>
                      <a:pt x="432" y="411"/>
                      <a:pt x="402" y="396"/>
                    </a:cubicBezTo>
                    <a:cubicBezTo>
                      <a:pt x="393" y="379"/>
                      <a:pt x="377" y="355"/>
                      <a:pt x="372" y="336"/>
                    </a:cubicBezTo>
                    <a:cubicBezTo>
                      <a:pt x="365" y="308"/>
                      <a:pt x="370" y="319"/>
                      <a:pt x="360" y="300"/>
                    </a:cubicBezTo>
                    <a:cubicBezTo>
                      <a:pt x="358" y="266"/>
                      <a:pt x="359" y="232"/>
                      <a:pt x="354" y="198"/>
                    </a:cubicBezTo>
                    <a:cubicBezTo>
                      <a:pt x="352" y="187"/>
                      <a:pt x="340" y="169"/>
                      <a:pt x="330" y="162"/>
                    </a:cubicBezTo>
                    <a:cubicBezTo>
                      <a:pt x="323" y="157"/>
                      <a:pt x="306" y="150"/>
                      <a:pt x="306" y="150"/>
                    </a:cubicBezTo>
                    <a:cubicBezTo>
                      <a:pt x="286" y="110"/>
                      <a:pt x="252" y="43"/>
                      <a:pt x="252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699FF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" name="Gruppo 12"/>
              <p:cNvGrpSpPr/>
              <p:nvPr/>
            </p:nvGrpSpPr>
            <p:grpSpPr>
              <a:xfrm>
                <a:off x="4962081" y="501842"/>
                <a:ext cx="4276500" cy="3949153"/>
                <a:chOff x="4962081" y="565213"/>
                <a:chExt cx="4276500" cy="3949153"/>
              </a:xfrm>
            </p:grpSpPr>
            <p:grpSp>
              <p:nvGrpSpPr>
                <p:cNvPr id="4" name="Gruppo 3"/>
                <p:cNvGrpSpPr/>
                <p:nvPr/>
              </p:nvGrpSpPr>
              <p:grpSpPr>
                <a:xfrm>
                  <a:off x="4981766" y="990613"/>
                  <a:ext cx="4256815" cy="3523753"/>
                  <a:chOff x="4971095" y="900083"/>
                  <a:chExt cx="4256815" cy="3523753"/>
                </a:xfrm>
              </p:grpSpPr>
              <p:grpSp>
                <p:nvGrpSpPr>
                  <p:cNvPr id="16" name="Gruppo 15"/>
                  <p:cNvGrpSpPr/>
                  <p:nvPr/>
                </p:nvGrpSpPr>
                <p:grpSpPr>
                  <a:xfrm>
                    <a:off x="4971095" y="2146975"/>
                    <a:ext cx="4256815" cy="2206390"/>
                    <a:chOff x="-564200" y="190453"/>
                    <a:chExt cx="9730498" cy="6423336"/>
                  </a:xfrm>
                </p:grpSpPr>
                <p:grpSp>
                  <p:nvGrpSpPr>
                    <p:cNvPr id="17" name="Gruppo 16"/>
                    <p:cNvGrpSpPr/>
                    <p:nvPr/>
                  </p:nvGrpSpPr>
                  <p:grpSpPr>
                    <a:xfrm>
                      <a:off x="-564200" y="190453"/>
                      <a:ext cx="9730498" cy="6423336"/>
                      <a:chOff x="-708216" y="944959"/>
                      <a:chExt cx="9730498" cy="6423336"/>
                    </a:xfrm>
                  </p:grpSpPr>
                  <p:sp>
                    <p:nvSpPr>
                      <p:cNvPr id="21" name="Trapezio 20"/>
                      <p:cNvSpPr/>
                      <p:nvPr/>
                    </p:nvSpPr>
                    <p:spPr>
                      <a:xfrm>
                        <a:off x="2180128" y="3356990"/>
                        <a:ext cx="1584177" cy="1228780"/>
                      </a:xfrm>
                      <a:prstGeom prst="trapezoid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2" name="Trapezio 21"/>
                      <p:cNvSpPr/>
                      <p:nvPr/>
                    </p:nvSpPr>
                    <p:spPr>
                      <a:xfrm>
                        <a:off x="4499992" y="3356991"/>
                        <a:ext cx="1584176" cy="1228779"/>
                      </a:xfrm>
                      <a:prstGeom prst="trapezoid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3" name="Trapezio 22"/>
                      <p:cNvSpPr/>
                      <p:nvPr/>
                    </p:nvSpPr>
                    <p:spPr>
                      <a:xfrm>
                        <a:off x="6804248" y="3352380"/>
                        <a:ext cx="1584176" cy="1228779"/>
                      </a:xfrm>
                      <a:prstGeom prst="trapezoid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it-IT" sz="1100" dirty="0">
                            <a:solidFill>
                              <a:prstClr val="white"/>
                            </a:solidFill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24" name="Rettangolo 23"/>
                      <p:cNvSpPr/>
                      <p:nvPr/>
                    </p:nvSpPr>
                    <p:spPr>
                      <a:xfrm>
                        <a:off x="7117124" y="3284984"/>
                        <a:ext cx="955560" cy="7200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5" name="Rettangolo 24"/>
                      <p:cNvSpPr/>
                      <p:nvPr/>
                    </p:nvSpPr>
                    <p:spPr>
                      <a:xfrm>
                        <a:off x="3376556" y="4580630"/>
                        <a:ext cx="1401248" cy="17332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6" name="Rettangolo 25"/>
                      <p:cNvSpPr/>
                      <p:nvPr/>
                    </p:nvSpPr>
                    <p:spPr>
                      <a:xfrm>
                        <a:off x="5786408" y="4586197"/>
                        <a:ext cx="1401248" cy="18095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7" name="Rettangolo 26"/>
                      <p:cNvSpPr/>
                      <p:nvPr/>
                    </p:nvSpPr>
                    <p:spPr>
                      <a:xfrm>
                        <a:off x="1711136" y="4585771"/>
                        <a:ext cx="834912" cy="14792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8" name="Rettangolo 27"/>
                      <p:cNvSpPr/>
                      <p:nvPr/>
                    </p:nvSpPr>
                    <p:spPr>
                      <a:xfrm>
                        <a:off x="7984885" y="4586198"/>
                        <a:ext cx="834912" cy="23163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9" name="Rettangolo 28"/>
                      <p:cNvSpPr/>
                      <p:nvPr/>
                    </p:nvSpPr>
                    <p:spPr>
                      <a:xfrm>
                        <a:off x="2546048" y="4585771"/>
                        <a:ext cx="821272" cy="14401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0" name="Rettangolo 29"/>
                      <p:cNvSpPr/>
                      <p:nvPr/>
                    </p:nvSpPr>
                    <p:spPr>
                      <a:xfrm>
                        <a:off x="4801664" y="4585771"/>
                        <a:ext cx="1004200" cy="14401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1" name="Rettangolo 30"/>
                      <p:cNvSpPr/>
                      <p:nvPr/>
                    </p:nvSpPr>
                    <p:spPr>
                      <a:xfrm>
                        <a:off x="7197384" y="4581056"/>
                        <a:ext cx="821272" cy="24540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2" name="Rettangolo 31"/>
                      <p:cNvSpPr/>
                      <p:nvPr/>
                    </p:nvSpPr>
                    <p:spPr>
                      <a:xfrm>
                        <a:off x="1720864" y="4754452"/>
                        <a:ext cx="7099608" cy="14401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3" name="Rettangolo 32"/>
                      <p:cNvSpPr/>
                      <p:nvPr/>
                    </p:nvSpPr>
                    <p:spPr>
                      <a:xfrm>
                        <a:off x="1711136" y="4898468"/>
                        <a:ext cx="7109336" cy="62340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4" name="Rettangolo 33"/>
                      <p:cNvSpPr/>
                      <p:nvPr/>
                    </p:nvSpPr>
                    <p:spPr>
                      <a:xfrm>
                        <a:off x="1711136" y="4898966"/>
                        <a:ext cx="7109336" cy="1584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5" name="Rettangolo 34"/>
                      <p:cNvSpPr/>
                      <p:nvPr/>
                    </p:nvSpPr>
                    <p:spPr>
                      <a:xfrm>
                        <a:off x="5111056" y="5057384"/>
                        <a:ext cx="159612" cy="46449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6" name="Triangolo isoscele 35"/>
                      <p:cNvSpPr/>
                      <p:nvPr/>
                    </p:nvSpPr>
                    <p:spPr>
                      <a:xfrm rot="5400000">
                        <a:off x="5752412" y="5919196"/>
                        <a:ext cx="879640" cy="620688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cxnSp>
                    <p:nvCxnSpPr>
                      <p:cNvPr id="37" name="Connettore 4 36"/>
                      <p:cNvCxnSpPr/>
                      <p:nvPr/>
                    </p:nvCxnSpPr>
                    <p:spPr>
                      <a:xfrm rot="16200000" flipH="1">
                        <a:off x="5210846" y="5583926"/>
                        <a:ext cx="673344" cy="680164"/>
                      </a:xfrm>
                      <a:prstGeom prst="bentConnector2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" name="CasellaDiTesto 37"/>
                      <p:cNvSpPr txBox="1"/>
                      <p:nvPr/>
                    </p:nvSpPr>
                    <p:spPr>
                      <a:xfrm>
                        <a:off x="-285055" y="1233146"/>
                        <a:ext cx="4047003" cy="80641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b="1" dirty="0" smtClean="0">
                            <a:solidFill>
                              <a:prstClr val="black"/>
                            </a:solidFill>
                          </a:rPr>
                          <a:t>Copper</a:t>
                        </a:r>
                        <a:r>
                          <a:rPr lang="it-IT" sz="1200" b="1" dirty="0" smtClean="0">
                            <a:solidFill>
                              <a:prstClr val="black"/>
                            </a:solidFill>
                          </a:rPr>
                          <a:t> </a:t>
                        </a:r>
                        <a:r>
                          <a:rPr lang="it-IT" sz="1200" b="1" dirty="0">
                            <a:solidFill>
                              <a:prstClr val="black"/>
                            </a:solidFill>
                          </a:rPr>
                          <a:t>top </a:t>
                        </a:r>
                        <a:r>
                          <a:rPr lang="en-US" sz="1200" b="1" dirty="0" smtClean="0">
                            <a:solidFill>
                              <a:prstClr val="black"/>
                            </a:solidFill>
                          </a:rPr>
                          <a:t>layer</a:t>
                        </a:r>
                        <a:r>
                          <a:rPr lang="it-IT" sz="1200" b="1" dirty="0" smtClean="0">
                            <a:solidFill>
                              <a:prstClr val="black"/>
                            </a:solidFill>
                          </a:rPr>
                          <a:t> </a:t>
                        </a:r>
                        <a:r>
                          <a:rPr lang="it-IT" sz="1200" b="1" dirty="0">
                            <a:solidFill>
                              <a:prstClr val="black"/>
                            </a:solidFill>
                          </a:rPr>
                          <a:t>(5</a:t>
                        </a:r>
                        <a:r>
                          <a:rPr lang="en-US" sz="1200" b="1" dirty="0">
                            <a:solidFill>
                              <a:prstClr val="black"/>
                            </a:solidFill>
                          </a:rPr>
                          <a:t>µ</a:t>
                        </a:r>
                        <a:r>
                          <a:rPr lang="it-IT" sz="1200" b="1" dirty="0">
                            <a:solidFill>
                              <a:prstClr val="black"/>
                            </a:solidFill>
                          </a:rPr>
                          <a:t>m)</a:t>
                        </a:r>
                      </a:p>
                    </p:txBody>
                  </p:sp>
                  <p:cxnSp>
                    <p:nvCxnSpPr>
                      <p:cNvPr id="39" name="Connettore 2 38"/>
                      <p:cNvCxnSpPr>
                        <a:endCxn id="32" idx="1"/>
                      </p:cNvCxnSpPr>
                      <p:nvPr/>
                    </p:nvCxnSpPr>
                    <p:spPr>
                      <a:xfrm>
                        <a:off x="958602" y="4202363"/>
                        <a:ext cx="762262" cy="624097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0" name="CasellaDiTesto 39"/>
                      <p:cNvSpPr txBox="1"/>
                      <p:nvPr/>
                    </p:nvSpPr>
                    <p:spPr>
                      <a:xfrm>
                        <a:off x="-701752" y="3013196"/>
                        <a:ext cx="3430613" cy="14336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it-IT" sz="1200" b="1" dirty="0">
                            <a:solidFill>
                              <a:prstClr val="black"/>
                            </a:solidFill>
                          </a:rPr>
                          <a:t>DLC  </a:t>
                        </a:r>
                        <a:r>
                          <a:rPr lang="en-US" sz="1200" b="1" dirty="0" smtClean="0">
                            <a:solidFill>
                              <a:prstClr val="black"/>
                            </a:solidFill>
                          </a:rPr>
                          <a:t>layer</a:t>
                        </a:r>
                        <a:r>
                          <a:rPr lang="it-IT" sz="1200" b="1" dirty="0" smtClean="0">
                            <a:solidFill>
                              <a:prstClr val="black"/>
                            </a:solidFill>
                          </a:rPr>
                          <a:t> </a:t>
                        </a:r>
                        <a:r>
                          <a:rPr lang="it-IT" sz="1200" b="1" dirty="0">
                            <a:solidFill>
                              <a:prstClr val="black"/>
                            </a:solidFill>
                          </a:rPr>
                          <a:t>(&lt;0.1</a:t>
                        </a:r>
                        <a:r>
                          <a:rPr lang="en-US" sz="1200" b="1" dirty="0">
                            <a:solidFill>
                              <a:prstClr val="black"/>
                            </a:solidFill>
                          </a:rPr>
                          <a:t> µ</a:t>
                        </a:r>
                        <a:r>
                          <a:rPr lang="it-IT" sz="1200" b="1" dirty="0">
                            <a:solidFill>
                              <a:prstClr val="black"/>
                            </a:solidFill>
                          </a:rPr>
                          <a:t>m) </a:t>
                        </a:r>
                      </a:p>
                      <a:p>
                        <a:r>
                          <a:rPr lang="it-IT" sz="1200" b="1" dirty="0">
                            <a:solidFill>
                              <a:prstClr val="black"/>
                            </a:solidFill>
                          </a:rPr>
                          <a:t>R  </a:t>
                        </a:r>
                        <a:r>
                          <a:rPr lang="en-US" sz="1200" b="1" dirty="0">
                            <a:solidFill>
                              <a:prstClr val="black"/>
                            </a:solidFill>
                            <a:cs typeface="Arial" charset="0"/>
                          </a:rPr>
                          <a:t>̴100  M</a:t>
                        </a:r>
                        <a:r>
                          <a:rPr lang="el-GR" sz="1200" b="1" dirty="0">
                            <a:solidFill>
                              <a:prstClr val="black"/>
                            </a:solidFill>
                            <a:cs typeface="Arial" charset="0"/>
                          </a:rPr>
                          <a:t>Ω</a:t>
                        </a:r>
                        <a:r>
                          <a:rPr lang="en-US" sz="1200" b="1" dirty="0">
                            <a:solidFill>
                              <a:prstClr val="black"/>
                            </a:solidFill>
                            <a:cs typeface="Arial" charset="0"/>
                          </a:rPr>
                          <a:t>/</a:t>
                        </a:r>
                        <a:r>
                          <a:rPr lang="en-US" sz="1400" b="1" dirty="0">
                            <a:solidFill>
                              <a:prstClr val="black"/>
                            </a:solidFill>
                            <a:cs typeface="Arial" charset="0"/>
                          </a:rPr>
                          <a:t>□</a:t>
                        </a:r>
                      </a:p>
                    </p:txBody>
                  </p:sp>
                  <p:cxnSp>
                    <p:nvCxnSpPr>
                      <p:cNvPr id="41" name="Connettore 2 40"/>
                      <p:cNvCxnSpPr/>
                      <p:nvPr/>
                    </p:nvCxnSpPr>
                    <p:spPr>
                      <a:xfrm flipV="1">
                        <a:off x="1339732" y="5189998"/>
                        <a:ext cx="362351" cy="893769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2" name="CasellaDiTesto 41"/>
                      <p:cNvSpPr txBox="1"/>
                      <p:nvPr/>
                    </p:nvSpPr>
                    <p:spPr>
                      <a:xfrm>
                        <a:off x="-708216" y="6024276"/>
                        <a:ext cx="3042514" cy="13440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 smtClean="0">
                            <a:solidFill>
                              <a:prstClr val="black"/>
                            </a:solidFill>
                          </a:rPr>
                          <a:t>Rigid</a:t>
                        </a:r>
                        <a:r>
                          <a:rPr lang="it-IT" sz="1200" b="1" dirty="0" smtClean="0">
                            <a:solidFill>
                              <a:prstClr val="black"/>
                            </a:solidFill>
                          </a:rPr>
                          <a:t> </a:t>
                        </a:r>
                        <a:r>
                          <a:rPr lang="it-IT" sz="1200" b="1" dirty="0">
                            <a:solidFill>
                              <a:prstClr val="black"/>
                            </a:solidFill>
                          </a:rPr>
                          <a:t>PCB </a:t>
                        </a:r>
                        <a:r>
                          <a:rPr lang="en-US" sz="1200" b="1" dirty="0" smtClean="0">
                            <a:solidFill>
                              <a:prstClr val="black"/>
                            </a:solidFill>
                          </a:rPr>
                          <a:t>readout</a:t>
                        </a:r>
                        <a:r>
                          <a:rPr lang="it-IT" sz="1200" b="1" dirty="0" smtClean="0">
                            <a:solidFill>
                              <a:prstClr val="black"/>
                            </a:solidFill>
                          </a:rPr>
                          <a:t> </a:t>
                        </a:r>
                      </a:p>
                      <a:p>
                        <a:r>
                          <a:rPr lang="en-US" sz="1200" b="1" dirty="0" smtClean="0">
                            <a:solidFill>
                              <a:prstClr val="black"/>
                            </a:solidFill>
                          </a:rPr>
                          <a:t>electrode</a:t>
                        </a:r>
                        <a:endParaRPr lang="en-US" sz="1200" b="1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" name="Text Box 28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30346" y="944959"/>
                        <a:ext cx="4091936" cy="188162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200" b="1" dirty="0" smtClean="0">
                            <a:solidFill>
                              <a:prstClr val="black"/>
                            </a:solidFill>
                          </a:rPr>
                          <a:t>Well</a:t>
                        </a:r>
                        <a:r>
                          <a:rPr lang="it-IT" sz="1200" b="1" dirty="0" smtClean="0">
                            <a:solidFill>
                              <a:prstClr val="black"/>
                            </a:solidFill>
                          </a:rPr>
                          <a:t> </a:t>
                        </a:r>
                        <a:r>
                          <a:rPr lang="en-US" sz="1200" b="1" dirty="0" smtClean="0">
                            <a:solidFill>
                              <a:prstClr val="black"/>
                            </a:solidFill>
                          </a:rPr>
                          <a:t>pitch</a:t>
                        </a:r>
                        <a:r>
                          <a:rPr lang="it-IT" sz="1200" b="1" dirty="0" smtClean="0">
                            <a:solidFill>
                              <a:prstClr val="black"/>
                            </a:solidFill>
                          </a:rPr>
                          <a:t>: </a:t>
                        </a:r>
                        <a:r>
                          <a:rPr lang="it-IT" sz="1200" b="1" dirty="0">
                            <a:solidFill>
                              <a:prstClr val="black"/>
                            </a:solidFill>
                          </a:rPr>
                          <a:t>140 </a:t>
                        </a:r>
                        <a:r>
                          <a:rPr lang="en-US" sz="1200" b="1" dirty="0">
                            <a:solidFill>
                              <a:prstClr val="black"/>
                            </a:solidFill>
                            <a:cs typeface="Arial" charset="0"/>
                          </a:rPr>
                          <a:t>µ</a:t>
                        </a:r>
                        <a:r>
                          <a:rPr lang="it-IT" sz="1200" b="1" dirty="0">
                            <a:solidFill>
                              <a:prstClr val="black"/>
                            </a:solidFill>
                          </a:rPr>
                          <a:t>m</a:t>
                        </a:r>
                      </a:p>
                      <a:p>
                        <a:r>
                          <a:rPr lang="en-US" sz="1200" b="1" dirty="0" smtClean="0">
                            <a:solidFill>
                              <a:prstClr val="black"/>
                            </a:solidFill>
                          </a:rPr>
                          <a:t>Well</a:t>
                        </a:r>
                        <a:r>
                          <a:rPr lang="it-IT" sz="1200" b="1" dirty="0" smtClean="0">
                            <a:solidFill>
                              <a:prstClr val="black"/>
                            </a:solidFill>
                          </a:rPr>
                          <a:t> </a:t>
                        </a:r>
                        <a:r>
                          <a:rPr lang="en-US" sz="1200" b="1" dirty="0" smtClean="0">
                            <a:solidFill>
                              <a:prstClr val="black"/>
                            </a:solidFill>
                          </a:rPr>
                          <a:t>diameter</a:t>
                        </a:r>
                        <a:r>
                          <a:rPr lang="it-IT" sz="1200" b="1" dirty="0" smtClean="0">
                            <a:solidFill>
                              <a:prstClr val="black"/>
                            </a:solidFill>
                          </a:rPr>
                          <a:t>: </a:t>
                        </a:r>
                        <a:r>
                          <a:rPr lang="it-IT" sz="1200" b="1" dirty="0">
                            <a:solidFill>
                              <a:prstClr val="black"/>
                            </a:solidFill>
                          </a:rPr>
                          <a:t>70-50 </a:t>
                        </a:r>
                        <a:r>
                          <a:rPr lang="en-US" sz="1200" b="1" dirty="0">
                            <a:solidFill>
                              <a:prstClr val="black"/>
                            </a:solidFill>
                          </a:rPr>
                          <a:t>µ</a:t>
                        </a:r>
                        <a:r>
                          <a:rPr lang="it-IT" sz="1200" b="1" dirty="0">
                            <a:solidFill>
                              <a:prstClr val="black"/>
                            </a:solidFill>
                          </a:rPr>
                          <a:t>m</a:t>
                        </a:r>
                        <a:endParaRPr lang="en-US" sz="1200" b="1" dirty="0">
                          <a:solidFill>
                            <a:prstClr val="black"/>
                          </a:solidFill>
                        </a:endParaRPr>
                      </a:p>
                      <a:p>
                        <a:r>
                          <a:rPr lang="en-US" sz="1200" b="1" dirty="0">
                            <a:solidFill>
                              <a:prstClr val="black"/>
                            </a:solidFill>
                          </a:rPr>
                          <a:t>Kapton thickness: </a:t>
                        </a:r>
                        <a:r>
                          <a:rPr lang="it-IT" sz="1200" b="1" dirty="0">
                            <a:solidFill>
                              <a:prstClr val="black"/>
                            </a:solidFill>
                          </a:rPr>
                          <a:t> 50 </a:t>
                        </a:r>
                        <a:r>
                          <a:rPr lang="en-US" sz="1200" b="1" dirty="0">
                            <a:solidFill>
                              <a:prstClr val="black"/>
                            </a:solidFill>
                          </a:rPr>
                          <a:t>µ</a:t>
                        </a:r>
                        <a:r>
                          <a:rPr lang="it-IT" sz="1200" b="1" dirty="0">
                            <a:solidFill>
                              <a:prstClr val="black"/>
                            </a:solidFill>
                          </a:rPr>
                          <a:t>m</a:t>
                        </a:r>
                        <a:endParaRPr lang="en-US" sz="1200" b="1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4" name="Rettangolo 43"/>
                      <p:cNvSpPr/>
                      <p:nvPr/>
                    </p:nvSpPr>
                    <p:spPr>
                      <a:xfrm>
                        <a:off x="4823984" y="3280372"/>
                        <a:ext cx="955560" cy="7200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5" name="Rettangolo 44"/>
                      <p:cNvSpPr/>
                      <p:nvPr/>
                    </p:nvSpPr>
                    <p:spPr>
                      <a:xfrm>
                        <a:off x="2493004" y="3294232"/>
                        <a:ext cx="955560" cy="7200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cxnSp>
                    <p:nvCxnSpPr>
                      <p:cNvPr id="46" name="Connettore 2 45"/>
                      <p:cNvCxnSpPr>
                        <a:endCxn id="45" idx="1"/>
                      </p:cNvCxnSpPr>
                      <p:nvPr/>
                    </p:nvCxnSpPr>
                    <p:spPr>
                      <a:xfrm>
                        <a:off x="2056339" y="2322934"/>
                        <a:ext cx="436666" cy="100730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" name="CasellaDiTesto 17"/>
                    <p:cNvSpPr txBox="1"/>
                    <p:nvPr/>
                  </p:nvSpPr>
                  <p:spPr>
                    <a:xfrm>
                      <a:off x="3116232" y="3212264"/>
                      <a:ext cx="486841" cy="766219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100" b="1" dirty="0">
                          <a:solidFill>
                            <a:prstClr val="white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19" name="CasellaDiTesto 18"/>
                    <p:cNvSpPr txBox="1"/>
                    <p:nvPr/>
                  </p:nvSpPr>
                  <p:spPr>
                    <a:xfrm>
                      <a:off x="5278426" y="3789039"/>
                      <a:ext cx="587014" cy="76161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100" b="1" dirty="0">
                          <a:solidFill>
                            <a:prstClr val="white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20" name="CasellaDiTesto 19"/>
                    <p:cNvSpPr txBox="1"/>
                    <p:nvPr/>
                  </p:nvSpPr>
                  <p:spPr>
                    <a:xfrm>
                      <a:off x="7181590" y="4248244"/>
                      <a:ext cx="557328" cy="76161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100" b="1" dirty="0">
                          <a:solidFill>
                            <a:prstClr val="white"/>
                          </a:solidFill>
                        </a:rPr>
                        <a:t>3</a:t>
                      </a:r>
                    </a:p>
                  </p:txBody>
                </p:sp>
              </p:grpSp>
              <p:grpSp>
                <p:nvGrpSpPr>
                  <p:cNvPr id="7" name="Gruppo 6"/>
                  <p:cNvGrpSpPr/>
                  <p:nvPr/>
                </p:nvGrpSpPr>
                <p:grpSpPr>
                  <a:xfrm>
                    <a:off x="5980427" y="1288470"/>
                    <a:ext cx="3149849" cy="213389"/>
                    <a:chOff x="5768671" y="1216358"/>
                    <a:chExt cx="3375035" cy="257540"/>
                  </a:xfrm>
                </p:grpSpPr>
                <p:sp>
                  <p:nvSpPr>
                    <p:cNvPr id="3" name="Rettangolo 2"/>
                    <p:cNvSpPr/>
                    <p:nvPr/>
                  </p:nvSpPr>
                  <p:spPr>
                    <a:xfrm>
                      <a:off x="5768671" y="1366866"/>
                      <a:ext cx="3375035" cy="10703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" name="Rettangolo 1"/>
                    <p:cNvSpPr/>
                    <p:nvPr/>
                  </p:nvSpPr>
                  <p:spPr>
                    <a:xfrm>
                      <a:off x="5768671" y="1216358"/>
                      <a:ext cx="3375035" cy="216025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8" name="CasellaDiTesto 7"/>
                  <p:cNvSpPr txBox="1"/>
                  <p:nvPr/>
                </p:nvSpPr>
                <p:spPr>
                  <a:xfrm>
                    <a:off x="7249537" y="4085282"/>
                    <a:ext cx="158145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b="1" dirty="0" smtClean="0">
                        <a:solidFill>
                          <a:prstClr val="black"/>
                        </a:solidFill>
                        <a:latin typeface="Arial" pitchFamily="34" charset="0"/>
                        <a:ea typeface="Adobe Ming Std L" pitchFamily="18" charset="-128"/>
                        <a:cs typeface="Arial" pitchFamily="34" charset="0"/>
                      </a:rPr>
                      <a:t>µ</a:t>
                    </a:r>
                    <a:r>
                      <a:rPr lang="en-US" sz="1600" b="1" dirty="0" smtClean="0">
                        <a:solidFill>
                          <a:prstClr val="black"/>
                        </a:solidFill>
                        <a:latin typeface="Arial" pitchFamily="34" charset="0"/>
                        <a:ea typeface="Adobe Ming Std L" pitchFamily="18" charset="-128"/>
                        <a:cs typeface="Arial" pitchFamily="34" charset="0"/>
                      </a:rPr>
                      <a:t>-RWELL PCB</a:t>
                    </a:r>
                    <a:endParaRPr lang="en-GB" sz="16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" name="CasellaDiTesto 8"/>
                  <p:cNvSpPr txBox="1"/>
                  <p:nvPr/>
                </p:nvSpPr>
                <p:spPr>
                  <a:xfrm>
                    <a:off x="6804248" y="900083"/>
                    <a:ext cx="193995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prstClr val="black"/>
                        </a:solidFill>
                        <a:latin typeface="Arial" pitchFamily="34" charset="0"/>
                        <a:ea typeface="Adobe Ming Std L" pitchFamily="18" charset="-128"/>
                        <a:cs typeface="Arial" pitchFamily="34" charset="0"/>
                        <a:sym typeface="Wingdings" panose="05000000000000000000" pitchFamily="2" charset="2"/>
                      </a:rPr>
                      <a:t>Drift cathode PCB</a:t>
                    </a:r>
                    <a:endParaRPr lang="en-GB" sz="1600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2" name="CasellaDiTesto 11"/>
                <p:cNvSpPr txBox="1"/>
                <p:nvPr/>
              </p:nvSpPr>
              <p:spPr>
                <a:xfrm>
                  <a:off x="4962081" y="565213"/>
                  <a:ext cx="40895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b="1" i="1" dirty="0">
                      <a:solidFill>
                        <a:srgbClr val="4F81B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</a:t>
                  </a:r>
                  <a:r>
                    <a:rPr lang="it-IT" sz="1600" b="1" i="1" dirty="0" smtClean="0">
                      <a:solidFill>
                        <a:srgbClr val="4F81B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Bencivenni et al., 2015_JINST_10_P02008</a:t>
                  </a:r>
                  <a:endParaRPr lang="en-GB" sz="1600" b="1" i="1" dirty="0">
                    <a:solidFill>
                      <a:srgbClr val="4F81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971299" y="6337732"/>
            <a:ext cx="2133600" cy="365125"/>
          </a:xfrm>
        </p:spPr>
        <p:txBody>
          <a:bodyPr/>
          <a:lstStyle/>
          <a:p>
            <a:fld id="{41A26A6A-3054-7B42-91C0-30CD04649B04}" type="slidenum">
              <a:rPr lang="en-US" smtClean="0"/>
              <a:t>4</a:t>
            </a:fld>
            <a:endParaRPr lang="en-US" dirty="0"/>
          </a:p>
        </p:txBody>
      </p:sp>
      <p:sp>
        <p:nvSpPr>
          <p:cNvPr id="86" name="Segnaposto piè di pagina 8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42808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87" name="Segnaposto data 8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2972728" y="5843204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(*) DLC = Diamond Like Carbon</a:t>
            </a:r>
          </a:p>
          <a:p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High mechanical 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&amp; chemical 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resistant material 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4" descr="F:\DCIM\100OLYMP\P7150427.JPG"/>
          <p:cNvPicPr>
            <a:picLocks noChangeAspect="1" noChangeArrowheads="1"/>
          </p:cNvPicPr>
          <p:nvPr/>
        </p:nvPicPr>
        <p:blipFill rotWithShape="1">
          <a:blip r:embed="rId2"/>
          <a:srcRect l="69085" t="58896" b="-1"/>
          <a:stretch/>
        </p:blipFill>
        <p:spPr bwMode="auto">
          <a:xfrm>
            <a:off x="7041533" y="4924664"/>
            <a:ext cx="2014296" cy="18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4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3728" y="98878"/>
            <a:ext cx="5229769" cy="57456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Principle of operation</a:t>
            </a:r>
            <a:r>
              <a:rPr lang="en-US" sz="36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0490" y="1169853"/>
            <a:ext cx="4848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Applying a suitable voltage between top copper layer and DLC the “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WELL” acts  as multiplication channel  for the ionization.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002" y="2252338"/>
            <a:ext cx="9089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charge induced on the resistive foil is </a:t>
            </a:r>
          </a:p>
          <a:p>
            <a:pPr algn="just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dispersed with a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time constant, </a:t>
            </a:r>
            <a:r>
              <a:rPr lang="el-G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τ = ρ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 ,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</a:p>
          <a:p>
            <a:pPr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determined by</a:t>
            </a:r>
          </a:p>
          <a:p>
            <a:pPr algn="just"/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 algn="just"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the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surface resistivity,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</a:t>
            </a:r>
            <a:endParaRPr lang="en-US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 algn="just"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the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capacitance per unit area,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which depends on the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distance between the resistive foil and the pad readout plane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,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</a:p>
          <a:p>
            <a:pPr marL="285750" indent="-285750" algn="just"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the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dielectric constant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of the insulating medium,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</a:t>
            </a:r>
            <a:r>
              <a:rPr lang="en-US" b="1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r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en-US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[</a:t>
            </a:r>
            <a:r>
              <a:rPr lang="en-US" sz="1200" b="1" i="1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M.S. Dixit et al., NIMA </a:t>
            </a:r>
            <a:r>
              <a:rPr lang="en-US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566 (2006) 281]</a:t>
            </a:r>
            <a:endParaRPr lang="en-US" sz="14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219" y="4470996"/>
            <a:ext cx="91331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main effect of the introduction of the resistive stage is the suppression of the transition from streamer to spark</a:t>
            </a:r>
          </a:p>
          <a:p>
            <a:pPr marL="285750" indent="-285750">
              <a:buSzPct val="150000"/>
              <a:buFont typeface="Arial" pitchFamily="34" charset="0"/>
              <a:buChar char="•"/>
            </a:pPr>
            <a:endParaRPr lang="en-US" sz="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SzPct val="150000"/>
              <a:buFont typeface="Arial" pitchFamily="34" charset="0"/>
              <a:buChar char="•"/>
            </a:pPr>
            <a:endParaRPr lang="en-US" sz="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SzPct val="150000"/>
              <a:buFont typeface="Arial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As a drawback, 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he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capability to stand high particle fluxes is reduced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,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but an appropriate  grounding of the resistive layer with a suitable pitch solves this problem (see High Rate scheme)</a:t>
            </a:r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4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59004" y="6397177"/>
            <a:ext cx="2057400" cy="365125"/>
          </a:xfrm>
        </p:spPr>
        <p:txBody>
          <a:bodyPr/>
          <a:lstStyle/>
          <a:p>
            <a:fld id="{BA2DF685-6831-4C92-92F9-7744A367C71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46" name="Gruppo 45"/>
          <p:cNvGrpSpPr/>
          <p:nvPr/>
        </p:nvGrpSpPr>
        <p:grpSpPr>
          <a:xfrm>
            <a:off x="5105205" y="1182531"/>
            <a:ext cx="4070851" cy="2262562"/>
            <a:chOff x="1698788" y="1350375"/>
            <a:chExt cx="6541903" cy="3565439"/>
          </a:xfrm>
        </p:grpSpPr>
        <p:pic>
          <p:nvPicPr>
            <p:cNvPr id="47" name="Picture 3" descr="sketch_foro_rwel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1457723"/>
              <a:ext cx="5461000" cy="2374900"/>
            </a:xfrm>
            <a:prstGeom prst="rect">
              <a:avLst/>
            </a:prstGeom>
          </p:spPr>
        </p:pic>
        <p:sp>
          <p:nvSpPr>
            <p:cNvPr id="49" name="Rectangle 4"/>
            <p:cNvSpPr/>
            <p:nvPr/>
          </p:nvSpPr>
          <p:spPr>
            <a:xfrm>
              <a:off x="1841500" y="3826273"/>
              <a:ext cx="5461000" cy="4694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0" name="Freeform 7"/>
            <p:cNvSpPr/>
            <p:nvPr/>
          </p:nvSpPr>
          <p:spPr>
            <a:xfrm>
              <a:off x="1838325" y="1466850"/>
              <a:ext cx="1381125" cy="193675"/>
            </a:xfrm>
            <a:custGeom>
              <a:avLst/>
              <a:gdLst>
                <a:gd name="connsiteX0" fmla="*/ 0 w 1381125"/>
                <a:gd name="connsiteY0" fmla="*/ 0 h 193675"/>
                <a:gd name="connsiteX1" fmla="*/ 1298575 w 1381125"/>
                <a:gd name="connsiteY1" fmla="*/ 3175 h 193675"/>
                <a:gd name="connsiteX2" fmla="*/ 1381125 w 1381125"/>
                <a:gd name="connsiteY2" fmla="*/ 190500 h 193675"/>
                <a:gd name="connsiteX3" fmla="*/ 3175 w 1381125"/>
                <a:gd name="connsiteY3" fmla="*/ 193675 h 193675"/>
                <a:gd name="connsiteX4" fmla="*/ 0 w 1381125"/>
                <a:gd name="connsiteY4" fmla="*/ 0 h 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125" h="193675">
                  <a:moveTo>
                    <a:pt x="0" y="0"/>
                  </a:moveTo>
                  <a:lnTo>
                    <a:pt x="1298575" y="3175"/>
                  </a:lnTo>
                  <a:lnTo>
                    <a:pt x="1381125" y="190500"/>
                  </a:lnTo>
                  <a:lnTo>
                    <a:pt x="3175" y="193675"/>
                  </a:lnTo>
                  <a:cubicBezTo>
                    <a:pt x="4233" y="127000"/>
                    <a:pt x="5292" y="60325"/>
                    <a:pt x="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1" name="Freeform 8"/>
            <p:cNvSpPr/>
            <p:nvPr/>
          </p:nvSpPr>
          <p:spPr>
            <a:xfrm flipH="1">
              <a:off x="5902324" y="1473200"/>
              <a:ext cx="1400175" cy="193675"/>
            </a:xfrm>
            <a:custGeom>
              <a:avLst/>
              <a:gdLst>
                <a:gd name="connsiteX0" fmla="*/ 0 w 1381125"/>
                <a:gd name="connsiteY0" fmla="*/ 0 h 193675"/>
                <a:gd name="connsiteX1" fmla="*/ 1298575 w 1381125"/>
                <a:gd name="connsiteY1" fmla="*/ 3175 h 193675"/>
                <a:gd name="connsiteX2" fmla="*/ 1381125 w 1381125"/>
                <a:gd name="connsiteY2" fmla="*/ 190500 h 193675"/>
                <a:gd name="connsiteX3" fmla="*/ 3175 w 1381125"/>
                <a:gd name="connsiteY3" fmla="*/ 193675 h 193675"/>
                <a:gd name="connsiteX4" fmla="*/ 0 w 1381125"/>
                <a:gd name="connsiteY4" fmla="*/ 0 h 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125" h="193675">
                  <a:moveTo>
                    <a:pt x="0" y="0"/>
                  </a:moveTo>
                  <a:lnTo>
                    <a:pt x="1298575" y="3175"/>
                  </a:lnTo>
                  <a:lnTo>
                    <a:pt x="1381125" y="190500"/>
                  </a:lnTo>
                  <a:lnTo>
                    <a:pt x="3175" y="193675"/>
                  </a:lnTo>
                  <a:cubicBezTo>
                    <a:pt x="4233" y="127000"/>
                    <a:pt x="5292" y="60325"/>
                    <a:pt x="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2" name="Freeform 9"/>
            <p:cNvSpPr/>
            <p:nvPr/>
          </p:nvSpPr>
          <p:spPr>
            <a:xfrm>
              <a:off x="1835150" y="1663700"/>
              <a:ext cx="1778000" cy="1949450"/>
            </a:xfrm>
            <a:custGeom>
              <a:avLst/>
              <a:gdLst>
                <a:gd name="connsiteX0" fmla="*/ 0 w 1778000"/>
                <a:gd name="connsiteY0" fmla="*/ 0 h 1949450"/>
                <a:gd name="connsiteX1" fmla="*/ 1390650 w 1778000"/>
                <a:gd name="connsiteY1" fmla="*/ 6350 h 1949450"/>
                <a:gd name="connsiteX2" fmla="*/ 1778000 w 1778000"/>
                <a:gd name="connsiteY2" fmla="*/ 1949450 h 1949450"/>
                <a:gd name="connsiteX3" fmla="*/ 0 w 1778000"/>
                <a:gd name="connsiteY3" fmla="*/ 1949450 h 1949450"/>
                <a:gd name="connsiteX4" fmla="*/ 0 w 1778000"/>
                <a:gd name="connsiteY4" fmla="*/ 0 h 194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000" h="1949450">
                  <a:moveTo>
                    <a:pt x="0" y="0"/>
                  </a:moveTo>
                  <a:lnTo>
                    <a:pt x="1390650" y="6350"/>
                  </a:lnTo>
                  <a:lnTo>
                    <a:pt x="1778000" y="1949450"/>
                  </a:lnTo>
                  <a:lnTo>
                    <a:pt x="0" y="1949450"/>
                  </a:lnTo>
                  <a:cubicBezTo>
                    <a:pt x="2117" y="1299633"/>
                    <a:pt x="4233" y="649817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3" name="Freeform 10"/>
            <p:cNvSpPr/>
            <p:nvPr/>
          </p:nvSpPr>
          <p:spPr>
            <a:xfrm>
              <a:off x="5511800" y="1670050"/>
              <a:ext cx="1784350" cy="1943100"/>
            </a:xfrm>
            <a:custGeom>
              <a:avLst/>
              <a:gdLst>
                <a:gd name="connsiteX0" fmla="*/ 387350 w 1784350"/>
                <a:gd name="connsiteY0" fmla="*/ 6350 h 1943100"/>
                <a:gd name="connsiteX1" fmla="*/ 0 w 1784350"/>
                <a:gd name="connsiteY1" fmla="*/ 1943100 h 1943100"/>
                <a:gd name="connsiteX2" fmla="*/ 1784350 w 1784350"/>
                <a:gd name="connsiteY2" fmla="*/ 1943100 h 1943100"/>
                <a:gd name="connsiteX3" fmla="*/ 1784350 w 1784350"/>
                <a:gd name="connsiteY3" fmla="*/ 0 h 1943100"/>
                <a:gd name="connsiteX4" fmla="*/ 387350 w 1784350"/>
                <a:gd name="connsiteY4" fmla="*/ 635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350" h="1943100">
                  <a:moveTo>
                    <a:pt x="387350" y="6350"/>
                  </a:moveTo>
                  <a:lnTo>
                    <a:pt x="0" y="1943100"/>
                  </a:lnTo>
                  <a:lnTo>
                    <a:pt x="1784350" y="1943100"/>
                  </a:lnTo>
                  <a:lnTo>
                    <a:pt x="1784350" y="0"/>
                  </a:lnTo>
                  <a:lnTo>
                    <a:pt x="387350" y="635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4" name="Rectangle 28"/>
            <p:cNvSpPr/>
            <p:nvPr/>
          </p:nvSpPr>
          <p:spPr>
            <a:xfrm>
              <a:off x="2057400" y="4314743"/>
              <a:ext cx="1047750" cy="1810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5" name="Rectangle 29"/>
            <p:cNvSpPr/>
            <p:nvPr/>
          </p:nvSpPr>
          <p:spPr>
            <a:xfrm>
              <a:off x="3371850" y="4314743"/>
              <a:ext cx="1047750" cy="1810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6" name="Rectangle 31"/>
            <p:cNvSpPr/>
            <p:nvPr/>
          </p:nvSpPr>
          <p:spPr>
            <a:xfrm>
              <a:off x="4686300" y="4314743"/>
              <a:ext cx="1047750" cy="1810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7" name="Rectangle 32"/>
            <p:cNvSpPr/>
            <p:nvPr/>
          </p:nvSpPr>
          <p:spPr>
            <a:xfrm>
              <a:off x="6000750" y="4314743"/>
              <a:ext cx="1047750" cy="1810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58" name="Straight Connector 34"/>
            <p:cNvCxnSpPr/>
            <p:nvPr/>
          </p:nvCxnSpPr>
          <p:spPr>
            <a:xfrm>
              <a:off x="1916304" y="4502151"/>
              <a:ext cx="5461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35"/>
            <p:cNvSpPr txBox="1"/>
            <p:nvPr/>
          </p:nvSpPr>
          <p:spPr>
            <a:xfrm>
              <a:off x="1698788" y="1350375"/>
              <a:ext cx="1803400" cy="419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top copper layer</a:t>
              </a:r>
              <a:endParaRPr lang="en-US" sz="1100" b="1" dirty="0"/>
            </a:p>
          </p:txBody>
        </p:sp>
        <p:sp>
          <p:nvSpPr>
            <p:cNvPr id="60" name="TextBox 36"/>
            <p:cNvSpPr txBox="1"/>
            <p:nvPr/>
          </p:nvSpPr>
          <p:spPr>
            <a:xfrm>
              <a:off x="1841500" y="2400299"/>
              <a:ext cx="1530350" cy="493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kapton</a:t>
              </a:r>
              <a:endParaRPr lang="en-US" sz="1400" b="1" dirty="0"/>
            </a:p>
          </p:txBody>
        </p:sp>
        <p:sp>
          <p:nvSpPr>
            <p:cNvPr id="61" name="TextBox 37"/>
            <p:cNvSpPr txBox="1"/>
            <p:nvPr/>
          </p:nvSpPr>
          <p:spPr>
            <a:xfrm>
              <a:off x="1841499" y="3452875"/>
              <a:ext cx="2730500" cy="470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resistive stage</a:t>
              </a:r>
              <a:endParaRPr lang="en-US" sz="1400" b="1" dirty="0"/>
            </a:p>
          </p:txBody>
        </p:sp>
        <p:sp>
          <p:nvSpPr>
            <p:cNvPr id="62" name="TextBox 38"/>
            <p:cNvSpPr txBox="1"/>
            <p:nvPr/>
          </p:nvSpPr>
          <p:spPr>
            <a:xfrm>
              <a:off x="1841498" y="3825258"/>
              <a:ext cx="2578100" cy="470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Insulating medium</a:t>
              </a:r>
              <a:endParaRPr lang="en-US" sz="1400" b="1" dirty="0"/>
            </a:p>
          </p:txBody>
        </p:sp>
        <p:sp>
          <p:nvSpPr>
            <p:cNvPr id="63" name="TextBox 39"/>
            <p:cNvSpPr txBox="1"/>
            <p:nvPr/>
          </p:nvSpPr>
          <p:spPr>
            <a:xfrm>
              <a:off x="2105022" y="4146533"/>
              <a:ext cx="2466977" cy="470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Pad/strip r/out</a:t>
              </a:r>
              <a:endParaRPr lang="en-US" sz="1400" b="1" dirty="0"/>
            </a:p>
          </p:txBody>
        </p:sp>
        <p:cxnSp>
          <p:nvCxnSpPr>
            <p:cNvPr id="64" name="Straight Connector 41"/>
            <p:cNvCxnSpPr/>
            <p:nvPr/>
          </p:nvCxnSpPr>
          <p:spPr>
            <a:xfrm>
              <a:off x="7302500" y="1571625"/>
              <a:ext cx="6096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42"/>
            <p:cNvCxnSpPr/>
            <p:nvPr/>
          </p:nvCxnSpPr>
          <p:spPr>
            <a:xfrm>
              <a:off x="7302500" y="3711973"/>
              <a:ext cx="6096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44"/>
            <p:cNvCxnSpPr/>
            <p:nvPr/>
          </p:nvCxnSpPr>
          <p:spPr>
            <a:xfrm>
              <a:off x="7912100" y="2609850"/>
              <a:ext cx="0" cy="136525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53"/>
            <p:cNvCxnSpPr/>
            <p:nvPr/>
          </p:nvCxnSpPr>
          <p:spPr>
            <a:xfrm>
              <a:off x="7613650" y="3987800"/>
              <a:ext cx="5842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55"/>
            <p:cNvCxnSpPr/>
            <p:nvPr/>
          </p:nvCxnSpPr>
          <p:spPr>
            <a:xfrm>
              <a:off x="7740650" y="4127500"/>
              <a:ext cx="3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57"/>
            <p:cNvCxnSpPr/>
            <p:nvPr/>
          </p:nvCxnSpPr>
          <p:spPr>
            <a:xfrm>
              <a:off x="7893050" y="4252755"/>
              <a:ext cx="5715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/>
            <p:nvPr/>
          </p:nvCxnSpPr>
          <p:spPr>
            <a:xfrm>
              <a:off x="7912100" y="1571625"/>
              <a:ext cx="0" cy="445087"/>
            </a:xfrm>
            <a:prstGeom prst="line">
              <a:avLst/>
            </a:prstGeom>
            <a:ln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c 69"/>
            <p:cNvSpPr/>
            <p:nvPr/>
          </p:nvSpPr>
          <p:spPr>
            <a:xfrm>
              <a:off x="3638550" y="4095751"/>
              <a:ext cx="1714500" cy="406400"/>
            </a:xfrm>
            <a:prstGeom prst="arc">
              <a:avLst>
                <a:gd name="adj1" fmla="val 10800000"/>
                <a:gd name="adj2" fmla="val 0"/>
              </a:avLst>
            </a:prstGeom>
            <a:pattFill prst="dkUpDiag">
              <a:fgClr>
                <a:schemeClr val="bg1"/>
              </a:fgClr>
              <a:bgClr>
                <a:srgbClr val="7030A0"/>
              </a:bgClr>
            </a:patt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3638550" y="4286251"/>
              <a:ext cx="1720850" cy="0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rc 69"/>
            <p:cNvSpPr/>
            <p:nvPr/>
          </p:nvSpPr>
          <p:spPr>
            <a:xfrm rot="10800000">
              <a:off x="3672776" y="3469162"/>
              <a:ext cx="1714500" cy="340757"/>
            </a:xfrm>
            <a:prstGeom prst="arc">
              <a:avLst>
                <a:gd name="adj1" fmla="val 10800000"/>
                <a:gd name="adj2" fmla="val 0"/>
              </a:avLst>
            </a:prstGeom>
            <a:pattFill prst="dkUpDiag">
              <a:fgClr>
                <a:schemeClr val="accent4">
                  <a:lumMod val="60000"/>
                  <a:lumOff val="40000"/>
                </a:schemeClr>
              </a:fgClr>
              <a:bgClr>
                <a:srgbClr val="7030A0"/>
              </a:bgClr>
            </a:pattFill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4" name="Ovale 39"/>
            <p:cNvSpPr/>
            <p:nvPr/>
          </p:nvSpPr>
          <p:spPr>
            <a:xfrm>
              <a:off x="7613650" y="2009760"/>
              <a:ext cx="607796" cy="5655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5" name="CasellaDiTesto 74"/>
            <p:cNvSpPr txBox="1"/>
            <p:nvPr/>
          </p:nvSpPr>
          <p:spPr>
            <a:xfrm>
              <a:off x="7604554" y="2025393"/>
              <a:ext cx="636137" cy="49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HV</a:t>
              </a:r>
              <a:endParaRPr lang="en-US" sz="1400" b="1" dirty="0"/>
            </a:p>
          </p:txBody>
        </p:sp>
        <p:sp>
          <p:nvSpPr>
            <p:cNvPr id="76" name="CasellaDiTesto 75"/>
            <p:cNvSpPr txBox="1"/>
            <p:nvPr/>
          </p:nvSpPr>
          <p:spPr>
            <a:xfrm>
              <a:off x="6432395" y="3436810"/>
              <a:ext cx="446960" cy="49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ym typeface="Symbol" panose="05050102010706020507" pitchFamily="18" charset="2"/>
                </a:rPr>
                <a:t></a:t>
              </a:r>
              <a:endParaRPr lang="en-US" sz="1400" b="1" dirty="0"/>
            </a:p>
          </p:txBody>
        </p:sp>
        <p:sp>
          <p:nvSpPr>
            <p:cNvPr id="77" name="Rettangolo 76"/>
            <p:cNvSpPr/>
            <p:nvPr/>
          </p:nvSpPr>
          <p:spPr>
            <a:xfrm>
              <a:off x="6262534" y="3862800"/>
              <a:ext cx="482273" cy="493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ym typeface="Symbol" panose="05050102010706020507" pitchFamily="18" charset="2"/>
                </a:rPr>
                <a:t></a:t>
              </a:r>
              <a:r>
                <a:rPr lang="en-US" sz="1400" b="1" baseline="-25000" dirty="0" smtClean="0">
                  <a:sym typeface="Symbol" panose="05050102010706020507" pitchFamily="18" charset="2"/>
                </a:rPr>
                <a:t>r</a:t>
              </a:r>
              <a:endParaRPr lang="en-US" sz="1400" b="1" dirty="0"/>
            </a:p>
          </p:txBody>
        </p:sp>
        <p:cxnSp>
          <p:nvCxnSpPr>
            <p:cNvPr id="78" name="Connettore 2 77"/>
            <p:cNvCxnSpPr/>
            <p:nvPr/>
          </p:nvCxnSpPr>
          <p:spPr>
            <a:xfrm>
              <a:off x="6795456" y="3835799"/>
              <a:ext cx="0" cy="42544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CasellaDiTesto 78"/>
            <p:cNvSpPr txBox="1"/>
            <p:nvPr/>
          </p:nvSpPr>
          <p:spPr>
            <a:xfrm>
              <a:off x="6811799" y="3890054"/>
              <a:ext cx="388947" cy="49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ym typeface="Symbol" panose="05050102010706020507" pitchFamily="18" charset="2"/>
                </a:rPr>
                <a:t>t</a:t>
              </a:r>
              <a:endParaRPr lang="en-US" sz="1400" b="1" dirty="0"/>
            </a:p>
          </p:txBody>
        </p:sp>
        <p:sp>
          <p:nvSpPr>
            <p:cNvPr id="80" name="TextBox 38"/>
            <p:cNvSpPr txBox="1"/>
            <p:nvPr/>
          </p:nvSpPr>
          <p:spPr>
            <a:xfrm>
              <a:off x="6083300" y="4422078"/>
              <a:ext cx="2000249" cy="493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Not in scale</a:t>
              </a:r>
              <a:endParaRPr lang="en-US" sz="1400" b="1" dirty="0"/>
            </a:p>
          </p:txBody>
        </p:sp>
      </p:grp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2794754" y="6356350"/>
            <a:ext cx="3771145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02/03/2017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asellaDiTesto 285"/>
          <p:cNvSpPr txBox="1"/>
          <p:nvPr/>
        </p:nvSpPr>
        <p:spPr>
          <a:xfrm>
            <a:off x="2064227" y="66423"/>
            <a:ext cx="5109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  <a:buSzPct val="150000"/>
            </a:pPr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</a:t>
            </a:r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ain detector features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</p:txBody>
      </p:sp>
      <p:sp>
        <p:nvSpPr>
          <p:cNvPr id="293" name="CasellaDiTesto 4"/>
          <p:cNvSpPr txBox="1"/>
          <p:nvPr/>
        </p:nvSpPr>
        <p:spPr>
          <a:xfrm>
            <a:off x="270446" y="898894"/>
            <a:ext cx="869665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SzPct val="150000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he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is a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single-amplification stage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, intrinsically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spark protected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MPGD characterized by: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SzPct val="150000"/>
            </a:pPr>
            <a:endParaRPr lang="en-US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0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simple assembly procedure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742950" lvl="1" indent="-285750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only two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components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/>
              </a:rPr>
              <a:t>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-RWELL_PCB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+ cathode  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742950" lvl="1" indent="-285750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no critical &amp; time consuming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assembly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steps:</a:t>
            </a:r>
          </a:p>
          <a:p>
            <a:pPr marL="971533" lvl="2" indent="-285750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no gluing</a:t>
            </a:r>
          </a:p>
          <a:p>
            <a:pPr marL="971533" lvl="2" indent="-285750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no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stretching 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(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no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stiff &amp; large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frames needed)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971533" lvl="2" indent="-285750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easy handling</a:t>
            </a:r>
          </a:p>
          <a:p>
            <a:pPr marL="742950" lvl="1" indent="-285750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suitable for large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area with PCB splicing technique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w/small dead zone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SzPct val="150000"/>
            </a:pP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000" b="1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</a:t>
            </a:r>
            <a:r>
              <a:rPr lang="en-US" sz="20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ost effective: </a:t>
            </a:r>
            <a:endParaRPr lang="en-US" sz="2000" b="1" i="1" u="sng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742950" lvl="1" indent="-285750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1 PCB r/o, 1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µ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-RWELL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Wingdings" panose="05000000000000000000" pitchFamily="2" charset="2"/>
              </a:rPr>
              <a:t>foil, 1 DLC, 1 cathode and very low man-power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0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easy to operate: </a:t>
            </a:r>
          </a:p>
          <a:p>
            <a:pPr marL="742950" lvl="1" indent="-285750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dobe Ming Std L" pitchFamily="18" charset="-128"/>
              <a:cs typeface="Arial" pitchFamily="34" charset="0"/>
            </a:endParaRPr>
          </a:p>
          <a:p>
            <a:pPr marL="742950" lvl="1" indent="-285750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very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simple HV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supply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only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independent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HV channels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or a trivial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passive divider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(while 3GEM detector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 7 HV floating/channels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30129" y="6407111"/>
            <a:ext cx="2057400" cy="365125"/>
          </a:xfrm>
        </p:spPr>
        <p:txBody>
          <a:bodyPr/>
          <a:lstStyle/>
          <a:p>
            <a:fld id="{BA2DF685-6831-4C92-92F9-7744A367C7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2794754" y="6385534"/>
            <a:ext cx="3771145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8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385534"/>
            <a:ext cx="2133600" cy="365125"/>
          </a:xfrm>
        </p:spPr>
        <p:txBody>
          <a:bodyPr/>
          <a:lstStyle/>
          <a:p>
            <a:r>
              <a:rPr lang="it-IT" dirty="0" smtClean="0"/>
              <a:t>02/03/2017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22661" y="62723"/>
            <a:ext cx="769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The 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Low Rate scheme (CMS/</a:t>
            </a:r>
            <a:r>
              <a:rPr lang="en-US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SHiP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368079" y="6356662"/>
            <a:ext cx="1600200" cy="365125"/>
          </a:xfrm>
        </p:spPr>
        <p:txBody>
          <a:bodyPr/>
          <a:lstStyle/>
          <a:p>
            <a:fld id="{FBAC6631-AF73-4497-B350-0AD1C95976D9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fld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875347" y="1088733"/>
            <a:ext cx="7937901" cy="5118793"/>
            <a:chOff x="1206099" y="1088733"/>
            <a:chExt cx="7746511" cy="5118793"/>
          </a:xfrm>
        </p:grpSpPr>
        <p:sp>
          <p:nvSpPr>
            <p:cNvPr id="10" name="CasellaDiTesto 9"/>
            <p:cNvSpPr txBox="1"/>
            <p:nvPr/>
          </p:nvSpPr>
          <p:spPr>
            <a:xfrm>
              <a:off x="1269897" y="566622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206099" y="131982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206099" y="437942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grpSp>
          <p:nvGrpSpPr>
            <p:cNvPr id="17" name="Gruppo 19"/>
            <p:cNvGrpSpPr/>
            <p:nvPr/>
          </p:nvGrpSpPr>
          <p:grpSpPr>
            <a:xfrm rot="10800000">
              <a:off x="1588546" y="1339083"/>
              <a:ext cx="1998223" cy="259363"/>
              <a:chOff x="379521" y="1121870"/>
              <a:chExt cx="4121830" cy="334245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8" t="13829" b="61666"/>
              <a:stretch/>
            </p:blipFill>
            <p:spPr>
              <a:xfrm>
                <a:off x="379521" y="1121870"/>
                <a:ext cx="4121830" cy="334245"/>
              </a:xfrm>
              <a:prstGeom prst="rect">
                <a:avLst/>
              </a:prstGeom>
            </p:spPr>
          </p:pic>
          <p:cxnSp>
            <p:nvCxnSpPr>
              <p:cNvPr id="19" name="Connettore 1 18"/>
              <p:cNvCxnSpPr/>
              <p:nvPr/>
            </p:nvCxnSpPr>
            <p:spPr>
              <a:xfrm>
                <a:off x="414338" y="1129244"/>
                <a:ext cx="40826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CasellaDiTesto 42"/>
            <p:cNvSpPr txBox="1"/>
            <p:nvPr/>
          </p:nvSpPr>
          <p:spPr>
            <a:xfrm>
              <a:off x="4471900" y="1799912"/>
              <a:ext cx="41511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DLC layer: 0.1-0.2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µm 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(10-200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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/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ＭＳ ゴシック"/>
                  <a:cs typeface="Arial" pitchFamily="34" charset="0"/>
                  <a:sym typeface="Symbol" panose="05050102010706020507" pitchFamily="18" charset="2"/>
                </a:rPr>
                <a:t>☐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)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4724226" y="1394920"/>
              <a:ext cx="21291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Kapton layer  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µm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4727546" y="1088733"/>
              <a:ext cx="2026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Copper layer  5 µm</a:t>
              </a: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4371619" y="5376529"/>
              <a:ext cx="45809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DLC-coated base material after copper and kapton chemical etching 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(WELL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amplification stage)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4624878" y="3585162"/>
              <a:ext cx="3433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DLC-coated kapton base material</a:t>
              </a:r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4724226" y="4844612"/>
              <a:ext cx="17027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PCB (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1-1.6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mm)</a:t>
              </a:r>
            </a:p>
          </p:txBody>
        </p:sp>
        <p:cxnSp>
          <p:nvCxnSpPr>
            <p:cNvPr id="57" name="Connettore 2 56"/>
            <p:cNvCxnSpPr/>
            <p:nvPr/>
          </p:nvCxnSpPr>
          <p:spPr>
            <a:xfrm flipH="1">
              <a:off x="3807025" y="1284625"/>
              <a:ext cx="723117" cy="659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2 60"/>
            <p:cNvCxnSpPr/>
            <p:nvPr/>
          </p:nvCxnSpPr>
          <p:spPr>
            <a:xfrm flipH="1" flipV="1">
              <a:off x="3807024" y="1485815"/>
              <a:ext cx="697270" cy="284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2 65"/>
            <p:cNvCxnSpPr/>
            <p:nvPr/>
          </p:nvCxnSpPr>
          <p:spPr>
            <a:xfrm flipH="1" flipV="1">
              <a:off x="3653985" y="1608890"/>
              <a:ext cx="841867" cy="2884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2 86"/>
            <p:cNvCxnSpPr/>
            <p:nvPr/>
          </p:nvCxnSpPr>
          <p:spPr>
            <a:xfrm flipH="1">
              <a:off x="3604823" y="3793989"/>
              <a:ext cx="815257" cy="3918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2 97"/>
            <p:cNvCxnSpPr/>
            <p:nvPr/>
          </p:nvCxnSpPr>
          <p:spPr>
            <a:xfrm flipH="1" flipV="1">
              <a:off x="3694090" y="4762274"/>
              <a:ext cx="968393" cy="2446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2 101"/>
            <p:cNvCxnSpPr/>
            <p:nvPr/>
          </p:nvCxnSpPr>
          <p:spPr>
            <a:xfrm flipH="1" flipV="1">
              <a:off x="3653987" y="5709273"/>
              <a:ext cx="648456" cy="6466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2 110"/>
            <p:cNvCxnSpPr/>
            <p:nvPr/>
          </p:nvCxnSpPr>
          <p:spPr>
            <a:xfrm flipH="1">
              <a:off x="3716114" y="4387117"/>
              <a:ext cx="769628" cy="260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ccia in giù 77"/>
            <p:cNvSpPr/>
            <p:nvPr/>
          </p:nvSpPr>
          <p:spPr>
            <a:xfrm>
              <a:off x="2384075" y="1878669"/>
              <a:ext cx="316640" cy="178067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1576381" y="4071395"/>
              <a:ext cx="2000597" cy="754067"/>
              <a:chOff x="693810" y="4129085"/>
              <a:chExt cx="2000597" cy="754067"/>
            </a:xfrm>
          </p:grpSpPr>
          <p:pic>
            <p:nvPicPr>
              <p:cNvPr id="71" name="Immagine 7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4" t="17731" r="21715" b="57042"/>
              <a:stretch/>
            </p:blipFill>
            <p:spPr>
              <a:xfrm rot="10800000">
                <a:off x="693810" y="4129085"/>
                <a:ext cx="1998223" cy="754067"/>
              </a:xfrm>
              <a:prstGeom prst="rect">
                <a:avLst/>
              </a:prstGeom>
            </p:spPr>
          </p:pic>
          <p:cxnSp>
            <p:nvCxnSpPr>
              <p:cNvPr id="72" name="Connettore 1 71"/>
              <p:cNvCxnSpPr/>
              <p:nvPr/>
            </p:nvCxnSpPr>
            <p:spPr>
              <a:xfrm rot="10800000" flipV="1">
                <a:off x="706183" y="4380910"/>
                <a:ext cx="1973480" cy="660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4" name="Immagine 7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4" t="14641" r="21715" b="78924"/>
              <a:stretch/>
            </p:blipFill>
            <p:spPr>
              <a:xfrm rot="10800000">
                <a:off x="696184" y="4680959"/>
                <a:ext cx="1998223" cy="192323"/>
              </a:xfrm>
              <a:prstGeom prst="rect">
                <a:avLst/>
              </a:prstGeom>
            </p:spPr>
          </p:pic>
          <p:sp>
            <p:nvSpPr>
              <p:cNvPr id="2" name="Rettangolo 1"/>
              <p:cNvSpPr/>
              <p:nvPr/>
            </p:nvSpPr>
            <p:spPr>
              <a:xfrm>
                <a:off x="720796" y="4402012"/>
                <a:ext cx="1963982" cy="17911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uppo 11"/>
            <p:cNvGrpSpPr/>
            <p:nvPr/>
          </p:nvGrpSpPr>
          <p:grpSpPr>
            <a:xfrm>
              <a:off x="1576508" y="5387906"/>
              <a:ext cx="2000598" cy="782364"/>
              <a:chOff x="693937" y="5742979"/>
              <a:chExt cx="2000598" cy="782364"/>
            </a:xfrm>
          </p:grpSpPr>
          <p:grpSp>
            <p:nvGrpSpPr>
              <p:cNvPr id="85" name="Gruppo 84"/>
              <p:cNvGrpSpPr/>
              <p:nvPr/>
            </p:nvGrpSpPr>
            <p:grpSpPr>
              <a:xfrm>
                <a:off x="693937" y="5742979"/>
                <a:ext cx="2000598" cy="782364"/>
                <a:chOff x="409361" y="5742979"/>
                <a:chExt cx="2667464" cy="782364"/>
              </a:xfrm>
            </p:grpSpPr>
            <p:pic>
              <p:nvPicPr>
                <p:cNvPr id="82" name="Immagine 8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24" t="17101" r="21715" b="57042"/>
                <a:stretch/>
              </p:blipFill>
              <p:spPr>
                <a:xfrm rot="10800000">
                  <a:off x="409361" y="5742979"/>
                  <a:ext cx="2664297" cy="782364"/>
                </a:xfrm>
                <a:prstGeom prst="rect">
                  <a:avLst/>
                </a:prstGeom>
              </p:spPr>
            </p:pic>
            <p:pic>
              <p:nvPicPr>
                <p:cNvPr id="81" name="Immagine 8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24" t="14641" r="21715" b="78924"/>
                <a:stretch/>
              </p:blipFill>
              <p:spPr>
                <a:xfrm rot="10800000">
                  <a:off x="412528" y="6300812"/>
                  <a:ext cx="2664297" cy="194678"/>
                </a:xfrm>
                <a:prstGeom prst="rect">
                  <a:avLst/>
                </a:prstGeom>
              </p:spPr>
            </p:pic>
            <p:pic>
              <p:nvPicPr>
                <p:cNvPr id="84" name="Immagine 8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334" t="3520" r="32856" b="89296"/>
                <a:stretch/>
              </p:blipFill>
              <p:spPr>
                <a:xfrm>
                  <a:off x="428582" y="5756636"/>
                  <a:ext cx="2625855" cy="275276"/>
                </a:xfrm>
                <a:prstGeom prst="rect">
                  <a:avLst/>
                </a:prstGeom>
              </p:spPr>
            </p:pic>
            <p:cxnSp>
              <p:nvCxnSpPr>
                <p:cNvPr id="83" name="Connettore 1 82"/>
                <p:cNvCxnSpPr/>
                <p:nvPr/>
              </p:nvCxnSpPr>
              <p:spPr>
                <a:xfrm rot="10800000" flipV="1">
                  <a:off x="435794" y="6027300"/>
                  <a:ext cx="2631306" cy="668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Rettangolo 76"/>
              <p:cNvSpPr/>
              <p:nvPr/>
            </p:nvSpPr>
            <p:spPr>
              <a:xfrm>
                <a:off x="718448" y="6044128"/>
                <a:ext cx="1963982" cy="17911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CasellaDiTesto 39"/>
            <p:cNvSpPr txBox="1"/>
            <p:nvPr/>
          </p:nvSpPr>
          <p:spPr>
            <a:xfrm>
              <a:off x="4724226" y="4248617"/>
              <a:ext cx="27815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Insulating medium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(50 µm)</a:t>
              </a:r>
              <a:endPara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2098307" y="6356350"/>
            <a:ext cx="5486400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934-7F42-8A40-9853-64C5544F0EDC}" type="slidenum">
              <a:rPr lang="en-US" smtClean="0"/>
              <a:t>8</a:t>
            </a:fld>
            <a:endParaRPr lang="en-US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67023" y="2466435"/>
            <a:ext cx="8646402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Detector performance: </a:t>
            </a:r>
            <a:br>
              <a:rPr lang="en-GB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</a:br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Lab Tests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015574" y="6356350"/>
            <a:ext cx="3443592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2CAC-500D-9C40-9416-2A32AD4EE58F}" type="slidenum">
              <a:rPr lang="en-US" smtClean="0">
                <a:latin typeface="Baskerville"/>
                <a:cs typeface="Baskerville"/>
              </a:rPr>
              <a:pPr/>
              <a:t>9</a:t>
            </a:fld>
            <a:endParaRPr lang="en-US" dirty="0">
              <a:latin typeface="Baskerville"/>
              <a:cs typeface="Baskerville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0131" y="220539"/>
            <a:ext cx="9070175" cy="528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Detector Gain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8"/>
          <p:cNvSpPr txBox="1"/>
          <p:nvPr/>
        </p:nvSpPr>
        <p:spPr>
          <a:xfrm>
            <a:off x="30131" y="920322"/>
            <a:ext cx="9070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P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rototypes with different resistivity (12-80-880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M/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ゴシック"/>
                <a:cs typeface="Arial" pitchFamily="34" charset="0"/>
                <a:sym typeface="Symbol" panose="05050102010706020507" pitchFamily="18" charset="2"/>
              </a:rPr>
              <a:t>☐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  <a:sym typeface="Symbol" panose="05050102010706020507" pitchFamily="18" charset="2"/>
              </a:rPr>
              <a:t>)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have been tested with 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X-Rays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(5.9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keV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), with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different gas mixtures,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and characterized by measuring the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gas gain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in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current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mode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.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782111" y="6356350"/>
            <a:ext cx="3771089" cy="365125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Bencivenni</a:t>
            </a:r>
            <a:r>
              <a:rPr lang="en-US" dirty="0" smtClean="0"/>
              <a:t>, LNF-INFN - INSTR2017,  Novosibirsk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02/03/2017</a:t>
            </a:r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55" y="2052948"/>
            <a:ext cx="5939984" cy="4043909"/>
          </a:xfrm>
          <a:prstGeom prst="rect">
            <a:avLst/>
          </a:prstGeom>
        </p:spPr>
      </p:pic>
      <p:sp>
        <p:nvSpPr>
          <p:cNvPr id="52" name="CasellaDiTesto 51"/>
          <p:cNvSpPr txBox="1"/>
          <p:nvPr/>
        </p:nvSpPr>
        <p:spPr>
          <a:xfrm>
            <a:off x="6767736" y="2727843"/>
            <a:ext cx="237626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WELL </a:t>
            </a:r>
            <a:r>
              <a:rPr lang="en-GB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kapton</a:t>
            </a: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thickness = 50µm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24099" y="1958654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Ar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/iC</a:t>
            </a:r>
            <a:r>
              <a:rPr lang="en-GB" b="1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4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H</a:t>
            </a:r>
            <a:r>
              <a:rPr lang="en-GB" b="1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10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= 90/10</a:t>
            </a:r>
            <a:r>
              <a:rPr lang="en-GB" b="1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dobe Ming Std L" pitchFamily="18" charset="-128"/>
                <a:cs typeface="Arial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5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2924</Words>
  <Application>Microsoft Office PowerPoint</Application>
  <PresentationFormat>Presentazione su schermo (4:3)</PresentationFormat>
  <Paragraphs>478</Paragraphs>
  <Slides>35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7" baseType="lpstr">
      <vt:lpstr>Office Theme</vt:lpstr>
      <vt:lpstr>Picture</vt:lpstr>
      <vt:lpstr>The µ-RWELL</vt:lpstr>
      <vt:lpstr>Outline </vt:lpstr>
      <vt:lpstr>Presentazione standard di PowerPoint</vt:lpstr>
      <vt:lpstr>Presentazione standard di PowerPoint</vt:lpstr>
      <vt:lpstr>Principle of operation </vt:lpstr>
      <vt:lpstr>Presentazione standard di PowerPoint</vt:lpstr>
      <vt:lpstr>Presentazione standard di PowerPoint</vt:lpstr>
      <vt:lpstr>Detector performance:  Lab Tests</vt:lpstr>
      <vt:lpstr>Presentazione standard di PowerPoint</vt:lpstr>
      <vt:lpstr>Rate capability with X-rays (single layer)</vt:lpstr>
      <vt:lpstr>Detector performance:  Beam Tests</vt:lpstr>
      <vt:lpstr>Presentazione standard di PowerPoint</vt:lpstr>
      <vt:lpstr>Presentazione standard di PowerPoint</vt:lpstr>
      <vt:lpstr>Presentazione standard di PowerPoint</vt:lpstr>
      <vt:lpstr> Technology Transfer to Industry</vt:lpstr>
      <vt:lpstr>Towards the High Rate scheme</vt:lpstr>
      <vt:lpstr>Presentazione standard di PowerPoint</vt:lpstr>
      <vt:lpstr>Rate capability with X-rays (double layer)</vt:lpstr>
      <vt:lpstr>Presentazione standard di PowerPoint</vt:lpstr>
      <vt:lpstr>Presentazione standard di PowerPoint</vt:lpstr>
      <vt:lpstr>Conclusion</vt:lpstr>
      <vt:lpstr>Spare slides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GE2/1 u-RWELL preparation</vt:lpstr>
      <vt:lpstr>ELTOS tests</vt:lpstr>
      <vt:lpstr>X-ray measurements</vt:lpstr>
      <vt:lpstr>Detector Gain (large area)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on micro-RWELL gaseous</dc:title>
  <dc:creator>Gianfranco</dc:creator>
  <cp:lastModifiedBy>gianni</cp:lastModifiedBy>
  <cp:revision>279</cp:revision>
  <dcterms:created xsi:type="dcterms:W3CDTF">2017-01-17T16:09:58Z</dcterms:created>
  <dcterms:modified xsi:type="dcterms:W3CDTF">2017-03-02T00:30:24Z</dcterms:modified>
</cp:coreProperties>
</file>