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 id="2147483749" r:id="rId3"/>
    <p:sldMasterId id="2147483761" r:id="rId4"/>
  </p:sldMasterIdLst>
  <p:notesMasterIdLst>
    <p:notesMasterId r:id="rId31"/>
  </p:notesMasterIdLst>
  <p:sldIdLst>
    <p:sldId id="256" r:id="rId5"/>
    <p:sldId id="257" r:id="rId6"/>
    <p:sldId id="324" r:id="rId7"/>
    <p:sldId id="258" r:id="rId8"/>
    <p:sldId id="259" r:id="rId9"/>
    <p:sldId id="288" r:id="rId10"/>
    <p:sldId id="316" r:id="rId11"/>
    <p:sldId id="282" r:id="rId12"/>
    <p:sldId id="313" r:id="rId13"/>
    <p:sldId id="292" r:id="rId14"/>
    <p:sldId id="281" r:id="rId15"/>
    <p:sldId id="325" r:id="rId16"/>
    <p:sldId id="326" r:id="rId17"/>
    <p:sldId id="327" r:id="rId18"/>
    <p:sldId id="328" r:id="rId19"/>
    <p:sldId id="329" r:id="rId20"/>
    <p:sldId id="267" r:id="rId21"/>
    <p:sldId id="321" r:id="rId22"/>
    <p:sldId id="317" r:id="rId23"/>
    <p:sldId id="318" r:id="rId24"/>
    <p:sldId id="272" r:id="rId25"/>
    <p:sldId id="285" r:id="rId26"/>
    <p:sldId id="312" r:id="rId27"/>
    <p:sldId id="275" r:id="rId28"/>
    <p:sldId id="27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07D"/>
    <a:srgbClr val="C440B4"/>
    <a:srgbClr val="9C308F"/>
    <a:srgbClr val="EE2010"/>
    <a:srgbClr val="FF5050"/>
    <a:srgbClr val="FF0000"/>
    <a:srgbClr val="FF3300"/>
    <a:srgbClr val="000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5"/>
    <p:restoredTop sz="88564" autoAdjust="0"/>
  </p:normalViewPr>
  <p:slideViewPr>
    <p:cSldViewPr snapToGrid="0" snapToObjects="1">
      <p:cViewPr>
        <p:scale>
          <a:sx n="60" d="100"/>
          <a:sy n="60" d="100"/>
        </p:scale>
        <p:origin x="-1788"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F7080-F509-014E-B8A9-01597D0DAE45}" type="datetimeFigureOut">
              <a:rPr lang="en-US" smtClean="0"/>
              <a:t>3/3/2017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C45DE-D196-6749-B6F7-974D16E38C40}" type="slidenum">
              <a:rPr lang="en-US" smtClean="0"/>
              <a:t>‹#›</a:t>
            </a:fld>
            <a:endParaRPr lang="en-US"/>
          </a:p>
        </p:txBody>
      </p:sp>
    </p:spTree>
    <p:extLst>
      <p:ext uri="{BB962C8B-B14F-4D97-AF65-F5344CB8AC3E}">
        <p14:creationId xmlns:p14="http://schemas.microsoft.com/office/powerpoint/2010/main" val="185093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C45DE-D196-6749-B6F7-974D16E38C40}" type="slidenum">
              <a:rPr lang="en-US" smtClean="0"/>
              <a:t>2</a:t>
            </a:fld>
            <a:endParaRPr lang="en-US"/>
          </a:p>
        </p:txBody>
      </p:sp>
    </p:spTree>
    <p:extLst>
      <p:ext uri="{BB962C8B-B14F-4D97-AF65-F5344CB8AC3E}">
        <p14:creationId xmlns:p14="http://schemas.microsoft.com/office/powerpoint/2010/main" val="336345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6C45DE-D196-6749-B6F7-974D16E38C40}" type="slidenum">
              <a:rPr lang="en-US" smtClean="0"/>
              <a:t>4</a:t>
            </a:fld>
            <a:endParaRPr lang="en-US"/>
          </a:p>
        </p:txBody>
      </p:sp>
    </p:spTree>
    <p:extLst>
      <p:ext uri="{BB962C8B-B14F-4D97-AF65-F5344CB8AC3E}">
        <p14:creationId xmlns:p14="http://schemas.microsoft.com/office/powerpoint/2010/main" val="120407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fit the</a:t>
            </a:r>
            <a:r>
              <a:rPr lang="en-US" baseline="0" dirty="0" smtClean="0"/>
              <a:t> 662 </a:t>
            </a:r>
            <a:r>
              <a:rPr lang="en-US" baseline="0" dirty="0" err="1" smtClean="0"/>
              <a:t>keV</a:t>
            </a:r>
            <a:r>
              <a:rPr lang="en-US" baseline="0" dirty="0" smtClean="0"/>
              <a:t> peak with </a:t>
            </a:r>
            <a:r>
              <a:rPr lang="en-US" baseline="0" dirty="0" err="1" smtClean="0"/>
              <a:t>exp</a:t>
            </a:r>
            <a:r>
              <a:rPr lang="en-US" baseline="0" dirty="0" smtClean="0"/>
              <a:t> mod. Gaussian function, so that the peaks of the data and fit function match!!!</a:t>
            </a:r>
          </a:p>
          <a:p>
            <a:endParaRPr lang="en-US" baseline="0" dirty="0" smtClean="0"/>
          </a:p>
          <a:p>
            <a:r>
              <a:rPr lang="en-US" baseline="0" dirty="0" smtClean="0"/>
              <a:t>Pure 662 </a:t>
            </a:r>
            <a:r>
              <a:rPr lang="en-US" baseline="0" dirty="0" err="1" smtClean="0"/>
              <a:t>keV</a:t>
            </a:r>
            <a:r>
              <a:rPr lang="en-US" baseline="0" dirty="0" smtClean="0"/>
              <a:t> events considered in further pulse-shape analysis</a:t>
            </a:r>
            <a:endParaRPr lang="en-US" dirty="0"/>
          </a:p>
        </p:txBody>
      </p:sp>
      <p:sp>
        <p:nvSpPr>
          <p:cNvPr id="4" name="Slide Number Placeholder 3"/>
          <p:cNvSpPr>
            <a:spLocks noGrp="1"/>
          </p:cNvSpPr>
          <p:nvPr>
            <p:ph type="sldNum" sz="quarter" idx="10"/>
          </p:nvPr>
        </p:nvSpPr>
        <p:spPr/>
        <p:txBody>
          <a:bodyPr/>
          <a:lstStyle/>
          <a:p>
            <a:fld id="{FE6C45DE-D196-6749-B6F7-974D16E38C40}" type="slidenum">
              <a:rPr lang="en-US" smtClean="0"/>
              <a:t>5</a:t>
            </a:fld>
            <a:endParaRPr lang="en-US"/>
          </a:p>
        </p:txBody>
      </p:sp>
    </p:spTree>
    <p:extLst>
      <p:ext uri="{BB962C8B-B14F-4D97-AF65-F5344CB8AC3E}">
        <p14:creationId xmlns:p14="http://schemas.microsoft.com/office/powerpoint/2010/main" val="188859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alpha particle spectroscopy, the quenching factor is an important characteristic of detector that allows us to understand where our alpha peaks should appear in the gamma calibrated energy spectrum. Quenching factor is dependent on the energy of alpha particle. For more precise characterization of our detector, one must measure this factor in respect with different alpha particle energy. With a preference to use the internal alpha source of our crystal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E6C45DE-D196-6749-B6F7-974D16E38C40}" type="slidenum">
              <a:rPr lang="en-US" smtClean="0"/>
              <a:t>6</a:t>
            </a:fld>
            <a:endParaRPr lang="en-US"/>
          </a:p>
        </p:txBody>
      </p:sp>
    </p:spTree>
    <p:extLst>
      <p:ext uri="{BB962C8B-B14F-4D97-AF65-F5344CB8AC3E}">
        <p14:creationId xmlns:p14="http://schemas.microsoft.com/office/powerpoint/2010/main" val="135548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latin typeface="Times New Roman" pitchFamily="18" charset="0"/>
            </a:endParaRPr>
          </a:p>
        </p:txBody>
      </p:sp>
    </p:spTree>
    <p:extLst>
      <p:ext uri="{BB962C8B-B14F-4D97-AF65-F5344CB8AC3E}">
        <p14:creationId xmlns:p14="http://schemas.microsoft.com/office/powerpoint/2010/main" val="192613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E6C45DE-D196-6749-B6F7-974D16E38C40}" type="slidenum">
              <a:rPr lang="en-US" smtClean="0"/>
              <a:t>17</a:t>
            </a:fld>
            <a:endParaRPr lang="en-US"/>
          </a:p>
        </p:txBody>
      </p:sp>
    </p:spTree>
    <p:extLst>
      <p:ext uri="{BB962C8B-B14F-4D97-AF65-F5344CB8AC3E}">
        <p14:creationId xmlns:p14="http://schemas.microsoft.com/office/powerpoint/2010/main" val="87377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Optimum counting conditions were</a:t>
            </a:r>
            <a:r>
              <a:rPr lang="en-US" baseline="0" dirty="0" smtClean="0"/>
              <a:t> not realized at the time of Hafnium measurement. Resolution of the alpha peak is poor. </a:t>
            </a:r>
            <a:endParaRPr lang="en-US" dirty="0"/>
          </a:p>
        </p:txBody>
      </p:sp>
      <p:sp>
        <p:nvSpPr>
          <p:cNvPr id="4" name="Slide Number Placeholder 3"/>
          <p:cNvSpPr>
            <a:spLocks noGrp="1"/>
          </p:cNvSpPr>
          <p:nvPr>
            <p:ph type="sldNum" sz="quarter" idx="10"/>
          </p:nvPr>
        </p:nvSpPr>
        <p:spPr/>
        <p:txBody>
          <a:bodyPr/>
          <a:lstStyle/>
          <a:p>
            <a:fld id="{FE6C45DE-D196-6749-B6F7-974D16E38C40}" type="slidenum">
              <a:rPr lang="en-US" smtClean="0"/>
              <a:t>21</a:t>
            </a:fld>
            <a:endParaRPr lang="en-US"/>
          </a:p>
        </p:txBody>
      </p:sp>
    </p:spTree>
    <p:extLst>
      <p:ext uri="{BB962C8B-B14F-4D97-AF65-F5344CB8AC3E}">
        <p14:creationId xmlns:p14="http://schemas.microsoft.com/office/powerpoint/2010/main" val="118517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6231EF-E3DA-264B-A16D-FC7A40061CC6}" type="datetime1">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78913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0FD4D0-1457-584F-ADA3-EBA03180BA11}" type="datetime1">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80060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8E7D4-FC05-4647-AB67-D5140CB03EE4}" type="datetime1">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170288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457200" y="1600200"/>
            <a:ext cx="8229600" cy="4525963"/>
          </a:xfrm>
        </p:spPr>
        <p:txBody>
          <a:bodyPr/>
          <a:lstStyle/>
          <a:p>
            <a:endParaRPr lang="it-IT"/>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DFDF49D-B0B2-6447-813F-1B1EF1910090}" type="datetime1">
              <a:rPr lang="en-US" altLang="it-IT" smtClean="0">
                <a:solidFill>
                  <a:prstClr val="black">
                    <a:tint val="75000"/>
                  </a:prstClr>
                </a:solidFill>
              </a:rPr>
              <a:t>3/3/2017</a:t>
            </a:fld>
            <a:endParaRPr lang="ru-RU" altLang="it-IT">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ru-RU" altLang="it-IT">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2F307D9-5331-48FC-BB75-AFE1B6AE6A10}" type="slidenum">
              <a:rPr lang="ru-RU" altLang="it-IT">
                <a:solidFill>
                  <a:prstClr val="black">
                    <a:tint val="75000"/>
                  </a:prstClr>
                </a:solidFill>
              </a:rPr>
              <a:pPr/>
              <a:t>‹#›</a:t>
            </a:fld>
            <a:endParaRPr lang="ru-RU" altLang="it-IT">
              <a:solidFill>
                <a:prstClr val="black">
                  <a:tint val="75000"/>
                </a:prstClr>
              </a:solidFill>
            </a:endParaRPr>
          </a:p>
        </p:txBody>
      </p:sp>
    </p:spTree>
    <p:extLst>
      <p:ext uri="{BB962C8B-B14F-4D97-AF65-F5344CB8AC3E}">
        <p14:creationId xmlns:p14="http://schemas.microsoft.com/office/powerpoint/2010/main" val="2311343893"/>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04B0AF6A-EB81-E041-A88F-9DE065867AFA}"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17027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768B718E-7DDF-D140-939B-1B067954DFE7}"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44065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13B09-49B5-A34F-A1D5-26E0F6CBDF94}"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78258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E687B74F-BD18-474C-88A6-24B7DB5A44CA}" type="datetime1">
              <a:rPr lang="en-US" smtClean="0">
                <a:solidFill>
                  <a:prstClr val="black">
                    <a:tint val="75000"/>
                  </a:prstClr>
                </a:solidFill>
              </a:rPr>
              <a:t>3/3/2017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56980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0AD6B365-6546-5D47-AB1C-75F9329CA55D}" type="datetime1">
              <a:rPr lang="en-US" smtClean="0">
                <a:solidFill>
                  <a:prstClr val="black">
                    <a:tint val="75000"/>
                  </a:prstClr>
                </a:solidFill>
              </a:rPr>
              <a:t>3/3/2017</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6237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C480213B-9E5E-E44C-A3C0-1BB6BD6E219A}" type="datetime1">
              <a:rPr lang="en-US" smtClean="0">
                <a:solidFill>
                  <a:prstClr val="black">
                    <a:tint val="75000"/>
                  </a:prstClr>
                </a:solidFill>
              </a:rPr>
              <a:t>3/3/2017</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23764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351D6-7486-A948-8E20-0AB586A7D9EF}" type="datetime1">
              <a:rPr lang="en-US" smtClean="0">
                <a:solidFill>
                  <a:prstClr val="black">
                    <a:tint val="75000"/>
                  </a:prstClr>
                </a:solidFill>
              </a:rPr>
              <a:t>3/3/2017</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68393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789E5-343B-B241-B75A-BA7B350486B2}" type="datetime1">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13979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1301B-0AEF-F842-83F8-30E14A82AE92}" type="datetime1">
              <a:rPr lang="en-US" smtClean="0">
                <a:solidFill>
                  <a:prstClr val="black">
                    <a:tint val="75000"/>
                  </a:prstClr>
                </a:solidFill>
              </a:rPr>
              <a:t>3/3/2017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42548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69185-D3AB-5647-9F29-E10983AFA774}" type="datetime1">
              <a:rPr lang="en-US" smtClean="0">
                <a:solidFill>
                  <a:prstClr val="black">
                    <a:tint val="75000"/>
                  </a:prstClr>
                </a:solidFill>
              </a:rPr>
              <a:t>3/3/2017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07194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9420B232-C8C4-1C43-A67C-CC06E50BD7B2}"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764536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6CA49E49-CB72-6D41-BC8D-6F48B042FEE6}"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369335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457200" y="1600200"/>
            <a:ext cx="8229600" cy="4525963"/>
          </a:xfrm>
        </p:spPr>
        <p:txBody>
          <a:bodyPr/>
          <a:lstStyle/>
          <a:p>
            <a:endParaRPr lang="it-IT"/>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402B5AE2-CB98-8147-B510-05DEF52B9ADF}" type="datetime1">
              <a:rPr lang="en-US" altLang="it-IT" smtClean="0">
                <a:solidFill>
                  <a:prstClr val="black">
                    <a:tint val="75000"/>
                  </a:prstClr>
                </a:solidFill>
              </a:rPr>
              <a:t>3/3/2017</a:t>
            </a:fld>
            <a:endParaRPr lang="ru-RU" altLang="it-IT">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ru-RU" altLang="it-IT">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2F307D9-5331-48FC-BB75-AFE1B6AE6A10}" type="slidenum">
              <a:rPr lang="ru-RU" altLang="it-IT">
                <a:solidFill>
                  <a:prstClr val="black">
                    <a:tint val="75000"/>
                  </a:prstClr>
                </a:solidFill>
              </a:rPr>
              <a:pPr/>
              <a:t>‹#›</a:t>
            </a:fld>
            <a:endParaRPr lang="ru-RU" altLang="it-IT">
              <a:solidFill>
                <a:prstClr val="black">
                  <a:tint val="75000"/>
                </a:prstClr>
              </a:solidFill>
            </a:endParaRPr>
          </a:p>
        </p:txBody>
      </p:sp>
    </p:spTree>
    <p:extLst>
      <p:ext uri="{BB962C8B-B14F-4D97-AF65-F5344CB8AC3E}">
        <p14:creationId xmlns:p14="http://schemas.microsoft.com/office/powerpoint/2010/main" val="1828236643"/>
      </p:ext>
    </p:extLst>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3"/>
          <p:cNvSpPr>
            <a:spLocks noGrp="1" noChangeArrowheads="1"/>
          </p:cNvSpPr>
          <p:nvPr>
            <p:ph type="dt" idx="10"/>
          </p:nvPr>
        </p:nvSpPr>
        <p:spPr>
          <a:ln/>
        </p:spPr>
        <p:txBody>
          <a:bodyPr/>
          <a:lstStyle>
            <a:lvl1pPr>
              <a:defRPr/>
            </a:lvl1pPr>
          </a:lstStyle>
          <a:p>
            <a:pPr>
              <a:defRPr/>
            </a:pPr>
            <a:fld id="{5B5967C4-A4E0-3B46-967C-A6CBA0601C3D}" type="datetime1">
              <a:rPr lang="en-US" altLang="it-IT" smtClean="0"/>
              <a:pPr>
                <a:defRPr/>
              </a:pPr>
              <a:t>3/3/2017</a:t>
            </a:fld>
            <a:endParaRPr lang="it-IT" altLang="it-IT"/>
          </a:p>
        </p:txBody>
      </p:sp>
      <p:sp>
        <p:nvSpPr>
          <p:cNvPr id="5" name="Rectangle 5"/>
          <p:cNvSpPr>
            <a:spLocks noGrp="1" noChangeArrowheads="1"/>
          </p:cNvSpPr>
          <p:nvPr>
            <p:ph type="sldNum" idx="11"/>
          </p:nvPr>
        </p:nvSpPr>
        <p:spPr>
          <a:ln/>
        </p:spPr>
        <p:txBody>
          <a:bodyPr/>
          <a:lstStyle>
            <a:lvl1pPr>
              <a:defRPr/>
            </a:lvl1pPr>
          </a:lstStyle>
          <a:p>
            <a:pPr>
              <a:defRPr/>
            </a:pPr>
            <a:fld id="{6343BC6C-824A-46A6-BBEF-65DFFBE897B9}" type="slidenum">
              <a:rPr lang="it-IT" altLang="it-IT"/>
              <a:pPr>
                <a:defRPr/>
              </a:pPr>
              <a:t>‹#›</a:t>
            </a:fld>
            <a:endParaRPr lang="it-IT" altLang="it-IT"/>
          </a:p>
        </p:txBody>
      </p:sp>
    </p:spTree>
    <p:extLst>
      <p:ext uri="{BB962C8B-B14F-4D97-AF65-F5344CB8AC3E}">
        <p14:creationId xmlns:p14="http://schemas.microsoft.com/office/powerpoint/2010/main" val="2865579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3"/>
          <p:cNvSpPr>
            <a:spLocks noGrp="1" noChangeArrowheads="1"/>
          </p:cNvSpPr>
          <p:nvPr>
            <p:ph type="dt" idx="10"/>
          </p:nvPr>
        </p:nvSpPr>
        <p:spPr>
          <a:ln/>
        </p:spPr>
        <p:txBody>
          <a:bodyPr/>
          <a:lstStyle>
            <a:lvl1pPr>
              <a:defRPr/>
            </a:lvl1pPr>
          </a:lstStyle>
          <a:p>
            <a:pPr>
              <a:defRPr/>
            </a:pPr>
            <a:fld id="{9ADF6CE1-998B-DB46-BF46-66BBA78CEC5C}" type="datetime1">
              <a:rPr lang="en-US" altLang="it-IT" smtClean="0"/>
              <a:pPr>
                <a:defRPr/>
              </a:pPr>
              <a:t>3/3/2017</a:t>
            </a:fld>
            <a:endParaRPr lang="it-IT" altLang="it-IT"/>
          </a:p>
        </p:txBody>
      </p:sp>
      <p:sp>
        <p:nvSpPr>
          <p:cNvPr id="5" name="Rectangle 5"/>
          <p:cNvSpPr>
            <a:spLocks noGrp="1" noChangeArrowheads="1"/>
          </p:cNvSpPr>
          <p:nvPr>
            <p:ph type="sldNum" idx="11"/>
          </p:nvPr>
        </p:nvSpPr>
        <p:spPr>
          <a:ln/>
        </p:spPr>
        <p:txBody>
          <a:bodyPr/>
          <a:lstStyle>
            <a:lvl1pPr>
              <a:defRPr/>
            </a:lvl1pPr>
          </a:lstStyle>
          <a:p>
            <a:pPr>
              <a:defRPr/>
            </a:pPr>
            <a:fld id="{57079312-9745-42BE-A8E6-E29732BF4607}" type="slidenum">
              <a:rPr lang="it-IT" altLang="it-IT"/>
              <a:pPr>
                <a:defRPr/>
              </a:pPr>
              <a:t>‹#›</a:t>
            </a:fld>
            <a:endParaRPr lang="it-IT" altLang="it-IT"/>
          </a:p>
        </p:txBody>
      </p:sp>
    </p:spTree>
    <p:extLst>
      <p:ext uri="{BB962C8B-B14F-4D97-AF65-F5344CB8AC3E}">
        <p14:creationId xmlns:p14="http://schemas.microsoft.com/office/powerpoint/2010/main" val="1402511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9E220D44-A290-E347-BAF8-AD55D44C48E3}" type="datetime1">
              <a:rPr lang="en-US" altLang="it-IT" smtClean="0"/>
              <a:pPr>
                <a:defRPr/>
              </a:pPr>
              <a:t>3/3/2017</a:t>
            </a:fld>
            <a:endParaRPr lang="it-IT" altLang="it-IT"/>
          </a:p>
        </p:txBody>
      </p:sp>
      <p:sp>
        <p:nvSpPr>
          <p:cNvPr id="5" name="Rectangle 5"/>
          <p:cNvSpPr>
            <a:spLocks noGrp="1" noChangeArrowheads="1"/>
          </p:cNvSpPr>
          <p:nvPr>
            <p:ph type="sldNum" idx="11"/>
          </p:nvPr>
        </p:nvSpPr>
        <p:spPr>
          <a:ln/>
        </p:spPr>
        <p:txBody>
          <a:bodyPr/>
          <a:lstStyle>
            <a:lvl1pPr>
              <a:defRPr/>
            </a:lvl1pPr>
          </a:lstStyle>
          <a:p>
            <a:pPr>
              <a:defRPr/>
            </a:pPr>
            <a:fld id="{E41E1707-CC1E-446A-82FA-B581A79AEF5C}" type="slidenum">
              <a:rPr lang="it-IT" altLang="it-IT"/>
              <a:pPr>
                <a:defRPr/>
              </a:pPr>
              <a:t>‹#›</a:t>
            </a:fld>
            <a:endParaRPr lang="it-IT" altLang="it-IT"/>
          </a:p>
        </p:txBody>
      </p:sp>
    </p:spTree>
    <p:extLst>
      <p:ext uri="{BB962C8B-B14F-4D97-AF65-F5344CB8AC3E}">
        <p14:creationId xmlns:p14="http://schemas.microsoft.com/office/powerpoint/2010/main" val="1824606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3"/>
          <p:cNvSpPr>
            <a:spLocks noGrp="1" noChangeArrowheads="1"/>
          </p:cNvSpPr>
          <p:nvPr>
            <p:ph type="dt" idx="10"/>
          </p:nvPr>
        </p:nvSpPr>
        <p:spPr>
          <a:ln/>
        </p:spPr>
        <p:txBody>
          <a:bodyPr/>
          <a:lstStyle>
            <a:lvl1pPr>
              <a:defRPr/>
            </a:lvl1pPr>
          </a:lstStyle>
          <a:p>
            <a:pPr>
              <a:defRPr/>
            </a:pPr>
            <a:fld id="{E09CC27D-70CD-DA42-92FA-A5CDE8AA5285}" type="datetime1">
              <a:rPr lang="en-US" altLang="it-IT" smtClean="0"/>
              <a:pPr>
                <a:defRPr/>
              </a:pPr>
              <a:t>3/3/2017</a:t>
            </a:fld>
            <a:endParaRPr lang="it-IT" altLang="it-IT"/>
          </a:p>
        </p:txBody>
      </p:sp>
      <p:sp>
        <p:nvSpPr>
          <p:cNvPr id="6" name="Rectangle 5"/>
          <p:cNvSpPr>
            <a:spLocks noGrp="1" noChangeArrowheads="1"/>
          </p:cNvSpPr>
          <p:nvPr>
            <p:ph type="sldNum" idx="11"/>
          </p:nvPr>
        </p:nvSpPr>
        <p:spPr>
          <a:ln/>
        </p:spPr>
        <p:txBody>
          <a:bodyPr/>
          <a:lstStyle>
            <a:lvl1pPr>
              <a:defRPr/>
            </a:lvl1pPr>
          </a:lstStyle>
          <a:p>
            <a:pPr>
              <a:defRPr/>
            </a:pPr>
            <a:fld id="{1D8B7AE9-E619-444E-8E42-5106F1E5E8A2}" type="slidenum">
              <a:rPr lang="it-IT" altLang="it-IT"/>
              <a:pPr>
                <a:defRPr/>
              </a:pPr>
              <a:t>‹#›</a:t>
            </a:fld>
            <a:endParaRPr lang="it-IT" altLang="it-IT"/>
          </a:p>
        </p:txBody>
      </p:sp>
    </p:spTree>
    <p:extLst>
      <p:ext uri="{BB962C8B-B14F-4D97-AF65-F5344CB8AC3E}">
        <p14:creationId xmlns:p14="http://schemas.microsoft.com/office/powerpoint/2010/main" val="3525643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3"/>
          <p:cNvSpPr>
            <a:spLocks noGrp="1" noChangeArrowheads="1"/>
          </p:cNvSpPr>
          <p:nvPr>
            <p:ph type="dt" idx="10"/>
          </p:nvPr>
        </p:nvSpPr>
        <p:spPr>
          <a:ln/>
        </p:spPr>
        <p:txBody>
          <a:bodyPr/>
          <a:lstStyle>
            <a:lvl1pPr>
              <a:defRPr/>
            </a:lvl1pPr>
          </a:lstStyle>
          <a:p>
            <a:pPr>
              <a:defRPr/>
            </a:pPr>
            <a:fld id="{CF025A66-325F-3444-9472-4FBCD107804B}" type="datetime1">
              <a:rPr lang="en-US" altLang="it-IT" smtClean="0"/>
              <a:pPr>
                <a:defRPr/>
              </a:pPr>
              <a:t>3/3/2017</a:t>
            </a:fld>
            <a:endParaRPr lang="it-IT" altLang="it-IT"/>
          </a:p>
        </p:txBody>
      </p:sp>
      <p:sp>
        <p:nvSpPr>
          <p:cNvPr id="8" name="Rectangle 5"/>
          <p:cNvSpPr>
            <a:spLocks noGrp="1" noChangeArrowheads="1"/>
          </p:cNvSpPr>
          <p:nvPr>
            <p:ph type="sldNum" idx="11"/>
          </p:nvPr>
        </p:nvSpPr>
        <p:spPr>
          <a:ln/>
        </p:spPr>
        <p:txBody>
          <a:bodyPr/>
          <a:lstStyle>
            <a:lvl1pPr>
              <a:defRPr/>
            </a:lvl1pPr>
          </a:lstStyle>
          <a:p>
            <a:pPr>
              <a:defRPr/>
            </a:pPr>
            <a:fld id="{0868CB7F-47C0-43A0-81AF-00A1F675DE63}" type="slidenum">
              <a:rPr lang="it-IT" altLang="it-IT"/>
              <a:pPr>
                <a:defRPr/>
              </a:pPr>
              <a:t>‹#›</a:t>
            </a:fld>
            <a:endParaRPr lang="it-IT" altLang="it-IT"/>
          </a:p>
        </p:txBody>
      </p:sp>
    </p:spTree>
    <p:extLst>
      <p:ext uri="{BB962C8B-B14F-4D97-AF65-F5344CB8AC3E}">
        <p14:creationId xmlns:p14="http://schemas.microsoft.com/office/powerpoint/2010/main" val="257804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5DA3C-D051-6E4E-A2D3-8DE96D9E5B92}" type="datetime1">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244330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3"/>
          <p:cNvSpPr>
            <a:spLocks noGrp="1" noChangeArrowheads="1"/>
          </p:cNvSpPr>
          <p:nvPr>
            <p:ph type="dt" idx="10"/>
          </p:nvPr>
        </p:nvSpPr>
        <p:spPr>
          <a:ln/>
        </p:spPr>
        <p:txBody>
          <a:bodyPr/>
          <a:lstStyle>
            <a:lvl1pPr>
              <a:defRPr/>
            </a:lvl1pPr>
          </a:lstStyle>
          <a:p>
            <a:pPr>
              <a:defRPr/>
            </a:pPr>
            <a:fld id="{496DF3E4-133C-084E-A195-B0911B07F8EF}" type="datetime1">
              <a:rPr lang="en-US" altLang="it-IT" smtClean="0"/>
              <a:pPr>
                <a:defRPr/>
              </a:pPr>
              <a:t>3/3/2017</a:t>
            </a:fld>
            <a:endParaRPr lang="it-IT" altLang="it-IT"/>
          </a:p>
        </p:txBody>
      </p:sp>
      <p:sp>
        <p:nvSpPr>
          <p:cNvPr id="4" name="Rectangle 5"/>
          <p:cNvSpPr>
            <a:spLocks noGrp="1" noChangeArrowheads="1"/>
          </p:cNvSpPr>
          <p:nvPr>
            <p:ph type="sldNum" idx="11"/>
          </p:nvPr>
        </p:nvSpPr>
        <p:spPr>
          <a:ln/>
        </p:spPr>
        <p:txBody>
          <a:bodyPr/>
          <a:lstStyle>
            <a:lvl1pPr>
              <a:defRPr/>
            </a:lvl1pPr>
          </a:lstStyle>
          <a:p>
            <a:pPr>
              <a:defRPr/>
            </a:pPr>
            <a:fld id="{F8775C50-D9D9-4ECD-A092-CB25FE4DFC0C}" type="slidenum">
              <a:rPr lang="it-IT" altLang="it-IT"/>
              <a:pPr>
                <a:defRPr/>
              </a:pPr>
              <a:t>‹#›</a:t>
            </a:fld>
            <a:endParaRPr lang="it-IT" altLang="it-IT"/>
          </a:p>
        </p:txBody>
      </p:sp>
    </p:spTree>
    <p:extLst>
      <p:ext uri="{BB962C8B-B14F-4D97-AF65-F5344CB8AC3E}">
        <p14:creationId xmlns:p14="http://schemas.microsoft.com/office/powerpoint/2010/main" val="159131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FD37C7F7-D795-0945-B77D-1F4D5EC2F18E}" type="datetime1">
              <a:rPr lang="en-US" altLang="it-IT" smtClean="0"/>
              <a:pPr>
                <a:defRPr/>
              </a:pPr>
              <a:t>3/3/2017</a:t>
            </a:fld>
            <a:endParaRPr lang="it-IT" altLang="it-IT"/>
          </a:p>
        </p:txBody>
      </p:sp>
      <p:sp>
        <p:nvSpPr>
          <p:cNvPr id="3" name="Rectangle 5"/>
          <p:cNvSpPr>
            <a:spLocks noGrp="1" noChangeArrowheads="1"/>
          </p:cNvSpPr>
          <p:nvPr>
            <p:ph type="sldNum" idx="11"/>
          </p:nvPr>
        </p:nvSpPr>
        <p:spPr>
          <a:ln/>
        </p:spPr>
        <p:txBody>
          <a:bodyPr/>
          <a:lstStyle>
            <a:lvl1pPr>
              <a:defRPr/>
            </a:lvl1pPr>
          </a:lstStyle>
          <a:p>
            <a:pPr>
              <a:defRPr/>
            </a:pPr>
            <a:fld id="{E5DF9CB4-FAD5-4343-82A7-AC56FE170443}" type="slidenum">
              <a:rPr lang="it-IT" altLang="it-IT"/>
              <a:pPr>
                <a:defRPr/>
              </a:pPr>
              <a:t>‹#›</a:t>
            </a:fld>
            <a:endParaRPr lang="it-IT" altLang="it-IT"/>
          </a:p>
        </p:txBody>
      </p:sp>
    </p:spTree>
    <p:extLst>
      <p:ext uri="{BB962C8B-B14F-4D97-AF65-F5344CB8AC3E}">
        <p14:creationId xmlns:p14="http://schemas.microsoft.com/office/powerpoint/2010/main" val="178370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F53FFE30-C7B5-3A4E-84F6-81E9086AA4CF}" type="datetime1">
              <a:rPr lang="en-US" altLang="it-IT" smtClean="0"/>
              <a:pPr>
                <a:defRPr/>
              </a:pPr>
              <a:t>3/3/2017</a:t>
            </a:fld>
            <a:endParaRPr lang="it-IT" altLang="it-IT"/>
          </a:p>
        </p:txBody>
      </p:sp>
      <p:sp>
        <p:nvSpPr>
          <p:cNvPr id="6" name="Rectangle 5"/>
          <p:cNvSpPr>
            <a:spLocks noGrp="1" noChangeArrowheads="1"/>
          </p:cNvSpPr>
          <p:nvPr>
            <p:ph type="sldNum" idx="11"/>
          </p:nvPr>
        </p:nvSpPr>
        <p:spPr>
          <a:ln/>
        </p:spPr>
        <p:txBody>
          <a:bodyPr/>
          <a:lstStyle>
            <a:lvl1pPr>
              <a:defRPr/>
            </a:lvl1pPr>
          </a:lstStyle>
          <a:p>
            <a:pPr>
              <a:defRPr/>
            </a:pPr>
            <a:fld id="{42ABC13D-F51D-4E2A-90F4-0BF37B6BFBC4}" type="slidenum">
              <a:rPr lang="it-IT" altLang="it-IT"/>
              <a:pPr>
                <a:defRPr/>
              </a:pPr>
              <a:t>‹#›</a:t>
            </a:fld>
            <a:endParaRPr lang="it-IT" altLang="it-IT"/>
          </a:p>
        </p:txBody>
      </p:sp>
    </p:spTree>
    <p:extLst>
      <p:ext uri="{BB962C8B-B14F-4D97-AF65-F5344CB8AC3E}">
        <p14:creationId xmlns:p14="http://schemas.microsoft.com/office/powerpoint/2010/main" val="43799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CA54D578-00A7-B64F-8D19-F088B806A5D6}" type="datetime1">
              <a:rPr lang="en-US" altLang="it-IT" smtClean="0"/>
              <a:pPr>
                <a:defRPr/>
              </a:pPr>
              <a:t>3/3/2017</a:t>
            </a:fld>
            <a:endParaRPr lang="it-IT" altLang="it-IT"/>
          </a:p>
        </p:txBody>
      </p:sp>
      <p:sp>
        <p:nvSpPr>
          <p:cNvPr id="6" name="Rectangle 5"/>
          <p:cNvSpPr>
            <a:spLocks noGrp="1" noChangeArrowheads="1"/>
          </p:cNvSpPr>
          <p:nvPr>
            <p:ph type="sldNum" idx="11"/>
          </p:nvPr>
        </p:nvSpPr>
        <p:spPr>
          <a:ln/>
        </p:spPr>
        <p:txBody>
          <a:bodyPr/>
          <a:lstStyle>
            <a:lvl1pPr>
              <a:defRPr/>
            </a:lvl1pPr>
          </a:lstStyle>
          <a:p>
            <a:pPr>
              <a:defRPr/>
            </a:pPr>
            <a:fld id="{3B5FE615-9CFF-49AA-980F-F636AAEE7CB0}" type="slidenum">
              <a:rPr lang="it-IT" altLang="it-IT"/>
              <a:pPr>
                <a:defRPr/>
              </a:pPr>
              <a:t>‹#›</a:t>
            </a:fld>
            <a:endParaRPr lang="it-IT" altLang="it-IT"/>
          </a:p>
        </p:txBody>
      </p:sp>
    </p:spTree>
    <p:extLst>
      <p:ext uri="{BB962C8B-B14F-4D97-AF65-F5344CB8AC3E}">
        <p14:creationId xmlns:p14="http://schemas.microsoft.com/office/powerpoint/2010/main" val="1678408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3"/>
          <p:cNvSpPr>
            <a:spLocks noGrp="1" noChangeArrowheads="1"/>
          </p:cNvSpPr>
          <p:nvPr>
            <p:ph type="dt" idx="10"/>
          </p:nvPr>
        </p:nvSpPr>
        <p:spPr>
          <a:ln/>
        </p:spPr>
        <p:txBody>
          <a:bodyPr/>
          <a:lstStyle>
            <a:lvl1pPr>
              <a:defRPr/>
            </a:lvl1pPr>
          </a:lstStyle>
          <a:p>
            <a:pPr>
              <a:defRPr/>
            </a:pPr>
            <a:fld id="{4C3A9E0B-5168-1F4B-B5FD-76191A3A4137}" type="datetime1">
              <a:rPr lang="en-US" altLang="it-IT" smtClean="0"/>
              <a:pPr>
                <a:defRPr/>
              </a:pPr>
              <a:t>3/3/2017</a:t>
            </a:fld>
            <a:endParaRPr lang="it-IT" altLang="it-IT"/>
          </a:p>
        </p:txBody>
      </p:sp>
      <p:sp>
        <p:nvSpPr>
          <p:cNvPr id="5" name="Rectangle 5"/>
          <p:cNvSpPr>
            <a:spLocks noGrp="1" noChangeArrowheads="1"/>
          </p:cNvSpPr>
          <p:nvPr>
            <p:ph type="sldNum" idx="11"/>
          </p:nvPr>
        </p:nvSpPr>
        <p:spPr>
          <a:ln/>
        </p:spPr>
        <p:txBody>
          <a:bodyPr/>
          <a:lstStyle>
            <a:lvl1pPr>
              <a:defRPr/>
            </a:lvl1pPr>
          </a:lstStyle>
          <a:p>
            <a:pPr>
              <a:defRPr/>
            </a:pPr>
            <a:fld id="{D399138A-2829-4601-B840-D2881E41D25A}" type="slidenum">
              <a:rPr lang="it-IT" altLang="it-IT"/>
              <a:pPr>
                <a:defRPr/>
              </a:pPr>
              <a:t>‹#›</a:t>
            </a:fld>
            <a:endParaRPr lang="it-IT" altLang="it-IT"/>
          </a:p>
        </p:txBody>
      </p:sp>
    </p:spTree>
    <p:extLst>
      <p:ext uri="{BB962C8B-B14F-4D97-AF65-F5344CB8AC3E}">
        <p14:creationId xmlns:p14="http://schemas.microsoft.com/office/powerpoint/2010/main" val="3422591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5813" cy="633095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06375"/>
            <a:ext cx="6019800" cy="6330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3"/>
          <p:cNvSpPr>
            <a:spLocks noGrp="1" noChangeArrowheads="1"/>
          </p:cNvSpPr>
          <p:nvPr>
            <p:ph type="dt" idx="10"/>
          </p:nvPr>
        </p:nvSpPr>
        <p:spPr>
          <a:ln/>
        </p:spPr>
        <p:txBody>
          <a:bodyPr/>
          <a:lstStyle>
            <a:lvl1pPr>
              <a:defRPr/>
            </a:lvl1pPr>
          </a:lstStyle>
          <a:p>
            <a:pPr>
              <a:defRPr/>
            </a:pPr>
            <a:fld id="{D8F89B06-BB20-7047-A033-9A06EB5B815B}" type="datetime1">
              <a:rPr lang="en-US" altLang="it-IT" smtClean="0"/>
              <a:pPr>
                <a:defRPr/>
              </a:pPr>
              <a:t>3/3/2017</a:t>
            </a:fld>
            <a:endParaRPr lang="it-IT" altLang="it-IT"/>
          </a:p>
        </p:txBody>
      </p:sp>
      <p:sp>
        <p:nvSpPr>
          <p:cNvPr id="5" name="Rectangle 5"/>
          <p:cNvSpPr>
            <a:spLocks noGrp="1" noChangeArrowheads="1"/>
          </p:cNvSpPr>
          <p:nvPr>
            <p:ph type="sldNum" idx="11"/>
          </p:nvPr>
        </p:nvSpPr>
        <p:spPr>
          <a:ln/>
        </p:spPr>
        <p:txBody>
          <a:bodyPr/>
          <a:lstStyle>
            <a:lvl1pPr>
              <a:defRPr/>
            </a:lvl1pPr>
          </a:lstStyle>
          <a:p>
            <a:pPr>
              <a:defRPr/>
            </a:pPr>
            <a:fld id="{728715AE-3478-40FA-BCC0-77A5DE0CF1F1}" type="slidenum">
              <a:rPr lang="it-IT" altLang="it-IT"/>
              <a:pPr>
                <a:defRPr/>
              </a:pPr>
              <a:t>‹#›</a:t>
            </a:fld>
            <a:endParaRPr lang="it-IT" altLang="it-IT"/>
          </a:p>
        </p:txBody>
      </p:sp>
    </p:spTree>
    <p:extLst>
      <p:ext uri="{BB962C8B-B14F-4D97-AF65-F5344CB8AC3E}">
        <p14:creationId xmlns:p14="http://schemas.microsoft.com/office/powerpoint/2010/main" val="2084703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440465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575928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959080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3327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6F4940-75AC-F740-82F4-EB1270FCD4C3}" type="datetime1">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466753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179237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503624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690436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025157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44392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2580631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448215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457200" y="1600200"/>
            <a:ext cx="8229600" cy="4525963"/>
          </a:xfrm>
        </p:spPr>
        <p:txBody>
          <a:bodyPr/>
          <a:lstStyle/>
          <a:p>
            <a:endParaRPr lang="it-IT"/>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ru-RU" altLang="it-IT">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ru-RU" altLang="it-IT">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2F307D9-5331-48FC-BB75-AFE1B6AE6A10}" type="slidenum">
              <a:rPr lang="ru-RU" altLang="it-IT">
                <a:solidFill>
                  <a:prstClr val="black">
                    <a:tint val="75000"/>
                  </a:prstClr>
                </a:solidFill>
              </a:rPr>
              <a:pPr/>
              <a:t>‹#›</a:t>
            </a:fld>
            <a:endParaRPr lang="ru-RU" altLang="it-IT">
              <a:solidFill>
                <a:prstClr val="black">
                  <a:tint val="75000"/>
                </a:prstClr>
              </a:solidFill>
            </a:endParaRPr>
          </a:p>
        </p:txBody>
      </p:sp>
    </p:spTree>
    <p:extLst>
      <p:ext uri="{BB962C8B-B14F-4D97-AF65-F5344CB8AC3E}">
        <p14:creationId xmlns:p14="http://schemas.microsoft.com/office/powerpoint/2010/main" val="3877060485"/>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02D5C8-A46A-E84D-B297-87533F76E9EF}" type="datetime1">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211455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777F0C-F93B-8447-BDF5-E49E13E11703}" type="datetime1">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56754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0F406-1D77-F546-9956-D8DDEFD2A136}" type="datetime1">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180037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C7291-5686-1C48-B806-9DFCF9B3E286}" type="datetime1">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88180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96252-80B9-B045-AAC3-F0DA22075291}" type="datetime1">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2C6B-2CC2-8848-B456-64C145085428}" type="slidenum">
              <a:rPr lang="en-US" smtClean="0"/>
              <a:t>‹#›</a:t>
            </a:fld>
            <a:endParaRPr lang="en-US"/>
          </a:p>
        </p:txBody>
      </p:sp>
    </p:spTree>
    <p:extLst>
      <p:ext uri="{BB962C8B-B14F-4D97-AF65-F5344CB8AC3E}">
        <p14:creationId xmlns:p14="http://schemas.microsoft.com/office/powerpoint/2010/main" val="69296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D5245-4B12-4045-B5D9-1B5DAC14E6CD}" type="datetime1">
              <a:rPr lang="en-US" smtClean="0"/>
              <a:t>3/3/2017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12C6B-2CC2-8848-B456-64C145085428}" type="slidenum">
              <a:rPr lang="en-US" smtClean="0"/>
              <a:t>‹#›</a:t>
            </a:fld>
            <a:endParaRPr lang="en-US"/>
          </a:p>
        </p:txBody>
      </p:sp>
    </p:spTree>
    <p:extLst>
      <p:ext uri="{BB962C8B-B14F-4D97-AF65-F5344CB8AC3E}">
        <p14:creationId xmlns:p14="http://schemas.microsoft.com/office/powerpoint/2010/main" val="193491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55342-0811-E746-BF8F-FA854DD03A7B}" type="datetime1">
              <a:rPr lang="en-US" smtClean="0">
                <a:solidFill>
                  <a:prstClr val="black">
                    <a:tint val="75000"/>
                  </a:prstClr>
                </a:solidFill>
              </a:rPr>
              <a:t>3/3/2017</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5438811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06375"/>
            <a:ext cx="8228013" cy="210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Для правки структуры щелкните мышью</a:t>
            </a:r>
          </a:p>
          <a:p>
            <a:pPr lvl="1"/>
            <a:r>
              <a:rPr lang="en-GB" altLang="it-IT" smtClean="0"/>
              <a:t>Второй уровень структуры</a:t>
            </a:r>
          </a:p>
          <a:p>
            <a:pPr lvl="2"/>
            <a:r>
              <a:rPr lang="en-GB" altLang="it-IT" smtClean="0"/>
              <a:t>Третий уровень структуры</a:t>
            </a:r>
          </a:p>
          <a:p>
            <a:pPr lvl="3"/>
            <a:r>
              <a:rPr lang="en-GB" altLang="it-IT" smtClean="0"/>
              <a:t>Четвертый уровень структуры</a:t>
            </a:r>
          </a:p>
          <a:p>
            <a:pPr lvl="4"/>
            <a:r>
              <a:rPr lang="en-GB" altLang="it-IT" smtClean="0"/>
              <a:t>Пятый уровень структуры</a:t>
            </a:r>
          </a:p>
          <a:p>
            <a:pPr lvl="4"/>
            <a:r>
              <a:rPr lang="en-GB" altLang="it-IT" smtClean="0"/>
              <a:t>Шестой уровень структуры</a:t>
            </a:r>
          </a:p>
          <a:p>
            <a:pPr lvl="4"/>
            <a:r>
              <a:rPr lang="en-GB" altLang="it-IT" smtClean="0"/>
              <a:t>Седьмой уровень структуры</a:t>
            </a:r>
          </a:p>
          <a:p>
            <a:pPr lvl="4"/>
            <a:r>
              <a:rPr lang="en-GB" altLang="it-IT" smtClean="0"/>
              <a:t>Восьмой уровень структуры</a:t>
            </a:r>
          </a:p>
          <a:p>
            <a:pPr lvl="4"/>
            <a:r>
              <a:rPr lang="en-GB" altLang="it-IT" smtClean="0"/>
              <a:t>Девятый уровень структуры</a:t>
            </a:r>
          </a:p>
        </p:txBody>
      </p:sp>
      <p:sp>
        <p:nvSpPr>
          <p:cNvPr id="2" name="Rectangle 3"/>
          <p:cNvSpPr>
            <a:spLocks noGrp="1" noChangeArrowheads="1"/>
          </p:cNvSpPr>
          <p:nvPr>
            <p:ph type="dt"/>
          </p:nvPr>
        </p:nvSpPr>
        <p:spPr bwMode="auto">
          <a:xfrm>
            <a:off x="457200" y="6354763"/>
            <a:ext cx="21320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n-ea"/>
                <a:cs typeface="Arial" charset="0"/>
              </a:defRPr>
            </a:lvl1pPr>
          </a:lstStyle>
          <a:p>
            <a:pPr defTabSz="449263" fontAlgn="base">
              <a:spcBef>
                <a:spcPct val="0"/>
              </a:spcBef>
              <a:spcAft>
                <a:spcPct val="0"/>
              </a:spcAft>
              <a:buSzPct val="100000"/>
              <a:defRPr/>
            </a:pPr>
            <a:fld id="{A5B4288C-32B4-1D49-AE92-F14DDF44EB85}" type="datetime1">
              <a:rPr lang="en-US" altLang="it-IT" smtClean="0"/>
              <a:pPr defTabSz="449263" fontAlgn="base">
                <a:spcBef>
                  <a:spcPct val="0"/>
                </a:spcBef>
                <a:spcAft>
                  <a:spcPct val="0"/>
                </a:spcAft>
                <a:buSzPct val="100000"/>
                <a:defRPr/>
              </a:pPr>
              <a:t>3/3/2017</a:t>
            </a:fld>
            <a:endParaRPr lang="it-IT" altLang="it-IT"/>
          </a:p>
        </p:txBody>
      </p:sp>
      <p:sp>
        <p:nvSpPr>
          <p:cNvPr id="1029" name="Text Box 4"/>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it-IT" altLang="it-IT" smtClean="0">
              <a:solidFill>
                <a:srgbClr val="FFFFFF"/>
              </a:solidFill>
            </a:endParaRPr>
          </a:p>
        </p:txBody>
      </p:sp>
      <p:sp>
        <p:nvSpPr>
          <p:cNvPr id="3" name="Rectangle 5"/>
          <p:cNvSpPr>
            <a:spLocks noGrp="1" noChangeArrowheads="1"/>
          </p:cNvSpPr>
          <p:nvPr>
            <p:ph type="sldNum"/>
          </p:nvPr>
        </p:nvSpPr>
        <p:spPr bwMode="auto">
          <a:xfrm>
            <a:off x="6553200" y="6354763"/>
            <a:ext cx="21320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n-ea"/>
                <a:cs typeface="Arial" charset="0"/>
              </a:defRPr>
            </a:lvl1pPr>
          </a:lstStyle>
          <a:p>
            <a:pPr defTabSz="449263" fontAlgn="base">
              <a:spcBef>
                <a:spcPct val="0"/>
              </a:spcBef>
              <a:spcAft>
                <a:spcPct val="0"/>
              </a:spcAft>
              <a:buSzPct val="100000"/>
              <a:defRPr/>
            </a:pPr>
            <a:fld id="{814137DC-1B4C-4D6D-B9D3-7CC766C6CE20}" type="slidenum">
              <a:rPr lang="it-IT" altLang="it-IT"/>
              <a:pPr defTabSz="449263" fontAlgn="base">
                <a:spcBef>
                  <a:spcPct val="0"/>
                </a:spcBef>
                <a:spcAft>
                  <a:spcPct val="0"/>
                </a:spcAft>
                <a:buSzPct val="100000"/>
                <a:defRPr/>
              </a:pPr>
              <a:t>‹#›</a:t>
            </a:fld>
            <a:endParaRPr lang="it-IT" altLang="it-IT"/>
          </a:p>
        </p:txBody>
      </p:sp>
    </p:spTree>
    <p:extLst>
      <p:ext uri="{BB962C8B-B14F-4D97-AF65-F5344CB8AC3E}">
        <p14:creationId xmlns:p14="http://schemas.microsoft.com/office/powerpoint/2010/main" val="8697427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31526-C204-4588-AF7C-B4843A5821C8}" type="datetimeFigureOut">
              <a:rPr lang="it-IT" smtClean="0">
                <a:solidFill>
                  <a:prstClr val="black">
                    <a:tint val="75000"/>
                  </a:prstClr>
                </a:solidFill>
              </a:rPr>
              <a:pPr/>
              <a:t>03/03/2017</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B5A14-E7BF-4007-A8C2-9A93BF4B4DA7}"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94211905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5978"/>
            <a:ext cx="7772400" cy="1483455"/>
          </a:xfrm>
        </p:spPr>
        <p:txBody>
          <a:bodyPr>
            <a:normAutofit/>
          </a:bodyPr>
          <a:lstStyle/>
          <a:p>
            <a:r>
              <a:rPr lang="en-US" sz="4400" b="1" dirty="0" smtClean="0">
                <a:solidFill>
                  <a:schemeClr val="accent1">
                    <a:lumMod val="50000"/>
                  </a:schemeClr>
                </a:solidFill>
                <a:latin typeface="+mn-lt"/>
              </a:rPr>
              <a:t>Pulse-shape discrimination with Cs</a:t>
            </a:r>
            <a:r>
              <a:rPr lang="en-US" sz="4400" b="1" baseline="-25000" dirty="0" smtClean="0">
                <a:solidFill>
                  <a:schemeClr val="accent1">
                    <a:lumMod val="50000"/>
                  </a:schemeClr>
                </a:solidFill>
                <a:latin typeface="+mn-lt"/>
              </a:rPr>
              <a:t>2</a:t>
            </a:r>
            <a:r>
              <a:rPr lang="en-US" sz="4400" b="1" dirty="0" smtClean="0">
                <a:solidFill>
                  <a:schemeClr val="accent1">
                    <a:lumMod val="50000"/>
                  </a:schemeClr>
                </a:solidFill>
                <a:latin typeface="+mn-lt"/>
              </a:rPr>
              <a:t>HfCl</a:t>
            </a:r>
            <a:r>
              <a:rPr lang="en-US" sz="4400" b="1" baseline="-25000" dirty="0" smtClean="0">
                <a:solidFill>
                  <a:schemeClr val="accent1">
                    <a:lumMod val="50000"/>
                  </a:schemeClr>
                </a:solidFill>
                <a:latin typeface="+mn-lt"/>
              </a:rPr>
              <a:t>6</a:t>
            </a:r>
            <a:r>
              <a:rPr lang="en-US" sz="4400" b="1" dirty="0" smtClean="0">
                <a:solidFill>
                  <a:schemeClr val="accent1">
                    <a:lumMod val="50000"/>
                  </a:schemeClr>
                </a:solidFill>
                <a:latin typeface="+mn-lt"/>
              </a:rPr>
              <a:t> crystal</a:t>
            </a:r>
            <a:endParaRPr lang="en-US" sz="4400" b="1" dirty="0">
              <a:solidFill>
                <a:schemeClr val="accent1">
                  <a:lumMod val="50000"/>
                </a:schemeClr>
              </a:solidFill>
              <a:latin typeface="+mn-lt"/>
            </a:endParaRPr>
          </a:p>
        </p:txBody>
      </p:sp>
      <p:sp>
        <p:nvSpPr>
          <p:cNvPr id="3" name="Subtitle 2"/>
          <p:cNvSpPr>
            <a:spLocks noGrp="1"/>
          </p:cNvSpPr>
          <p:nvPr>
            <p:ph type="subTitle" idx="1"/>
          </p:nvPr>
        </p:nvSpPr>
        <p:spPr>
          <a:xfrm>
            <a:off x="685800" y="3383574"/>
            <a:ext cx="7772400" cy="1215318"/>
          </a:xfrm>
        </p:spPr>
        <p:txBody>
          <a:bodyPr>
            <a:normAutofit/>
          </a:bodyPr>
          <a:lstStyle/>
          <a:p>
            <a:pPr>
              <a:lnSpc>
                <a:spcPct val="100000"/>
              </a:lnSpc>
              <a:spcBef>
                <a:spcPts val="0"/>
              </a:spcBef>
            </a:pPr>
            <a:r>
              <a:rPr lang="en-US" sz="2800" dirty="0" smtClean="0"/>
              <a:t>C. Cardenas</a:t>
            </a:r>
            <a:r>
              <a:rPr lang="en-US" sz="2800" baseline="30000" dirty="0" smtClean="0"/>
              <a:t>1,2</a:t>
            </a:r>
            <a:r>
              <a:rPr lang="en-US" sz="2800" dirty="0" smtClean="0"/>
              <a:t>,  A. Burger</a:t>
            </a:r>
            <a:r>
              <a:rPr lang="en-US" sz="2800" baseline="30000" dirty="0" smtClean="0"/>
              <a:t>1,2</a:t>
            </a:r>
            <a:r>
              <a:rPr lang="en-US" sz="2800" dirty="0" smtClean="0"/>
              <a:t>, E. Rowe</a:t>
            </a:r>
            <a:r>
              <a:rPr lang="en-US" sz="2800" baseline="30000" dirty="0" smtClean="0"/>
              <a:t>1</a:t>
            </a:r>
            <a:r>
              <a:rPr lang="en-US" sz="2800" dirty="0" smtClean="0"/>
              <a:t>, B. Goodwin</a:t>
            </a:r>
            <a:r>
              <a:rPr lang="en-US" sz="2800" baseline="30000" dirty="0" smtClean="0"/>
              <a:t>1</a:t>
            </a:r>
            <a:r>
              <a:rPr lang="en-US" sz="2800" dirty="0" smtClean="0"/>
              <a:t>,</a:t>
            </a:r>
          </a:p>
          <a:p>
            <a:pPr>
              <a:lnSpc>
                <a:spcPct val="100000"/>
              </a:lnSpc>
              <a:spcBef>
                <a:spcPts val="0"/>
              </a:spcBef>
            </a:pPr>
            <a:r>
              <a:rPr lang="en-US" sz="2800" dirty="0" smtClean="0"/>
              <a:t> M. Groza</a:t>
            </a:r>
            <a:r>
              <a:rPr lang="en-US" sz="2800" baseline="30000" dirty="0" smtClean="0"/>
              <a:t>1</a:t>
            </a:r>
            <a:r>
              <a:rPr lang="en-US" sz="2800" dirty="0" smtClean="0"/>
              <a:t>, M. Laubenstein</a:t>
            </a:r>
            <a:r>
              <a:rPr lang="en-US" sz="2800" baseline="30000" dirty="0" smtClean="0"/>
              <a:t>3</a:t>
            </a:r>
            <a:r>
              <a:rPr lang="en-US" sz="2800" dirty="0" smtClean="0"/>
              <a:t>, S. Nagorny</a:t>
            </a:r>
            <a:r>
              <a:rPr lang="en-US" sz="2800" baseline="30000" dirty="0" smtClean="0"/>
              <a:t>3,4</a:t>
            </a:r>
            <a:endParaRPr lang="en-US" sz="2800" dirty="0" smtClean="0"/>
          </a:p>
        </p:txBody>
      </p:sp>
      <p:sp>
        <p:nvSpPr>
          <p:cNvPr id="4" name="Rectangle 3"/>
          <p:cNvSpPr/>
          <p:nvPr/>
        </p:nvSpPr>
        <p:spPr>
          <a:xfrm>
            <a:off x="685801" y="4526519"/>
            <a:ext cx="7772400" cy="1200329"/>
          </a:xfrm>
          <a:prstGeom prst="rect">
            <a:avLst/>
          </a:prstGeom>
        </p:spPr>
        <p:txBody>
          <a:bodyPr wrap="square">
            <a:spAutoFit/>
          </a:bodyPr>
          <a:lstStyle/>
          <a:p>
            <a:r>
              <a:rPr lang="en-US" i="1" baseline="30000" dirty="0" smtClean="0">
                <a:solidFill>
                  <a:schemeClr val="bg1">
                    <a:lumMod val="50000"/>
                  </a:schemeClr>
                </a:solidFill>
              </a:rPr>
              <a:t>1</a:t>
            </a:r>
            <a:r>
              <a:rPr lang="en-US" i="1" dirty="0" smtClean="0">
                <a:solidFill>
                  <a:schemeClr val="bg1">
                    <a:lumMod val="50000"/>
                  </a:schemeClr>
                </a:solidFill>
              </a:rPr>
              <a:t>Department of Life and Physical Sciences, Fisk University, Nashville, TN USA</a:t>
            </a:r>
          </a:p>
          <a:p>
            <a:r>
              <a:rPr lang="en-US" i="1" baseline="30000" dirty="0" smtClean="0">
                <a:solidFill>
                  <a:schemeClr val="bg1">
                    <a:lumMod val="50000"/>
                  </a:schemeClr>
                </a:solidFill>
              </a:rPr>
              <a:t>2</a:t>
            </a:r>
            <a:r>
              <a:rPr lang="en-US" i="1" dirty="0" smtClean="0">
                <a:solidFill>
                  <a:schemeClr val="bg1">
                    <a:lumMod val="50000"/>
                  </a:schemeClr>
                </a:solidFill>
              </a:rPr>
              <a:t>Department of Physics and Astronomy, Vanderbilt University, Nashville, TN USA</a:t>
            </a:r>
          </a:p>
          <a:p>
            <a:r>
              <a:rPr lang="en-US" i="1" baseline="30000" dirty="0" smtClean="0">
                <a:solidFill>
                  <a:schemeClr val="bg1">
                    <a:lumMod val="50000"/>
                  </a:schemeClr>
                </a:solidFill>
              </a:rPr>
              <a:t>3</a:t>
            </a:r>
            <a:r>
              <a:rPr lang="en-US" i="1" dirty="0" smtClean="0">
                <a:solidFill>
                  <a:schemeClr val="bg1">
                    <a:lumMod val="50000"/>
                  </a:schemeClr>
                </a:solidFill>
              </a:rPr>
              <a:t>INFN </a:t>
            </a:r>
            <a:r>
              <a:rPr lang="mr-IN" i="1" dirty="0" smtClean="0">
                <a:solidFill>
                  <a:schemeClr val="bg1">
                    <a:lumMod val="50000"/>
                  </a:schemeClr>
                </a:solidFill>
              </a:rPr>
              <a:t>–</a:t>
            </a:r>
            <a:r>
              <a:rPr lang="en-US" i="1" dirty="0" smtClean="0">
                <a:solidFill>
                  <a:schemeClr val="bg1">
                    <a:lumMod val="50000"/>
                  </a:schemeClr>
                </a:solidFill>
              </a:rPr>
              <a:t> </a:t>
            </a:r>
            <a:r>
              <a:rPr lang="en-US" i="1" dirty="0" err="1" smtClean="0">
                <a:solidFill>
                  <a:schemeClr val="bg1">
                    <a:lumMod val="50000"/>
                  </a:schemeClr>
                </a:solidFill>
              </a:rPr>
              <a:t>Laboratori</a:t>
            </a:r>
            <a:r>
              <a:rPr lang="en-US" i="1" dirty="0" smtClean="0">
                <a:solidFill>
                  <a:schemeClr val="bg1">
                    <a:lumMod val="50000"/>
                  </a:schemeClr>
                </a:solidFill>
              </a:rPr>
              <a:t> </a:t>
            </a:r>
            <a:r>
              <a:rPr lang="en-US" i="1" dirty="0" err="1" smtClean="0">
                <a:solidFill>
                  <a:schemeClr val="bg1">
                    <a:lumMod val="50000"/>
                  </a:schemeClr>
                </a:solidFill>
              </a:rPr>
              <a:t>Nazionali</a:t>
            </a:r>
            <a:r>
              <a:rPr lang="en-US" i="1" dirty="0" smtClean="0">
                <a:solidFill>
                  <a:schemeClr val="bg1">
                    <a:lumMod val="50000"/>
                  </a:schemeClr>
                </a:solidFill>
              </a:rPr>
              <a:t> del Gran </a:t>
            </a:r>
            <a:r>
              <a:rPr lang="en-US" i="1" dirty="0" err="1" smtClean="0">
                <a:solidFill>
                  <a:schemeClr val="bg1">
                    <a:lumMod val="50000"/>
                  </a:schemeClr>
                </a:solidFill>
              </a:rPr>
              <a:t>Sasso</a:t>
            </a:r>
            <a:r>
              <a:rPr lang="en-US" i="1" dirty="0" smtClean="0">
                <a:solidFill>
                  <a:schemeClr val="bg1">
                    <a:lumMod val="50000"/>
                  </a:schemeClr>
                </a:solidFill>
              </a:rPr>
              <a:t>, </a:t>
            </a:r>
            <a:r>
              <a:rPr lang="en-US" i="1" dirty="0" err="1" smtClean="0">
                <a:solidFill>
                  <a:schemeClr val="bg1">
                    <a:lumMod val="50000"/>
                  </a:schemeClr>
                </a:solidFill>
              </a:rPr>
              <a:t>Assergi</a:t>
            </a:r>
            <a:r>
              <a:rPr lang="en-US" i="1" dirty="0" smtClean="0">
                <a:solidFill>
                  <a:schemeClr val="bg1">
                    <a:lumMod val="50000"/>
                  </a:schemeClr>
                </a:solidFill>
              </a:rPr>
              <a:t>, Italy</a:t>
            </a:r>
          </a:p>
          <a:p>
            <a:r>
              <a:rPr lang="en-US" i="1" baseline="30000" dirty="0" smtClean="0">
                <a:solidFill>
                  <a:schemeClr val="bg1">
                    <a:lumMod val="50000"/>
                  </a:schemeClr>
                </a:solidFill>
              </a:rPr>
              <a:t>4</a:t>
            </a:r>
            <a:r>
              <a:rPr lang="en-US" i="1" dirty="0" smtClean="0">
                <a:solidFill>
                  <a:schemeClr val="bg1">
                    <a:lumMod val="50000"/>
                  </a:schemeClr>
                </a:solidFill>
              </a:rPr>
              <a:t>INFN </a:t>
            </a:r>
            <a:r>
              <a:rPr lang="mr-IN" i="1" dirty="0" smtClean="0">
                <a:solidFill>
                  <a:schemeClr val="bg1">
                    <a:lumMod val="50000"/>
                  </a:schemeClr>
                </a:solidFill>
              </a:rPr>
              <a:t>–</a:t>
            </a:r>
            <a:r>
              <a:rPr lang="en-US" i="1" dirty="0" smtClean="0">
                <a:solidFill>
                  <a:schemeClr val="bg1">
                    <a:lumMod val="50000"/>
                  </a:schemeClr>
                </a:solidFill>
              </a:rPr>
              <a:t> Gran </a:t>
            </a:r>
            <a:r>
              <a:rPr lang="en-US" i="1" dirty="0" err="1" smtClean="0">
                <a:solidFill>
                  <a:schemeClr val="bg1">
                    <a:lumMod val="50000"/>
                  </a:schemeClr>
                </a:solidFill>
              </a:rPr>
              <a:t>Sasso</a:t>
            </a:r>
            <a:r>
              <a:rPr lang="en-US" i="1" dirty="0" smtClean="0">
                <a:solidFill>
                  <a:schemeClr val="bg1">
                    <a:lumMod val="50000"/>
                  </a:schemeClr>
                </a:solidFill>
              </a:rPr>
              <a:t> Scientific Institute, L’Aquila, Italy</a:t>
            </a:r>
            <a:endParaRPr lang="en-US" i="1" baseline="30000" dirty="0">
              <a:solidFill>
                <a:schemeClr val="bg1">
                  <a:lumMod val="50000"/>
                </a:schemeClr>
              </a:solidFill>
            </a:endParaRPr>
          </a:p>
        </p:txBody>
      </p:sp>
      <p:sp>
        <p:nvSpPr>
          <p:cNvPr id="5" name="TextBox 4"/>
          <p:cNvSpPr txBox="1"/>
          <p:nvPr/>
        </p:nvSpPr>
        <p:spPr>
          <a:xfrm>
            <a:off x="3151676" y="6397997"/>
            <a:ext cx="2893549" cy="369332"/>
          </a:xfrm>
          <a:prstGeom prst="rect">
            <a:avLst/>
          </a:prstGeom>
          <a:noFill/>
        </p:spPr>
        <p:txBody>
          <a:bodyPr wrap="none" rtlCol="0">
            <a:spAutoFit/>
          </a:bodyPr>
          <a:lstStyle/>
          <a:p>
            <a:r>
              <a:rPr lang="it-IT" dirty="0" smtClean="0"/>
              <a:t>INSTR-2017,  3 March 2017 </a:t>
            </a:r>
            <a:endParaRPr lang="it-IT" dirty="0"/>
          </a:p>
        </p:txBody>
      </p:sp>
    </p:spTree>
    <p:extLst>
      <p:ext uri="{BB962C8B-B14F-4D97-AF65-F5344CB8AC3E}">
        <p14:creationId xmlns:p14="http://schemas.microsoft.com/office/powerpoint/2010/main" val="191201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5820" y="980095"/>
            <a:ext cx="5759669" cy="4607736"/>
            <a:chOff x="1355820" y="980095"/>
            <a:chExt cx="5759669" cy="4607736"/>
          </a:xfrm>
        </p:grpSpPr>
        <p:pic>
          <p:nvPicPr>
            <p:cNvPr id="6146" name="Picture 2" descr="C:\Users\Nagorny\Desktop\MT_DIST_CHC_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820" y="980095"/>
              <a:ext cx="5759669" cy="46077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93769" y="2002221"/>
              <a:ext cx="541885" cy="63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p:cNvSpPr/>
            <p:nvPr/>
          </p:nvSpPr>
          <p:spPr>
            <a:xfrm>
              <a:off x="4753587" y="2023249"/>
              <a:ext cx="541885" cy="63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Title 1"/>
          <p:cNvSpPr>
            <a:spLocks noGrp="1"/>
          </p:cNvSpPr>
          <p:nvPr>
            <p:ph type="title"/>
          </p:nvPr>
        </p:nvSpPr>
        <p:spPr>
          <a:xfrm>
            <a:off x="625735" y="198774"/>
            <a:ext cx="7886700" cy="1325563"/>
          </a:xfrm>
        </p:spPr>
        <p:txBody>
          <a:bodyPr>
            <a:normAutofit/>
          </a:bodyPr>
          <a:lstStyle/>
          <a:p>
            <a:pPr algn="ctr"/>
            <a:r>
              <a:rPr lang="en-US" sz="3200" b="1" dirty="0">
                <a:solidFill>
                  <a:schemeClr val="accent1">
                    <a:lumMod val="50000"/>
                  </a:schemeClr>
                </a:solidFill>
                <a:latin typeface="+mn-lt"/>
              </a:rPr>
              <a:t>Pulse Shape </a:t>
            </a:r>
            <a:r>
              <a:rPr lang="en-US" sz="3200" b="1" dirty="0" smtClean="0">
                <a:solidFill>
                  <a:schemeClr val="accent1">
                    <a:lumMod val="50000"/>
                  </a:schemeClr>
                </a:solidFill>
                <a:latin typeface="+mn-lt"/>
              </a:rPr>
              <a:t>Discrimination with MT</a:t>
            </a:r>
            <a:endParaRPr lang="en-US" sz="3200" b="1" dirty="0">
              <a:solidFill>
                <a:schemeClr val="accent1">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476102448"/>
              </p:ext>
            </p:extLst>
          </p:nvPr>
        </p:nvGraphicFramePr>
        <p:xfrm>
          <a:off x="5892767" y="2840969"/>
          <a:ext cx="2269090" cy="1112520"/>
        </p:xfrm>
        <a:graphic>
          <a:graphicData uri="http://schemas.openxmlformats.org/drawingml/2006/table">
            <a:tbl>
              <a:tblPr firstRow="1" bandRow="1">
                <a:tableStyleId>{5C22544A-7EE6-4342-B048-85BDC9FD1C3A}</a:tableStyleId>
              </a:tblPr>
              <a:tblGrid>
                <a:gridCol w="1134545"/>
                <a:gridCol w="1134545"/>
              </a:tblGrid>
              <a:tr h="370840">
                <a:tc gridSpan="2">
                  <a:txBody>
                    <a:bodyPr/>
                    <a:lstStyle/>
                    <a:p>
                      <a:pPr algn="ctr"/>
                      <a:r>
                        <a:rPr lang="en-US" dirty="0" smtClean="0"/>
                        <a:t>Gamma </a:t>
                      </a:r>
                      <a:endParaRPr lang="en-US" dirty="0"/>
                    </a:p>
                  </a:txBody>
                  <a:tcPr/>
                </a:tc>
                <a:tc hMerge="1">
                  <a:txBody>
                    <a:bodyPr/>
                    <a:lstStyle/>
                    <a:p>
                      <a:endParaRPr lang="en-US"/>
                    </a:p>
                  </a:txBody>
                  <a:tcPr/>
                </a:tc>
              </a:tr>
              <a:tr h="370840">
                <a:tc>
                  <a:txBody>
                    <a:bodyPr/>
                    <a:lstStyle/>
                    <a:p>
                      <a:pPr algn="ctr"/>
                      <a:r>
                        <a:rPr lang="en-US" dirty="0" smtClean="0"/>
                        <a:t>Mean</a:t>
                      </a:r>
                      <a:endParaRPr lang="en-US" dirty="0"/>
                    </a:p>
                  </a:txBody>
                  <a:tcPr/>
                </a:tc>
                <a:tc>
                  <a:txBody>
                    <a:bodyPr/>
                    <a:lstStyle/>
                    <a:p>
                      <a:pPr algn="ctr"/>
                      <a:r>
                        <a:rPr lang="en-US" dirty="0" smtClean="0"/>
                        <a:t>49.7 </a:t>
                      </a:r>
                      <a:r>
                        <a:rPr lang="en-US" dirty="0" err="1" smtClean="0"/>
                        <a:t>μ</a:t>
                      </a:r>
                      <a:r>
                        <a:rPr lang="en-US" baseline="0" dirty="0" err="1" smtClean="0"/>
                        <a:t>s</a:t>
                      </a:r>
                      <a:endParaRPr lang="en-US" dirty="0"/>
                    </a:p>
                  </a:txBody>
                  <a:tcPr/>
                </a:tc>
              </a:tr>
              <a:tr h="370840">
                <a:tc>
                  <a:txBody>
                    <a:bodyPr/>
                    <a:lstStyle/>
                    <a:p>
                      <a:pPr algn="ctr"/>
                      <a:r>
                        <a:rPr lang="en-US" dirty="0" smtClean="0"/>
                        <a:t>Sigma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0.9 </a:t>
                      </a:r>
                      <a:r>
                        <a:rPr lang="en-US" baseline="0" dirty="0" err="1" smtClean="0"/>
                        <a:t>μs</a:t>
                      </a:r>
                      <a:endParaRPr lang="en-US" dirty="0" smtClean="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12619607"/>
              </p:ext>
            </p:extLst>
          </p:nvPr>
        </p:nvGraphicFramePr>
        <p:xfrm>
          <a:off x="842099" y="2840969"/>
          <a:ext cx="2206110" cy="1112520"/>
        </p:xfrm>
        <a:graphic>
          <a:graphicData uri="http://schemas.openxmlformats.org/drawingml/2006/table">
            <a:tbl>
              <a:tblPr firstRow="1" bandRow="1">
                <a:tableStyleId>{21E4AEA4-8DFA-4A89-87EB-49C32662AFE0}</a:tableStyleId>
              </a:tblPr>
              <a:tblGrid>
                <a:gridCol w="1103055"/>
                <a:gridCol w="1103055"/>
              </a:tblGrid>
              <a:tr h="370840">
                <a:tc gridSpan="2">
                  <a:txBody>
                    <a:bodyPr/>
                    <a:lstStyle/>
                    <a:p>
                      <a:pPr algn="ctr"/>
                      <a:r>
                        <a:rPr lang="en-US" dirty="0" smtClean="0"/>
                        <a:t>Alpha </a:t>
                      </a:r>
                      <a:endParaRPr lang="en-US" dirty="0"/>
                    </a:p>
                  </a:txBody>
                  <a:tcPr/>
                </a:tc>
                <a:tc hMerge="1">
                  <a:txBody>
                    <a:bodyPr/>
                    <a:lstStyle/>
                    <a:p>
                      <a:endParaRPr lang="en-US"/>
                    </a:p>
                  </a:txBody>
                  <a:tcPr/>
                </a:tc>
              </a:tr>
              <a:tr h="370840">
                <a:tc>
                  <a:txBody>
                    <a:bodyPr/>
                    <a:lstStyle/>
                    <a:p>
                      <a:pPr algn="ctr"/>
                      <a:r>
                        <a:rPr lang="en-US" dirty="0" smtClean="0"/>
                        <a:t>Mean</a:t>
                      </a:r>
                      <a:endParaRPr lang="en-US" dirty="0"/>
                    </a:p>
                  </a:txBody>
                  <a:tcPr/>
                </a:tc>
                <a:tc>
                  <a:txBody>
                    <a:bodyPr/>
                    <a:lstStyle/>
                    <a:p>
                      <a:pPr algn="ctr"/>
                      <a:r>
                        <a:rPr lang="en-US" dirty="0" smtClean="0"/>
                        <a:t>42.2 </a:t>
                      </a:r>
                      <a:r>
                        <a:rPr lang="en-US" dirty="0" err="1" smtClean="0"/>
                        <a:t>μ</a:t>
                      </a:r>
                      <a:r>
                        <a:rPr lang="en-US" baseline="0" dirty="0" err="1" smtClean="0"/>
                        <a:t>s</a:t>
                      </a:r>
                      <a:endParaRPr lang="en-US" dirty="0"/>
                    </a:p>
                  </a:txBody>
                  <a:tcPr/>
                </a:tc>
              </a:tr>
              <a:tr h="370840">
                <a:tc>
                  <a:txBody>
                    <a:bodyPr/>
                    <a:lstStyle/>
                    <a:p>
                      <a:pPr algn="ctr"/>
                      <a:r>
                        <a:rPr lang="en-US" dirty="0" smtClean="0"/>
                        <a:t>Sigma</a:t>
                      </a:r>
                      <a:endParaRPr lang="en-US" dirty="0"/>
                    </a:p>
                  </a:txBody>
                  <a:tcPr/>
                </a:tc>
                <a:tc>
                  <a:txBody>
                    <a:bodyPr/>
                    <a:lstStyle/>
                    <a:p>
                      <a:pPr algn="ctr"/>
                      <a:r>
                        <a:rPr lang="en-US" dirty="0" smtClean="0"/>
                        <a:t>0.6 </a:t>
                      </a:r>
                      <a:r>
                        <a:rPr lang="en-US" dirty="0" err="1" smtClean="0"/>
                        <a:t>μs</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5FB12C6B-2CC2-8848-B456-64C145085428}" type="slidenum">
              <a:rPr lang="en-US" smtClean="0"/>
              <a:t>10</a:t>
            </a:fld>
            <a:endParaRPr lang="en-US"/>
          </a:p>
        </p:txBody>
      </p:sp>
      <p:sp>
        <p:nvSpPr>
          <p:cNvPr id="12" name="Left Arrow Callout 11"/>
          <p:cNvSpPr/>
          <p:nvPr/>
        </p:nvSpPr>
        <p:spPr>
          <a:xfrm>
            <a:off x="5237680" y="2840969"/>
            <a:ext cx="2924177" cy="1112520"/>
          </a:xfrm>
          <a:prstGeom prst="leftArrowCallout">
            <a:avLst>
              <a:gd name="adj1" fmla="val 20294"/>
              <a:gd name="adj2" fmla="val 17794"/>
              <a:gd name="adj3" fmla="val 25882"/>
              <a:gd name="adj4" fmla="val 77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Left Arrow Callout 12"/>
          <p:cNvSpPr/>
          <p:nvPr/>
        </p:nvSpPr>
        <p:spPr>
          <a:xfrm rot="10800000">
            <a:off x="842099" y="2845731"/>
            <a:ext cx="2851670" cy="1102995"/>
          </a:xfrm>
          <a:prstGeom prst="leftArrowCallout">
            <a:avLst>
              <a:gd name="adj1" fmla="val 20294"/>
              <a:gd name="adj2" fmla="val 17794"/>
              <a:gd name="adj3" fmla="val 25882"/>
              <a:gd name="adj4" fmla="val 77373"/>
            </a:avLst>
          </a:prstGeom>
          <a:noFill/>
          <a:ln w="19050">
            <a:solidFill>
              <a:srgbClr val="EE2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mc:Choice xmlns:a14="http://schemas.microsoft.com/office/drawing/2010/main" Requires="a14">
          <p:sp>
            <p:nvSpPr>
              <p:cNvPr id="14" name="Content Placeholder 2"/>
              <p:cNvSpPr txBox="1">
                <a:spLocks/>
              </p:cNvSpPr>
              <p:nvPr/>
            </p:nvSpPr>
            <p:spPr>
              <a:xfrm>
                <a:off x="2682998" y="5564608"/>
                <a:ext cx="3778005" cy="9896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14:m>
                  <m:oMathPara xmlns:m="http://schemas.openxmlformats.org/officeDocument/2006/math">
                    <m:oMathParaPr>
                      <m:jc m:val="centerGroup"/>
                    </m:oMathParaPr>
                    <m:oMath xmlns:m="http://schemas.openxmlformats.org/officeDocument/2006/math">
                      <m:r>
                        <a:rPr lang="en-US" sz="2000" b="1" i="1" smtClean="0">
                          <a:latin typeface="Cambria Math" charset="0"/>
                        </a:rPr>
                        <m:t>𝑭𝑶𝑴</m:t>
                      </m:r>
                      <m:r>
                        <a:rPr lang="en-US" sz="2000" b="1" i="1" smtClean="0">
                          <a:latin typeface="Cambria Math" charset="0"/>
                        </a:rPr>
                        <m:t>= </m:t>
                      </m:r>
                      <m:f>
                        <m:fPr>
                          <m:ctrlPr>
                            <a:rPr lang="bg-BG" sz="2000" b="1" i="1" smtClean="0">
                              <a:latin typeface="Cambria Math"/>
                            </a:rPr>
                          </m:ctrlPr>
                        </m:fPr>
                        <m:num>
                          <m:d>
                            <m:dPr>
                              <m:begChr m:val="|"/>
                              <m:endChr m:val="|"/>
                              <m:ctrlPr>
                                <a:rPr lang="hr-HR" sz="2000" b="1" i="1" smtClean="0">
                                  <a:latin typeface="Cambria Math"/>
                                </a:rPr>
                              </m:ctrlPr>
                            </m:dPr>
                            <m:e>
                              <m:sSub>
                                <m:sSubPr>
                                  <m:ctrlPr>
                                    <a:rPr lang="en-US" sz="2000" b="1" i="1" smtClean="0">
                                      <a:latin typeface="Cambria Math"/>
                                    </a:rPr>
                                  </m:ctrlPr>
                                </m:sSubPr>
                                <m:e>
                                  <m:r>
                                    <a:rPr lang="en-US" sz="2000" b="1" i="1" smtClean="0">
                                      <a:latin typeface="Cambria Math" charset="0"/>
                                    </a:rPr>
                                    <m:t>𝑴𝑻</m:t>
                                  </m:r>
                                </m:e>
                                <m:sub>
                                  <m:r>
                                    <a:rPr lang="en-US" sz="2000" b="1" i="1" smtClean="0">
                                      <a:latin typeface="Cambria Math" charset="0"/>
                                      <a:ea typeface="Cambria Math" charset="0"/>
                                      <a:cs typeface="Cambria Math" charset="0"/>
                                    </a:rPr>
                                    <m:t>𝜶</m:t>
                                  </m:r>
                                </m:sub>
                              </m:sSub>
                              <m:r>
                                <a:rPr lang="en-US" sz="2000" b="1" i="1" smtClean="0">
                                  <a:latin typeface="Cambria Math" charset="0"/>
                                </a:rPr>
                                <m:t>−</m:t>
                              </m:r>
                              <m:sSub>
                                <m:sSubPr>
                                  <m:ctrlPr>
                                    <a:rPr lang="en-US" sz="2000" b="1" i="1" smtClean="0">
                                      <a:latin typeface="Cambria Math"/>
                                    </a:rPr>
                                  </m:ctrlPr>
                                </m:sSubPr>
                                <m:e>
                                  <m:r>
                                    <a:rPr lang="en-US" sz="2000" b="1" i="1" smtClean="0">
                                      <a:latin typeface="Cambria Math" charset="0"/>
                                    </a:rPr>
                                    <m:t>𝑴𝑻</m:t>
                                  </m:r>
                                </m:e>
                                <m:sub>
                                  <m:r>
                                    <a:rPr lang="en-US" sz="2000" b="1" i="1" smtClean="0">
                                      <a:latin typeface="Cambria Math" charset="0"/>
                                      <a:ea typeface="Cambria Math" charset="0"/>
                                      <a:cs typeface="Cambria Math" charset="0"/>
                                    </a:rPr>
                                    <m:t>𝜸</m:t>
                                  </m:r>
                                </m:sub>
                              </m:sSub>
                            </m:e>
                          </m:d>
                        </m:num>
                        <m:den>
                          <m:rad>
                            <m:radPr>
                              <m:degHide m:val="on"/>
                              <m:ctrlPr>
                                <a:rPr lang="bg-BG" sz="2000" b="1" i="1" smtClean="0">
                                  <a:latin typeface="Cambria Math"/>
                                </a:rPr>
                              </m:ctrlPr>
                            </m:radPr>
                            <m:deg/>
                            <m:e>
                              <m:sSubSup>
                                <m:sSubSupPr>
                                  <m:ctrlPr>
                                    <a:rPr lang="en-US" sz="2000" b="1" i="1" smtClean="0">
                                      <a:latin typeface="Cambria Math"/>
                                    </a:rPr>
                                  </m:ctrlPr>
                                </m:sSubSupPr>
                                <m:e>
                                  <m:r>
                                    <a:rPr lang="en-US" sz="2000" b="1" i="1" smtClean="0">
                                      <a:latin typeface="Cambria Math" charset="0"/>
                                      <a:ea typeface="Cambria Math" charset="0"/>
                                      <a:cs typeface="Cambria Math" charset="0"/>
                                    </a:rPr>
                                    <m:t>𝝈</m:t>
                                  </m:r>
                                </m:e>
                                <m:sub>
                                  <m:r>
                                    <a:rPr lang="en-US" sz="2000" b="1" i="1" smtClean="0">
                                      <a:latin typeface="Cambria Math" charset="0"/>
                                      <a:ea typeface="Cambria Math" charset="0"/>
                                      <a:cs typeface="Cambria Math" charset="0"/>
                                    </a:rPr>
                                    <m:t>𝜶</m:t>
                                  </m:r>
                                </m:sub>
                                <m:sup>
                                  <m:r>
                                    <a:rPr lang="en-US" sz="2000" b="1" i="1" smtClean="0">
                                      <a:latin typeface="Cambria Math" charset="0"/>
                                    </a:rPr>
                                    <m:t>𝟐</m:t>
                                  </m:r>
                                </m:sup>
                              </m:sSubSup>
                              <m:r>
                                <a:rPr lang="en-US" sz="2000" b="1" i="1" smtClean="0">
                                  <a:latin typeface="Cambria Math" charset="0"/>
                                </a:rPr>
                                <m:t>+</m:t>
                              </m:r>
                              <m:sSubSup>
                                <m:sSubSupPr>
                                  <m:ctrlPr>
                                    <a:rPr lang="en-US" sz="2000" b="1" i="1" smtClean="0">
                                      <a:latin typeface="Cambria Math"/>
                                    </a:rPr>
                                  </m:ctrlPr>
                                </m:sSubSupPr>
                                <m:e>
                                  <m:r>
                                    <a:rPr lang="en-US" sz="2000" b="1" i="1" smtClean="0">
                                      <a:latin typeface="Cambria Math" charset="0"/>
                                      <a:ea typeface="Cambria Math" charset="0"/>
                                      <a:cs typeface="Cambria Math" charset="0"/>
                                    </a:rPr>
                                    <m:t>𝝈</m:t>
                                  </m:r>
                                </m:e>
                                <m:sub>
                                  <m:r>
                                    <a:rPr lang="en-US" sz="2000" b="1" i="1" smtClean="0">
                                      <a:latin typeface="Cambria Math" charset="0"/>
                                      <a:ea typeface="Cambria Math" charset="0"/>
                                      <a:cs typeface="Cambria Math" charset="0"/>
                                    </a:rPr>
                                    <m:t>𝜸</m:t>
                                  </m:r>
                                </m:sub>
                                <m:sup>
                                  <m:r>
                                    <a:rPr lang="en-US" sz="2000" b="1" i="1" smtClean="0">
                                      <a:latin typeface="Cambria Math" charset="0"/>
                                    </a:rPr>
                                    <m:t>𝟐</m:t>
                                  </m:r>
                                </m:sup>
                              </m:sSubSup>
                            </m:e>
                          </m:rad>
                        </m:den>
                      </m:f>
                      <m:r>
                        <a:rPr lang="en-US" sz="2000" b="1" i="1" smtClean="0">
                          <a:latin typeface="Cambria Math" charset="0"/>
                        </a:rPr>
                        <m:t>=</m:t>
                      </m:r>
                      <m:r>
                        <a:rPr lang="en-US" sz="2000" b="1" i="1" smtClean="0">
                          <a:latin typeface="Cambria Math"/>
                        </a:rPr>
                        <m:t>𝟕</m:t>
                      </m:r>
                      <m:r>
                        <a:rPr lang="en-US" sz="2000" b="1" i="1" smtClean="0">
                          <a:latin typeface="Cambria Math" charset="0"/>
                        </a:rPr>
                        <m:t>.</m:t>
                      </m:r>
                      <m:r>
                        <a:rPr lang="en-US" sz="2000" b="1" i="1" smtClean="0">
                          <a:latin typeface="Cambria Math"/>
                        </a:rPr>
                        <m:t>𝟐</m:t>
                      </m:r>
                    </m:oMath>
                  </m:oMathPara>
                </a14:m>
                <a:endParaRPr lang="en-US" sz="2200" b="1" dirty="0"/>
              </a:p>
            </p:txBody>
          </p:sp>
        </mc:Choice>
        <mc:Fallback>
          <p:sp>
            <p:nvSpPr>
              <p:cNvPr id="14" name="Content Placeholder 2"/>
              <p:cNvSpPr txBox="1">
                <a:spLocks noRot="1" noChangeAspect="1" noMove="1" noResize="1" noEditPoints="1" noAdjustHandles="1" noChangeArrowheads="1" noChangeShapeType="1" noTextEdit="1"/>
              </p:cNvSpPr>
              <p:nvPr/>
            </p:nvSpPr>
            <p:spPr>
              <a:xfrm>
                <a:off x="2682998" y="5564608"/>
                <a:ext cx="3778005" cy="989670"/>
              </a:xfrm>
              <a:prstGeom prst="rect">
                <a:avLst/>
              </a:prstGeom>
              <a:blipFill rotWithShape="1">
                <a:blip r:embed="rId3"/>
                <a:stretch>
                  <a:fillRect b="-6790"/>
                </a:stretch>
              </a:blipFill>
            </p:spPr>
            <p:txBody>
              <a:bodyPr/>
              <a:lstStyle/>
              <a:p>
                <a:r>
                  <a:rPr lang="it-IT">
                    <a:noFill/>
                  </a:rPr>
                  <a:t> </a:t>
                </a:r>
              </a:p>
            </p:txBody>
          </p:sp>
        </mc:Fallback>
      </mc:AlternateContent>
    </p:spTree>
    <p:extLst>
      <p:ext uri="{BB962C8B-B14F-4D97-AF65-F5344CB8AC3E}">
        <p14:creationId xmlns:p14="http://schemas.microsoft.com/office/powerpoint/2010/main" val="3260308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28650" y="210303"/>
            <a:ext cx="7886700" cy="1142247"/>
          </a:xfrm>
        </p:spPr>
        <p:txBody>
          <a:bodyPr>
            <a:normAutofit/>
          </a:bodyPr>
          <a:lstStyle/>
          <a:p>
            <a:pPr algn="ctr"/>
            <a:r>
              <a:rPr lang="en-US" sz="3200" b="1" dirty="0">
                <a:solidFill>
                  <a:schemeClr val="accent1">
                    <a:lumMod val="50000"/>
                  </a:schemeClr>
                </a:solidFill>
                <a:latin typeface="+mn-lt"/>
              </a:rPr>
              <a:t>Decay-time vs Energy scatter plot</a:t>
            </a:r>
          </a:p>
        </p:txBody>
      </p:sp>
      <p:sp>
        <p:nvSpPr>
          <p:cNvPr id="2" name="Slide Number Placeholder 1"/>
          <p:cNvSpPr>
            <a:spLocks noGrp="1"/>
          </p:cNvSpPr>
          <p:nvPr>
            <p:ph type="sldNum" sz="quarter" idx="12"/>
          </p:nvPr>
        </p:nvSpPr>
        <p:spPr/>
        <p:txBody>
          <a:bodyPr/>
          <a:lstStyle/>
          <a:p>
            <a:fld id="{5FB12C6B-2CC2-8848-B456-64C145085428}"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346" y="1243293"/>
            <a:ext cx="6107789" cy="4886231"/>
          </a:xfrm>
          <a:prstGeom prst="rect">
            <a:avLst/>
          </a:prstGeom>
        </p:spPr>
      </p:pic>
      <p:sp>
        <p:nvSpPr>
          <p:cNvPr id="6" name="TextBox 5"/>
          <p:cNvSpPr txBox="1"/>
          <p:nvPr/>
        </p:nvSpPr>
        <p:spPr>
          <a:xfrm>
            <a:off x="3923405" y="1552558"/>
            <a:ext cx="2558842" cy="369332"/>
          </a:xfrm>
          <a:prstGeom prst="rect">
            <a:avLst/>
          </a:prstGeom>
          <a:noFill/>
        </p:spPr>
        <p:txBody>
          <a:bodyPr wrap="none" rtlCol="0">
            <a:spAutoFit/>
          </a:bodyPr>
          <a:lstStyle/>
          <a:p>
            <a:r>
              <a:rPr lang="en-US" b="1" dirty="0" smtClean="0">
                <a:solidFill>
                  <a:schemeClr val="accent1">
                    <a:lumMod val="50000"/>
                  </a:schemeClr>
                </a:solidFill>
              </a:rPr>
              <a:t>Gamma, 662 </a:t>
            </a:r>
            <a:r>
              <a:rPr lang="en-US" b="1" dirty="0" err="1" smtClean="0">
                <a:solidFill>
                  <a:schemeClr val="accent1">
                    <a:lumMod val="50000"/>
                  </a:schemeClr>
                </a:solidFill>
              </a:rPr>
              <a:t>keV</a:t>
            </a:r>
            <a:r>
              <a:rPr lang="en-US" b="1" dirty="0" smtClean="0">
                <a:solidFill>
                  <a:schemeClr val="accent1">
                    <a:lumMod val="50000"/>
                  </a:schemeClr>
                </a:solidFill>
              </a:rPr>
              <a:t> of </a:t>
            </a:r>
            <a:r>
              <a:rPr lang="en-US" b="1" baseline="30000" dirty="0" smtClean="0">
                <a:solidFill>
                  <a:schemeClr val="accent1">
                    <a:lumMod val="50000"/>
                  </a:schemeClr>
                </a:solidFill>
              </a:rPr>
              <a:t>137</a:t>
            </a:r>
            <a:r>
              <a:rPr lang="en-US" b="1" dirty="0" smtClean="0">
                <a:solidFill>
                  <a:schemeClr val="accent1">
                    <a:lumMod val="50000"/>
                  </a:schemeClr>
                </a:solidFill>
              </a:rPr>
              <a:t>Cs</a:t>
            </a:r>
            <a:endParaRPr lang="en-US" b="1" dirty="0">
              <a:solidFill>
                <a:schemeClr val="accent1">
                  <a:lumMod val="50000"/>
                </a:schemeClr>
              </a:solidFill>
            </a:endParaRPr>
          </a:p>
        </p:txBody>
      </p:sp>
      <p:sp>
        <p:nvSpPr>
          <p:cNvPr id="7" name="TextBox 6"/>
          <p:cNvSpPr txBox="1"/>
          <p:nvPr/>
        </p:nvSpPr>
        <p:spPr>
          <a:xfrm>
            <a:off x="2203168" y="5150936"/>
            <a:ext cx="2656147" cy="369332"/>
          </a:xfrm>
          <a:prstGeom prst="rect">
            <a:avLst/>
          </a:prstGeom>
          <a:noFill/>
        </p:spPr>
        <p:txBody>
          <a:bodyPr wrap="square" rtlCol="0">
            <a:spAutoFit/>
          </a:bodyPr>
          <a:lstStyle/>
          <a:p>
            <a:r>
              <a:rPr lang="en-US" b="1" dirty="0">
                <a:solidFill>
                  <a:srgbClr val="FF0000"/>
                </a:solidFill>
              </a:rPr>
              <a:t>Alpha, 5.15 </a:t>
            </a:r>
            <a:r>
              <a:rPr lang="en-US" b="1" dirty="0" smtClean="0">
                <a:solidFill>
                  <a:srgbClr val="FF0000"/>
                </a:solidFill>
              </a:rPr>
              <a:t>MeV of </a:t>
            </a:r>
            <a:r>
              <a:rPr lang="en-US" b="1" baseline="30000" dirty="0" smtClean="0">
                <a:solidFill>
                  <a:srgbClr val="FF0000"/>
                </a:solidFill>
              </a:rPr>
              <a:t>241</a:t>
            </a:r>
            <a:r>
              <a:rPr lang="en-US" b="1" dirty="0" smtClean="0">
                <a:solidFill>
                  <a:srgbClr val="FF0000"/>
                </a:solidFill>
              </a:rPr>
              <a:t>Am</a:t>
            </a:r>
            <a:endParaRPr lang="en-US" b="1" dirty="0">
              <a:solidFill>
                <a:srgbClr val="FF0000"/>
              </a:solidFill>
            </a:endParaRPr>
          </a:p>
        </p:txBody>
      </p:sp>
      <p:cxnSp>
        <p:nvCxnSpPr>
          <p:cNvPr id="8" name="Straight Arrow Connector 7"/>
          <p:cNvCxnSpPr/>
          <p:nvPr/>
        </p:nvCxnSpPr>
        <p:spPr>
          <a:xfrm flipH="1">
            <a:off x="3735366" y="1921890"/>
            <a:ext cx="280986" cy="687960"/>
          </a:xfrm>
          <a:prstGeom prst="straightConnector1">
            <a:avLst/>
          </a:prstGeom>
          <a:ln w="25400">
            <a:solidFill>
              <a:schemeClr val="accent1">
                <a:lumMod val="5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754540" y="4709546"/>
            <a:ext cx="273843" cy="479490"/>
          </a:xfrm>
          <a:prstGeom prst="straightConnector1">
            <a:avLst/>
          </a:prstGeom>
          <a:ln w="254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161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60350"/>
            <a:ext cx="8228013" cy="865188"/>
          </a:xfrm>
        </p:spPr>
        <p:txBody>
          <a:bodyPr/>
          <a:lstStyle/>
          <a:p>
            <a:pPr eaLnBrk="1" hangingPunct="1"/>
            <a:r>
              <a:rPr lang="en-US" altLang="it-IT" sz="3200" b="1" dirty="0" smtClean="0">
                <a:solidFill>
                  <a:schemeClr val="accent1">
                    <a:lumMod val="75000"/>
                  </a:schemeClr>
                </a:solidFill>
                <a:cs typeface="Tahoma" pitchFamily="34" charset="0"/>
              </a:rPr>
              <a:t>Gran </a:t>
            </a:r>
            <a:r>
              <a:rPr lang="en-US" altLang="it-IT" sz="3200" b="1" dirty="0" err="1" smtClean="0">
                <a:solidFill>
                  <a:schemeClr val="accent1">
                    <a:lumMod val="75000"/>
                  </a:schemeClr>
                </a:solidFill>
                <a:cs typeface="Tahoma" pitchFamily="34" charset="0"/>
              </a:rPr>
              <a:t>Sasso</a:t>
            </a:r>
            <a:r>
              <a:rPr lang="en-US" altLang="it-IT" sz="3200" b="1" dirty="0" smtClean="0">
                <a:solidFill>
                  <a:schemeClr val="accent1">
                    <a:lumMod val="75000"/>
                  </a:schemeClr>
                </a:solidFill>
                <a:cs typeface="Tahoma" pitchFamily="34" charset="0"/>
              </a:rPr>
              <a:t> Underground Laboratory</a:t>
            </a:r>
            <a:endParaRPr lang="it-IT" altLang="it-IT" sz="3200" b="1" dirty="0" smtClean="0">
              <a:solidFill>
                <a:schemeClr val="accent1">
                  <a:lumMod val="75000"/>
                </a:schemeClr>
              </a:solidFill>
              <a:cs typeface="Tahoma" pitchFamily="34" charset="0"/>
            </a:endParaRPr>
          </a:p>
        </p:txBody>
      </p:sp>
      <p:sp>
        <p:nvSpPr>
          <p:cNvPr id="8195" name="Content Placeholder 2"/>
          <p:cNvSpPr>
            <a:spLocks noGrp="1"/>
          </p:cNvSpPr>
          <p:nvPr>
            <p:ph idx="1"/>
          </p:nvPr>
        </p:nvSpPr>
        <p:spPr>
          <a:xfrm>
            <a:off x="1500188" y="1541463"/>
            <a:ext cx="3527425" cy="1944687"/>
          </a:xfrm>
        </p:spPr>
        <p:txBody>
          <a:bodyPr/>
          <a:lstStyle/>
          <a:p>
            <a:pPr marL="0" indent="0" algn="r" eaLnBrk="1" hangingPunct="1">
              <a:buNone/>
            </a:pPr>
            <a:r>
              <a:rPr lang="it-IT" altLang="it-IT" sz="1800" b="1" dirty="0" smtClean="0"/>
              <a:t>Average depth </a:t>
            </a:r>
            <a:r>
              <a:rPr lang="it-IT" altLang="it-IT" sz="1800" b="1" dirty="0" smtClean="0">
                <a:sym typeface="Symbol" pitchFamily="18" charset="2"/>
              </a:rPr>
              <a:t> </a:t>
            </a:r>
            <a:r>
              <a:rPr lang="it-IT" altLang="it-IT" sz="1800" b="1" dirty="0" smtClean="0"/>
              <a:t>3650 m w.e.</a:t>
            </a:r>
          </a:p>
          <a:p>
            <a:pPr marL="0" indent="0" algn="r" eaLnBrk="1" hangingPunct="1">
              <a:buNone/>
            </a:pPr>
            <a:r>
              <a:rPr lang="it-IT" altLang="it-IT" sz="1800" b="1" dirty="0" smtClean="0"/>
              <a:t>Muon flux </a:t>
            </a:r>
            <a:r>
              <a:rPr lang="it-IT" altLang="it-IT" sz="1800" b="1" dirty="0" smtClean="0">
                <a:sym typeface="Symbol" pitchFamily="18" charset="2"/>
              </a:rPr>
              <a:t></a:t>
            </a:r>
            <a:r>
              <a:rPr lang="it-IT" altLang="it-IT" sz="1800" b="1" dirty="0" smtClean="0"/>
              <a:t> 2.6×10</a:t>
            </a:r>
            <a:r>
              <a:rPr lang="it-IT" altLang="it-IT" sz="1800" b="1" baseline="30000" dirty="0" smtClean="0"/>
              <a:t>-8</a:t>
            </a:r>
            <a:r>
              <a:rPr lang="it-IT" altLang="it-IT" sz="1800" b="1" dirty="0" smtClean="0"/>
              <a:t> </a:t>
            </a:r>
            <a:r>
              <a:rPr lang="el-GR" altLang="it-IT" sz="1800" b="1" dirty="0" smtClean="0"/>
              <a:t>μ/</a:t>
            </a:r>
            <a:r>
              <a:rPr lang="pt-BR" altLang="it-IT" sz="1800" b="1" dirty="0" smtClean="0"/>
              <a:t>s/cm</a:t>
            </a:r>
            <a:r>
              <a:rPr lang="pt-BR" altLang="it-IT" sz="1800" b="1" baseline="30000" dirty="0" smtClean="0"/>
              <a:t>2</a:t>
            </a:r>
            <a:endParaRPr lang="it-IT" altLang="it-IT" sz="1800" b="1" dirty="0" smtClean="0"/>
          </a:p>
          <a:p>
            <a:pPr marL="0" indent="0" algn="r" eaLnBrk="1" hangingPunct="1">
              <a:buNone/>
            </a:pPr>
            <a:r>
              <a:rPr lang="pt-BR" altLang="it-IT" sz="1800" b="1" dirty="0" smtClean="0"/>
              <a:t>Neutrons &lt; 10 MeV: 4</a:t>
            </a:r>
            <a:r>
              <a:rPr lang="it-IT" altLang="it-IT" sz="1800" b="1" dirty="0" smtClean="0"/>
              <a:t>×</a:t>
            </a:r>
            <a:r>
              <a:rPr lang="pt-BR" altLang="it-IT" sz="1800" b="1" dirty="0" smtClean="0"/>
              <a:t>10</a:t>
            </a:r>
            <a:r>
              <a:rPr lang="pt-BR" altLang="it-IT" sz="1800" b="1" baseline="30000" dirty="0" smtClean="0"/>
              <a:t>-6</a:t>
            </a:r>
            <a:r>
              <a:rPr lang="pt-BR" altLang="it-IT" sz="1800" b="1" dirty="0" smtClean="0"/>
              <a:t> n/s/cm</a:t>
            </a:r>
            <a:r>
              <a:rPr lang="pt-BR" altLang="it-IT" sz="1800" b="1" baseline="30000" dirty="0" smtClean="0"/>
              <a:t>2</a:t>
            </a:r>
          </a:p>
          <a:p>
            <a:pPr marL="0" indent="0" algn="r" eaLnBrk="1" hangingPunct="1">
              <a:buNone/>
            </a:pPr>
            <a:r>
              <a:rPr lang="sv-SE" altLang="it-IT" sz="1800" b="1" dirty="0" smtClean="0"/>
              <a:t>Gamma &lt; 3 MeV: 0.73 γ/s/cm</a:t>
            </a:r>
            <a:r>
              <a:rPr lang="sv-SE" altLang="it-IT" sz="1800" b="1" baseline="30000" dirty="0" smtClean="0"/>
              <a:t>2</a:t>
            </a:r>
          </a:p>
          <a:p>
            <a:pPr marL="0" indent="0" algn="r" eaLnBrk="1" hangingPunct="1">
              <a:buNone/>
            </a:pPr>
            <a:endParaRPr lang="en-US" altLang="it-IT" sz="1800" b="1" dirty="0" smtClean="0">
              <a:cs typeface="Tahoma" pitchFamily="34" charset="0"/>
            </a:endParaRPr>
          </a:p>
          <a:p>
            <a:pPr marL="0" indent="0" algn="r" eaLnBrk="1" hangingPunct="1">
              <a:buNone/>
            </a:pPr>
            <a:endParaRPr lang="en-US" altLang="it-IT" sz="1800" b="1" dirty="0" smtClean="0">
              <a:cs typeface="Tahoma" pitchFamily="34" charset="0"/>
            </a:endParaRPr>
          </a:p>
          <a:p>
            <a:pPr marL="0" indent="0" algn="r" eaLnBrk="1" hangingPunct="1">
              <a:buNone/>
            </a:pPr>
            <a:endParaRPr lang="en-US" altLang="it-IT" sz="1800" b="1" dirty="0" smtClean="0">
              <a:cs typeface="Tahoma" pitchFamily="34" charset="0"/>
            </a:endParaRPr>
          </a:p>
          <a:p>
            <a:pPr marL="0" indent="0" algn="r" eaLnBrk="1" hangingPunct="1">
              <a:buNone/>
            </a:pPr>
            <a:endParaRPr lang="en-US" altLang="it-IT" sz="1800" b="1" dirty="0" smtClean="0">
              <a:cs typeface="Tahoma" pitchFamily="34" charset="0"/>
            </a:endParaRPr>
          </a:p>
          <a:p>
            <a:pPr marL="0" indent="0" algn="r" eaLnBrk="1" hangingPunct="1">
              <a:buNone/>
            </a:pPr>
            <a:endParaRPr lang="it-IT" altLang="it-IT" sz="1800" b="1" dirty="0" smtClean="0">
              <a:cs typeface="Tahoma" pitchFamily="34" charset="0"/>
            </a:endParaRPr>
          </a:p>
        </p:txBody>
      </p:sp>
      <p:pic>
        <p:nvPicPr>
          <p:cNvPr id="8197" name="Picture 2" descr="20061214_1633tun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182" y="3676650"/>
            <a:ext cx="6497637" cy="284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803"/>
          <a:stretch/>
        </p:blipFill>
        <p:spPr bwMode="auto">
          <a:xfrm>
            <a:off x="5438775" y="1182688"/>
            <a:ext cx="2808470" cy="283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A3B5A14-E7BF-4007-A8C2-9A93BF4B4DA7}" type="slidenum">
              <a:rPr lang="it-IT" smtClean="0">
                <a:solidFill>
                  <a:prstClr val="black">
                    <a:tint val="75000"/>
                  </a:prstClr>
                </a:solidFill>
              </a:rPr>
              <a:pPr/>
              <a:t>12</a:t>
            </a:fld>
            <a:endParaRPr lang="it-IT">
              <a:solidFill>
                <a:prstClr val="black">
                  <a:tint val="75000"/>
                </a:prstClr>
              </a:solidFill>
            </a:endParaRPr>
          </a:p>
        </p:txBody>
      </p:sp>
    </p:spTree>
    <p:extLst>
      <p:ext uri="{BB962C8B-B14F-4D97-AF65-F5344CB8AC3E}">
        <p14:creationId xmlns:p14="http://schemas.microsoft.com/office/powerpoint/2010/main" val="307988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grpSp>
        <p:nvGrpSpPr>
          <p:cNvPr id="7170" name="Group 25"/>
          <p:cNvGrpSpPr>
            <a:grpSpLocks/>
          </p:cNvGrpSpPr>
          <p:nvPr/>
        </p:nvGrpSpPr>
        <p:grpSpPr bwMode="auto">
          <a:xfrm>
            <a:off x="333375" y="152400"/>
            <a:ext cx="8486775" cy="6281738"/>
            <a:chOff x="84" y="288"/>
            <a:chExt cx="5806" cy="3957"/>
          </a:xfrm>
        </p:grpSpPr>
        <p:sp>
          <p:nvSpPr>
            <p:cNvPr id="5" name="Text Box 26"/>
            <p:cNvSpPr txBox="1">
              <a:spLocks noChangeArrowheads="1"/>
            </p:cNvSpPr>
            <p:nvPr/>
          </p:nvSpPr>
          <p:spPr bwMode="auto">
            <a:xfrm>
              <a:off x="302" y="3574"/>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dirty="0">
                  <a:solidFill>
                    <a:srgbClr val="000000"/>
                  </a:solidFill>
                </a:rPr>
                <a:t>10</a:t>
              </a:r>
              <a:r>
                <a:rPr lang="en-GB" altLang="it-IT" sz="2000" baseline="30000" dirty="0">
                  <a:solidFill>
                    <a:srgbClr val="000000"/>
                  </a:solidFill>
                </a:rPr>
                <a:t>-4</a:t>
              </a:r>
              <a:endParaRPr lang="en-GB" altLang="it-IT" sz="2000" dirty="0">
                <a:solidFill>
                  <a:srgbClr val="FFFFFF"/>
                </a:solidFill>
              </a:endParaRPr>
            </a:p>
          </p:txBody>
        </p:sp>
        <p:sp>
          <p:nvSpPr>
            <p:cNvPr id="6" name="Text Box 27"/>
            <p:cNvSpPr txBox="1">
              <a:spLocks noChangeArrowheads="1"/>
            </p:cNvSpPr>
            <p:nvPr/>
          </p:nvSpPr>
          <p:spPr bwMode="auto">
            <a:xfrm>
              <a:off x="302" y="3105"/>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dirty="0">
                  <a:solidFill>
                    <a:srgbClr val="000000"/>
                  </a:solidFill>
                </a:rPr>
                <a:t>10</a:t>
              </a:r>
              <a:r>
                <a:rPr lang="en-GB" altLang="it-IT" sz="2000" baseline="30000" dirty="0">
                  <a:solidFill>
                    <a:srgbClr val="000000"/>
                  </a:solidFill>
                </a:rPr>
                <a:t>-3</a:t>
              </a:r>
              <a:endParaRPr lang="en-GB" altLang="it-IT" sz="2000" dirty="0">
                <a:solidFill>
                  <a:srgbClr val="000000"/>
                </a:solidFill>
              </a:endParaRPr>
            </a:p>
          </p:txBody>
        </p:sp>
        <p:sp>
          <p:nvSpPr>
            <p:cNvPr id="7" name="Text Box 28"/>
            <p:cNvSpPr txBox="1">
              <a:spLocks noChangeArrowheads="1"/>
            </p:cNvSpPr>
            <p:nvPr/>
          </p:nvSpPr>
          <p:spPr bwMode="auto">
            <a:xfrm>
              <a:off x="302" y="2653"/>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-2</a:t>
              </a:r>
              <a:endParaRPr lang="en-GB" altLang="it-IT" sz="2000">
                <a:solidFill>
                  <a:srgbClr val="FFFFFF"/>
                </a:solidFill>
              </a:endParaRPr>
            </a:p>
          </p:txBody>
        </p:sp>
        <p:sp>
          <p:nvSpPr>
            <p:cNvPr id="8" name="Text Box 29"/>
            <p:cNvSpPr txBox="1">
              <a:spLocks noChangeArrowheads="1"/>
            </p:cNvSpPr>
            <p:nvPr/>
          </p:nvSpPr>
          <p:spPr bwMode="auto">
            <a:xfrm>
              <a:off x="302" y="2183"/>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-1</a:t>
              </a:r>
              <a:endParaRPr lang="en-GB" altLang="it-IT" sz="2000">
                <a:solidFill>
                  <a:srgbClr val="FFFFFF"/>
                </a:solidFill>
              </a:endParaRPr>
            </a:p>
          </p:txBody>
        </p:sp>
        <p:sp>
          <p:nvSpPr>
            <p:cNvPr id="9" name="Text Box 30"/>
            <p:cNvSpPr txBox="1">
              <a:spLocks noChangeArrowheads="1"/>
            </p:cNvSpPr>
            <p:nvPr/>
          </p:nvSpPr>
          <p:spPr bwMode="auto">
            <a:xfrm>
              <a:off x="251" y="1687"/>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0</a:t>
              </a:r>
              <a:endParaRPr lang="en-GB" altLang="it-IT" sz="2000">
                <a:solidFill>
                  <a:srgbClr val="000000"/>
                </a:solidFill>
              </a:endParaRPr>
            </a:p>
          </p:txBody>
        </p:sp>
        <p:sp>
          <p:nvSpPr>
            <p:cNvPr id="10" name="Text Box 31"/>
            <p:cNvSpPr txBox="1">
              <a:spLocks noChangeArrowheads="1"/>
            </p:cNvSpPr>
            <p:nvPr/>
          </p:nvSpPr>
          <p:spPr bwMode="auto">
            <a:xfrm>
              <a:off x="251" y="1224"/>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1</a:t>
              </a:r>
              <a:endParaRPr lang="en-GB" altLang="it-IT" sz="2000">
                <a:solidFill>
                  <a:srgbClr val="FFFFFF"/>
                </a:solidFill>
              </a:endParaRPr>
            </a:p>
          </p:txBody>
        </p:sp>
        <p:sp>
          <p:nvSpPr>
            <p:cNvPr id="11" name="Text Box 32"/>
            <p:cNvSpPr txBox="1">
              <a:spLocks noChangeArrowheads="1"/>
            </p:cNvSpPr>
            <p:nvPr/>
          </p:nvSpPr>
          <p:spPr bwMode="auto">
            <a:xfrm>
              <a:off x="251" y="739"/>
              <a:ext cx="513"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2</a:t>
              </a:r>
              <a:endParaRPr lang="en-GB" altLang="it-IT" sz="2000">
                <a:solidFill>
                  <a:srgbClr val="FFFFFF"/>
                </a:solidFill>
              </a:endParaRPr>
            </a:p>
          </p:txBody>
        </p:sp>
        <p:sp>
          <p:nvSpPr>
            <p:cNvPr id="12" name="Text Box 33"/>
            <p:cNvSpPr txBox="1">
              <a:spLocks noChangeArrowheads="1"/>
            </p:cNvSpPr>
            <p:nvPr/>
          </p:nvSpPr>
          <p:spPr bwMode="auto">
            <a:xfrm>
              <a:off x="302" y="288"/>
              <a:ext cx="462"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10</a:t>
              </a:r>
              <a:r>
                <a:rPr lang="en-GB" altLang="it-IT" sz="2000" baseline="30000">
                  <a:solidFill>
                    <a:srgbClr val="000000"/>
                  </a:solidFill>
                </a:rPr>
                <a:t>3</a:t>
              </a:r>
              <a:endParaRPr lang="en-GB" altLang="it-IT" sz="2000">
                <a:solidFill>
                  <a:srgbClr val="FFFFFF"/>
                </a:solidFill>
              </a:endParaRPr>
            </a:p>
          </p:txBody>
        </p:sp>
        <p:sp>
          <p:nvSpPr>
            <p:cNvPr id="13" name="Text Box 34"/>
            <p:cNvSpPr txBox="1">
              <a:spLocks noChangeArrowheads="1"/>
            </p:cNvSpPr>
            <p:nvPr/>
          </p:nvSpPr>
          <p:spPr bwMode="auto">
            <a:xfrm rot="16200000">
              <a:off x="-1344" y="1739"/>
              <a:ext cx="313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spcBef>
                  <a:spcPct val="50000"/>
                </a:spcBef>
                <a:spcAft>
                  <a:spcPct val="0"/>
                </a:spcAft>
                <a:buClr>
                  <a:srgbClr val="000000"/>
                </a:buClr>
                <a:buSzPct val="100000"/>
                <a:buFont typeface="Times New Roman" pitchFamily="18" charset="0"/>
                <a:buNone/>
                <a:defRPr/>
              </a:pPr>
              <a:r>
                <a:rPr lang="en-GB" altLang="it-IT" sz="2000" b="1" dirty="0">
                  <a:solidFill>
                    <a:srgbClr val="000000"/>
                  </a:solidFill>
                </a:rPr>
                <a:t>Normalised counting rate [d</a:t>
              </a:r>
              <a:r>
                <a:rPr lang="en-GB" altLang="it-IT" sz="2000" b="1" baseline="30000" dirty="0">
                  <a:solidFill>
                    <a:srgbClr val="000000"/>
                  </a:solidFill>
                </a:rPr>
                <a:t>-1</a:t>
              </a:r>
              <a:r>
                <a:rPr lang="en-GB" altLang="it-IT" sz="2000" b="1" dirty="0">
                  <a:solidFill>
                    <a:srgbClr val="000000"/>
                  </a:solidFill>
                </a:rPr>
                <a:t> keV</a:t>
              </a:r>
              <a:r>
                <a:rPr lang="en-GB" altLang="it-IT" sz="2000" b="1" baseline="30000" dirty="0">
                  <a:solidFill>
                    <a:srgbClr val="000000"/>
                  </a:solidFill>
                </a:rPr>
                <a:t>-1</a:t>
              </a:r>
              <a:r>
                <a:rPr lang="en-GB" altLang="it-IT" sz="2000" b="1" dirty="0">
                  <a:solidFill>
                    <a:srgbClr val="000000"/>
                  </a:solidFill>
                </a:rPr>
                <a:t> kg</a:t>
              </a:r>
              <a:r>
                <a:rPr lang="en-GB" altLang="it-IT" sz="2000" b="1" baseline="30000" dirty="0">
                  <a:solidFill>
                    <a:srgbClr val="000000"/>
                  </a:solidFill>
                </a:rPr>
                <a:t>-1</a:t>
              </a:r>
              <a:r>
                <a:rPr lang="en-GB" altLang="it-IT" sz="2000" b="1" dirty="0">
                  <a:solidFill>
                    <a:srgbClr val="000000"/>
                  </a:solidFill>
                </a:rPr>
                <a:t>]</a:t>
              </a:r>
              <a:endParaRPr lang="en-GB" altLang="it-IT" sz="2000" dirty="0">
                <a:solidFill>
                  <a:srgbClr val="000000"/>
                </a:solidFill>
              </a:endParaRPr>
            </a:p>
          </p:txBody>
        </p:sp>
        <p:sp>
          <p:nvSpPr>
            <p:cNvPr id="14" name="Text Box 35"/>
            <p:cNvSpPr txBox="1">
              <a:spLocks noChangeArrowheads="1"/>
            </p:cNvSpPr>
            <p:nvPr/>
          </p:nvSpPr>
          <p:spPr bwMode="auto">
            <a:xfrm rot="16200000">
              <a:off x="3132" y="3539"/>
              <a:ext cx="310" cy="11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b="1">
                  <a:solidFill>
                    <a:srgbClr val="000000"/>
                  </a:solidFill>
                </a:rPr>
                <a:t>Energy</a:t>
              </a:r>
              <a:r>
                <a:rPr lang="en-GB" altLang="it-IT" sz="2000" b="1">
                  <a:solidFill>
                    <a:srgbClr val="000000"/>
                  </a:solidFill>
                </a:rPr>
                <a:t> [</a:t>
              </a:r>
              <a:r>
                <a:rPr lang="it-IT" altLang="it-IT" sz="2000" b="1">
                  <a:solidFill>
                    <a:srgbClr val="000000"/>
                  </a:solidFill>
                </a:rPr>
                <a:t>keV</a:t>
              </a:r>
              <a:r>
                <a:rPr lang="en-GB" altLang="it-IT" sz="2000" b="1">
                  <a:solidFill>
                    <a:srgbClr val="000000"/>
                  </a:solidFill>
                </a:rPr>
                <a:t>]</a:t>
              </a:r>
              <a:endParaRPr lang="en-GB" altLang="it-IT" sz="2000">
                <a:solidFill>
                  <a:srgbClr val="000000"/>
                </a:solidFill>
              </a:endParaRPr>
            </a:p>
          </p:txBody>
        </p:sp>
        <p:sp>
          <p:nvSpPr>
            <p:cNvPr id="15" name="Text Box 36"/>
            <p:cNvSpPr txBox="1">
              <a:spLocks noChangeArrowheads="1"/>
            </p:cNvSpPr>
            <p:nvPr/>
          </p:nvSpPr>
          <p:spPr bwMode="auto">
            <a:xfrm rot="16200000">
              <a:off x="733" y="3826"/>
              <a:ext cx="310" cy="1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en-GB" altLang="it-IT" sz="2000">
                  <a:solidFill>
                    <a:srgbClr val="000000"/>
                  </a:solidFill>
                </a:rPr>
                <a:t>0</a:t>
              </a:r>
            </a:p>
          </p:txBody>
        </p:sp>
        <p:sp>
          <p:nvSpPr>
            <p:cNvPr id="16" name="Text Box 37"/>
            <p:cNvSpPr txBox="1">
              <a:spLocks noChangeArrowheads="1"/>
            </p:cNvSpPr>
            <p:nvPr/>
          </p:nvSpPr>
          <p:spPr bwMode="auto">
            <a:xfrm rot="16200000">
              <a:off x="3095" y="3672"/>
              <a:ext cx="310" cy="4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15</a:t>
              </a:r>
              <a:r>
                <a:rPr lang="en-GB" altLang="it-IT" sz="2000" dirty="0">
                  <a:solidFill>
                    <a:srgbClr val="000000"/>
                  </a:solidFill>
                </a:rPr>
                <a:t>00</a:t>
              </a:r>
              <a:endParaRPr lang="en-GB" altLang="it-IT" sz="2000" dirty="0">
                <a:solidFill>
                  <a:srgbClr val="FFFFFF"/>
                </a:solidFill>
              </a:endParaRPr>
            </a:p>
          </p:txBody>
        </p:sp>
        <p:sp>
          <p:nvSpPr>
            <p:cNvPr id="17" name="Text Box 38"/>
            <p:cNvSpPr txBox="1">
              <a:spLocks noChangeArrowheads="1"/>
            </p:cNvSpPr>
            <p:nvPr/>
          </p:nvSpPr>
          <p:spPr bwMode="auto">
            <a:xfrm rot="16200000">
              <a:off x="1471" y="3730"/>
              <a:ext cx="308" cy="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5</a:t>
              </a:r>
              <a:r>
                <a:rPr lang="en-GB" altLang="it-IT" sz="2000" dirty="0">
                  <a:solidFill>
                    <a:srgbClr val="000000"/>
                  </a:solidFill>
                </a:rPr>
                <a:t>00</a:t>
              </a:r>
              <a:endParaRPr lang="en-GB" altLang="it-IT" sz="2000" dirty="0">
                <a:solidFill>
                  <a:srgbClr val="FFFFFF"/>
                </a:solidFill>
              </a:endParaRPr>
            </a:p>
          </p:txBody>
        </p:sp>
        <p:sp>
          <p:nvSpPr>
            <p:cNvPr id="18" name="Text Box 39"/>
            <p:cNvSpPr txBox="1">
              <a:spLocks noChangeArrowheads="1"/>
            </p:cNvSpPr>
            <p:nvPr/>
          </p:nvSpPr>
          <p:spPr bwMode="auto">
            <a:xfrm rot="16200000">
              <a:off x="2268" y="3682"/>
              <a:ext cx="310" cy="4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1</a:t>
              </a:r>
              <a:r>
                <a:rPr lang="en-GB" altLang="it-IT" sz="2000" dirty="0">
                  <a:solidFill>
                    <a:srgbClr val="000000"/>
                  </a:solidFill>
                </a:rPr>
                <a:t>000</a:t>
              </a:r>
              <a:endParaRPr lang="en-GB" altLang="it-IT" sz="2000" dirty="0">
                <a:solidFill>
                  <a:srgbClr val="FFFFFF"/>
                </a:solidFill>
              </a:endParaRPr>
            </a:p>
          </p:txBody>
        </p:sp>
        <p:sp>
          <p:nvSpPr>
            <p:cNvPr id="19" name="Text Box 40"/>
            <p:cNvSpPr txBox="1">
              <a:spLocks noChangeArrowheads="1"/>
            </p:cNvSpPr>
            <p:nvPr/>
          </p:nvSpPr>
          <p:spPr bwMode="auto">
            <a:xfrm rot="16200000">
              <a:off x="3893" y="3681"/>
              <a:ext cx="310" cy="4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2</a:t>
              </a:r>
              <a:r>
                <a:rPr lang="en-GB" altLang="it-IT" sz="2000" dirty="0">
                  <a:solidFill>
                    <a:srgbClr val="000000"/>
                  </a:solidFill>
                </a:rPr>
                <a:t>000</a:t>
              </a:r>
            </a:p>
          </p:txBody>
        </p:sp>
        <p:sp>
          <p:nvSpPr>
            <p:cNvPr id="20" name="Text Box 41"/>
            <p:cNvSpPr txBox="1">
              <a:spLocks noChangeArrowheads="1"/>
            </p:cNvSpPr>
            <p:nvPr/>
          </p:nvSpPr>
          <p:spPr bwMode="auto">
            <a:xfrm rot="16200000">
              <a:off x="4724" y="3676"/>
              <a:ext cx="310" cy="4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2</a:t>
              </a:r>
              <a:r>
                <a:rPr lang="en-GB" altLang="it-IT" sz="2000" dirty="0">
                  <a:solidFill>
                    <a:srgbClr val="000000"/>
                  </a:solidFill>
                </a:rPr>
                <a:t>500</a:t>
              </a:r>
              <a:endParaRPr lang="en-GB" altLang="it-IT" sz="2000" dirty="0">
                <a:solidFill>
                  <a:srgbClr val="FFFFFF"/>
                </a:solidFill>
              </a:endParaRPr>
            </a:p>
          </p:txBody>
        </p:sp>
        <p:sp>
          <p:nvSpPr>
            <p:cNvPr id="21" name="Text Box 42"/>
            <p:cNvSpPr txBox="1">
              <a:spLocks noChangeArrowheads="1"/>
            </p:cNvSpPr>
            <p:nvPr/>
          </p:nvSpPr>
          <p:spPr bwMode="auto">
            <a:xfrm rot="16200000">
              <a:off x="5511" y="3676"/>
              <a:ext cx="310" cy="44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defTabSz="449263" fontAlgn="base">
                <a:spcBef>
                  <a:spcPct val="50000"/>
                </a:spcBef>
                <a:spcAft>
                  <a:spcPct val="0"/>
                </a:spcAft>
                <a:buClr>
                  <a:srgbClr val="000000"/>
                </a:buClr>
                <a:buSzPct val="100000"/>
                <a:buFont typeface="Times New Roman" pitchFamily="18" charset="0"/>
                <a:buNone/>
                <a:defRPr/>
              </a:pPr>
              <a:r>
                <a:rPr lang="it-IT" altLang="it-IT" sz="2000" dirty="0">
                  <a:solidFill>
                    <a:srgbClr val="000000"/>
                  </a:solidFill>
                </a:rPr>
                <a:t>30</a:t>
              </a:r>
              <a:r>
                <a:rPr lang="en-GB" altLang="it-IT" sz="2000" dirty="0">
                  <a:solidFill>
                    <a:srgbClr val="000000"/>
                  </a:solidFill>
                </a:rPr>
                <a:t>00</a:t>
              </a:r>
              <a:endParaRPr lang="en-GB" altLang="it-IT" sz="2000" dirty="0">
                <a:solidFill>
                  <a:srgbClr val="FFFFFF"/>
                </a:solidFill>
              </a:endParaRPr>
            </a:p>
          </p:txBody>
        </p:sp>
        <p:pic>
          <p:nvPicPr>
            <p:cNvPr id="7193" name="Picture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 y="347"/>
              <a:ext cx="5153" cy="3493"/>
            </a:xfrm>
            <a:prstGeom prst="rect">
              <a:avLst/>
            </a:prstGeom>
            <a:noFill/>
            <a:ln>
              <a:noFill/>
            </a:ln>
            <a:effectLst/>
            <a:extLst>
              <a:ext uri="{909E8E84-426E-40DD-AFC4-6F175D3DCCD1}">
                <a14:hiddenFill xmlns:a14="http://schemas.microsoft.com/office/drawing/2010/main">
                  <a:solidFill>
                    <a:schemeClr val="accent1">
                      <a:alpha val="89803"/>
                    </a:scheme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Slide Number Placeholder 24"/>
          <p:cNvSpPr>
            <a:spLocks noGrp="1"/>
          </p:cNvSpPr>
          <p:nvPr>
            <p:ph type="sldNum" sz="quarter" idx="11"/>
          </p:nvPr>
        </p:nvSpPr>
        <p:spPr/>
        <p:txBody>
          <a:bodyPr/>
          <a:lstStyle/>
          <a:p>
            <a:pPr algn="r">
              <a:defRPr/>
            </a:pPr>
            <a:fld id="{CEE4466A-6FBA-40F5-BA00-CFB83BC24192}" type="slidenum">
              <a:rPr lang="it-IT" altLang="it-IT" smtClean="0"/>
              <a:pPr algn="r">
                <a:defRPr/>
              </a:pPr>
              <a:t>13</a:t>
            </a:fld>
            <a:endParaRPr lang="it-IT" altLang="it-IT" dirty="0"/>
          </a:p>
        </p:txBody>
      </p:sp>
      <p:sp>
        <p:nvSpPr>
          <p:cNvPr id="2" name="Left Arrow Callout 1"/>
          <p:cNvSpPr/>
          <p:nvPr/>
        </p:nvSpPr>
        <p:spPr bwMode="auto">
          <a:xfrm>
            <a:off x="7631832" y="1583927"/>
            <a:ext cx="1404664" cy="440135"/>
          </a:xfrm>
          <a:prstGeom prst="leftArrowCallout">
            <a:avLst>
              <a:gd name="adj1" fmla="val 25000"/>
              <a:gd name="adj2" fmla="val 25000"/>
              <a:gd name="adj3" fmla="val 25000"/>
              <a:gd name="adj4" fmla="val 8387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n-US" sz="1300" b="1" dirty="0" smtClean="0">
                <a:solidFill>
                  <a:srgbClr val="000000"/>
                </a:solidFill>
                <a:cs typeface="Arial" charset="0"/>
              </a:rPr>
              <a:t>Above ground</a:t>
            </a:r>
            <a:endParaRPr lang="it-IT" sz="1300" b="1" dirty="0" smtClean="0">
              <a:solidFill>
                <a:srgbClr val="000000"/>
              </a:solidFill>
              <a:cs typeface="Arial" charset="0"/>
            </a:endParaRPr>
          </a:p>
        </p:txBody>
      </p:sp>
      <p:sp>
        <p:nvSpPr>
          <p:cNvPr id="26" name="Left Arrow Callout 25"/>
          <p:cNvSpPr/>
          <p:nvPr/>
        </p:nvSpPr>
        <p:spPr bwMode="auto">
          <a:xfrm>
            <a:off x="7631832" y="4941168"/>
            <a:ext cx="1404664" cy="440135"/>
          </a:xfrm>
          <a:prstGeom prst="leftArrowCallout">
            <a:avLst>
              <a:gd name="adj1" fmla="val 25000"/>
              <a:gd name="adj2" fmla="val 25000"/>
              <a:gd name="adj3" fmla="val 25000"/>
              <a:gd name="adj4" fmla="val 83874"/>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449263" fontAlgn="base">
              <a:spcBef>
                <a:spcPct val="0"/>
              </a:spcBef>
              <a:spcAft>
                <a:spcPct val="0"/>
              </a:spcAft>
              <a:buClr>
                <a:srgbClr val="000000"/>
              </a:buClr>
              <a:buSzPct val="100000"/>
              <a:buFont typeface="Times New Roman" pitchFamily="16" charset="0"/>
              <a:buNone/>
            </a:pPr>
            <a:r>
              <a:rPr lang="en-US" sz="1300" b="1" dirty="0" smtClean="0">
                <a:solidFill>
                  <a:srgbClr val="000000"/>
                </a:solidFill>
                <a:cs typeface="Arial" charset="0"/>
              </a:rPr>
              <a:t>Underground</a:t>
            </a:r>
            <a:endParaRPr lang="it-IT" sz="1300" b="1" dirty="0" smtClean="0">
              <a:solidFill>
                <a:srgbClr val="000000"/>
              </a:solidFill>
              <a:cs typeface="Arial" charset="0"/>
            </a:endParaRPr>
          </a:p>
        </p:txBody>
      </p:sp>
    </p:spTree>
    <p:extLst>
      <p:ext uri="{BB962C8B-B14F-4D97-AF65-F5344CB8AC3E}">
        <p14:creationId xmlns:p14="http://schemas.microsoft.com/office/powerpoint/2010/main" val="963274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1">
                    <a:lumMod val="75000"/>
                  </a:schemeClr>
                </a:solidFill>
              </a:rPr>
              <a:t>Schematic view of the </a:t>
            </a:r>
            <a:r>
              <a:rPr lang="en-US" sz="3200" b="1" dirty="0" err="1" smtClean="0">
                <a:solidFill>
                  <a:schemeClr val="accent1">
                    <a:lumMod val="75000"/>
                  </a:schemeClr>
                </a:solidFill>
              </a:rPr>
              <a:t>HPGe</a:t>
            </a:r>
            <a:r>
              <a:rPr lang="en-US" sz="3200" b="1" dirty="0" smtClean="0">
                <a:solidFill>
                  <a:schemeClr val="accent1">
                    <a:lumMod val="75000"/>
                  </a:schemeClr>
                </a:solidFill>
              </a:rPr>
              <a:t> detector “Ge-</a:t>
            </a:r>
            <a:r>
              <a:rPr lang="en-US" sz="3200" b="1" dirty="0" err="1" smtClean="0">
                <a:solidFill>
                  <a:schemeClr val="accent1">
                    <a:lumMod val="75000"/>
                  </a:schemeClr>
                </a:solidFill>
              </a:rPr>
              <a:t>Cris</a:t>
            </a:r>
            <a:r>
              <a:rPr lang="en-US" sz="3200" b="1" dirty="0" smtClean="0">
                <a:solidFill>
                  <a:schemeClr val="accent1">
                    <a:lumMod val="75000"/>
                  </a:schemeClr>
                </a:solidFill>
              </a:rPr>
              <a:t>”</a:t>
            </a:r>
            <a:endParaRPr lang="it-IT" sz="3200" b="1" dirty="0">
              <a:solidFill>
                <a:schemeClr val="accent1">
                  <a:lumMod val="75000"/>
                </a:schemeClr>
              </a:solidFill>
            </a:endParaRPr>
          </a:p>
        </p:txBody>
      </p:sp>
      <p:pic>
        <p:nvPicPr>
          <p:cNvPr id="4098" name="Picture 2" descr="C:\Users\Nagorny\Downloads\IMG_32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97" t="3763" r="17338" b="4417"/>
          <a:stretch/>
        </p:blipFill>
        <p:spPr bwMode="auto">
          <a:xfrm rot="10800000">
            <a:off x="4982474" y="1700808"/>
            <a:ext cx="3621974" cy="37025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5792" y="2359772"/>
            <a:ext cx="2295872" cy="23846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Rectangle 4"/>
          <p:cNvSpPr/>
          <p:nvPr/>
        </p:nvSpPr>
        <p:spPr>
          <a:xfrm>
            <a:off x="1583668" y="2868020"/>
            <a:ext cx="1080120" cy="1368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 name="Rectangle 3"/>
          <p:cNvSpPr/>
          <p:nvPr/>
        </p:nvSpPr>
        <p:spPr>
          <a:xfrm>
            <a:off x="1907704" y="3274524"/>
            <a:ext cx="432048" cy="55514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6" name="Rectangle 5"/>
          <p:cNvSpPr/>
          <p:nvPr/>
        </p:nvSpPr>
        <p:spPr>
          <a:xfrm>
            <a:off x="755576" y="1931916"/>
            <a:ext cx="2736304"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 name="Rectangle 7"/>
          <p:cNvSpPr/>
          <p:nvPr/>
        </p:nvSpPr>
        <p:spPr>
          <a:xfrm>
            <a:off x="1979712" y="3140968"/>
            <a:ext cx="288032" cy="13355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9" name="TextBox 8"/>
          <p:cNvSpPr txBox="1"/>
          <p:nvPr/>
        </p:nvSpPr>
        <p:spPr>
          <a:xfrm>
            <a:off x="3711076" y="5363924"/>
            <a:ext cx="1104790" cy="369332"/>
          </a:xfrm>
          <a:prstGeom prst="rect">
            <a:avLst/>
          </a:prstGeom>
          <a:noFill/>
          <a:ln w="19050">
            <a:solidFill>
              <a:schemeClr val="tx1"/>
            </a:solidFill>
          </a:ln>
        </p:spPr>
        <p:txBody>
          <a:bodyPr wrap="none" rtlCol="0" anchor="ctr">
            <a:spAutoFit/>
          </a:bodyPr>
          <a:lstStyle/>
          <a:p>
            <a:pPr algn="ctr"/>
            <a:r>
              <a:rPr lang="en-US" b="1" dirty="0" err="1" smtClean="0">
                <a:solidFill>
                  <a:prstClr val="black"/>
                </a:solidFill>
              </a:rPr>
              <a:t>Pb</a:t>
            </a:r>
            <a:r>
              <a:rPr lang="en-US" b="1" dirty="0" smtClean="0">
                <a:solidFill>
                  <a:prstClr val="black"/>
                </a:solidFill>
              </a:rPr>
              <a:t>, 30 cm</a:t>
            </a:r>
            <a:endParaRPr lang="it-IT" b="1" dirty="0">
              <a:solidFill>
                <a:prstClr val="black"/>
              </a:solidFill>
            </a:endParaRPr>
          </a:p>
        </p:txBody>
      </p:sp>
      <p:cxnSp>
        <p:nvCxnSpPr>
          <p:cNvPr id="11" name="Straight Arrow Connector 10"/>
          <p:cNvCxnSpPr>
            <a:stCxn id="9" idx="3"/>
          </p:cNvCxnSpPr>
          <p:nvPr/>
        </p:nvCxnSpPr>
        <p:spPr>
          <a:xfrm flipV="1">
            <a:off x="4815866" y="5172276"/>
            <a:ext cx="908262" cy="376314"/>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flipV="1">
            <a:off x="2663788" y="4653136"/>
            <a:ext cx="1047288" cy="8954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13293" y="4653136"/>
            <a:ext cx="1300356" cy="369332"/>
          </a:xfrm>
          <a:prstGeom prst="rect">
            <a:avLst/>
          </a:prstGeom>
          <a:noFill/>
          <a:ln w="19050">
            <a:solidFill>
              <a:schemeClr val="tx1"/>
            </a:solidFill>
          </a:ln>
        </p:spPr>
        <p:txBody>
          <a:bodyPr wrap="none" rtlCol="0" anchor="ctr">
            <a:spAutoFit/>
          </a:bodyPr>
          <a:lstStyle/>
          <a:p>
            <a:pPr algn="ctr"/>
            <a:r>
              <a:rPr lang="en-US" b="1" dirty="0" smtClean="0">
                <a:solidFill>
                  <a:prstClr val="black"/>
                </a:solidFill>
              </a:rPr>
              <a:t>Cu, 5-10 cm</a:t>
            </a:r>
            <a:endParaRPr lang="it-IT" b="1" dirty="0">
              <a:solidFill>
                <a:prstClr val="black"/>
              </a:solidFill>
            </a:endParaRPr>
          </a:p>
        </p:txBody>
      </p:sp>
      <p:cxnSp>
        <p:nvCxnSpPr>
          <p:cNvPr id="17" name="Straight Arrow Connector 16"/>
          <p:cNvCxnSpPr>
            <a:stCxn id="16" idx="1"/>
          </p:cNvCxnSpPr>
          <p:nvPr/>
        </p:nvCxnSpPr>
        <p:spPr>
          <a:xfrm flipH="1" flipV="1">
            <a:off x="2555776" y="3933056"/>
            <a:ext cx="1057517" cy="9047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3"/>
          </p:cNvCxnSpPr>
          <p:nvPr/>
        </p:nvCxnSpPr>
        <p:spPr>
          <a:xfrm flipV="1">
            <a:off x="4913649" y="4180328"/>
            <a:ext cx="810479" cy="657474"/>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8021" y="3533997"/>
            <a:ext cx="950901" cy="646331"/>
          </a:xfrm>
          <a:prstGeom prst="rect">
            <a:avLst/>
          </a:prstGeom>
          <a:noFill/>
          <a:ln w="19050">
            <a:solidFill>
              <a:schemeClr val="tx1"/>
            </a:solidFill>
          </a:ln>
        </p:spPr>
        <p:txBody>
          <a:bodyPr wrap="none" rtlCol="0" anchor="ctr">
            <a:spAutoFit/>
          </a:bodyPr>
          <a:lstStyle/>
          <a:p>
            <a:pPr algn="ctr"/>
            <a:r>
              <a:rPr lang="en-US" b="1" dirty="0" smtClean="0">
                <a:solidFill>
                  <a:prstClr val="black"/>
                </a:solidFill>
              </a:rPr>
              <a:t>HP Ge</a:t>
            </a:r>
          </a:p>
          <a:p>
            <a:pPr algn="ctr"/>
            <a:r>
              <a:rPr lang="en-US" b="1" dirty="0" smtClean="0">
                <a:solidFill>
                  <a:prstClr val="black"/>
                </a:solidFill>
              </a:rPr>
              <a:t>408 cm</a:t>
            </a:r>
            <a:r>
              <a:rPr lang="en-US" b="1" baseline="30000" dirty="0" smtClean="0">
                <a:solidFill>
                  <a:prstClr val="black"/>
                </a:solidFill>
              </a:rPr>
              <a:t>3</a:t>
            </a:r>
            <a:endParaRPr lang="it-IT" b="1" baseline="30000" dirty="0">
              <a:solidFill>
                <a:prstClr val="black"/>
              </a:solidFill>
            </a:endParaRPr>
          </a:p>
        </p:txBody>
      </p:sp>
      <p:cxnSp>
        <p:nvCxnSpPr>
          <p:cNvPr id="25" name="Straight Arrow Connector 24"/>
          <p:cNvCxnSpPr>
            <a:stCxn id="24" idx="1"/>
          </p:cNvCxnSpPr>
          <p:nvPr/>
        </p:nvCxnSpPr>
        <p:spPr>
          <a:xfrm flipH="1" flipV="1">
            <a:off x="2195736" y="3533997"/>
            <a:ext cx="1592285" cy="3231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38364" y="2636912"/>
            <a:ext cx="1250214" cy="646331"/>
          </a:xfrm>
          <a:prstGeom prst="rect">
            <a:avLst/>
          </a:prstGeom>
          <a:noFill/>
          <a:ln w="19050">
            <a:solidFill>
              <a:schemeClr val="tx1"/>
            </a:solidFill>
          </a:ln>
        </p:spPr>
        <p:txBody>
          <a:bodyPr wrap="none" rtlCol="0" anchor="ctr">
            <a:spAutoFit/>
          </a:bodyPr>
          <a:lstStyle/>
          <a:p>
            <a:pPr algn="ctr"/>
            <a:r>
              <a:rPr lang="en-US" b="1" dirty="0" smtClean="0">
                <a:solidFill>
                  <a:prstClr val="black"/>
                </a:solidFill>
              </a:rPr>
              <a:t>CHC crystal</a:t>
            </a:r>
          </a:p>
          <a:p>
            <a:pPr algn="ctr"/>
            <a:r>
              <a:rPr lang="en-US" b="1" dirty="0" smtClean="0">
                <a:solidFill>
                  <a:prstClr val="black"/>
                </a:solidFill>
              </a:rPr>
              <a:t>12.15 g</a:t>
            </a:r>
            <a:endParaRPr lang="it-IT" b="1" baseline="30000" dirty="0">
              <a:solidFill>
                <a:prstClr val="black"/>
              </a:solidFill>
            </a:endParaRPr>
          </a:p>
        </p:txBody>
      </p:sp>
      <p:cxnSp>
        <p:nvCxnSpPr>
          <p:cNvPr id="31" name="Straight Arrow Connector 30"/>
          <p:cNvCxnSpPr>
            <a:stCxn id="30" idx="1"/>
            <a:endCxn id="8" idx="3"/>
          </p:cNvCxnSpPr>
          <p:nvPr/>
        </p:nvCxnSpPr>
        <p:spPr>
          <a:xfrm flipH="1">
            <a:off x="2267744" y="2960078"/>
            <a:ext cx="1370620" cy="247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3"/>
          </p:cNvCxnSpPr>
          <p:nvPr/>
        </p:nvCxnSpPr>
        <p:spPr>
          <a:xfrm>
            <a:off x="4888578" y="2960078"/>
            <a:ext cx="1627638" cy="54093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6897" y="1594708"/>
            <a:ext cx="1409168" cy="369332"/>
          </a:xfrm>
          <a:prstGeom prst="rect">
            <a:avLst/>
          </a:prstGeom>
          <a:noFill/>
          <a:ln w="19050">
            <a:solidFill>
              <a:schemeClr val="tx1"/>
            </a:solidFill>
          </a:ln>
        </p:spPr>
        <p:txBody>
          <a:bodyPr wrap="none" rtlCol="0" anchor="ctr">
            <a:spAutoFit/>
          </a:bodyPr>
          <a:lstStyle/>
          <a:p>
            <a:pPr algn="ctr"/>
            <a:r>
              <a:rPr lang="en-US" b="1" dirty="0" smtClean="0">
                <a:solidFill>
                  <a:prstClr val="black"/>
                </a:solidFill>
              </a:rPr>
              <a:t>Plexiglas box</a:t>
            </a:r>
            <a:endParaRPr lang="it-IT" b="1" baseline="30000" dirty="0">
              <a:solidFill>
                <a:prstClr val="black"/>
              </a:solidFill>
            </a:endParaRPr>
          </a:p>
        </p:txBody>
      </p:sp>
      <p:cxnSp>
        <p:nvCxnSpPr>
          <p:cNvPr id="38" name="Straight Arrow Connector 37"/>
          <p:cNvCxnSpPr>
            <a:stCxn id="37" idx="1"/>
          </p:cNvCxnSpPr>
          <p:nvPr/>
        </p:nvCxnSpPr>
        <p:spPr>
          <a:xfrm flipH="1">
            <a:off x="2953054" y="1779374"/>
            <a:ext cx="593843" cy="1525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4" name="TextBox 4103"/>
          <p:cNvSpPr txBox="1"/>
          <p:nvPr/>
        </p:nvSpPr>
        <p:spPr>
          <a:xfrm>
            <a:off x="1160326" y="1973982"/>
            <a:ext cx="1894173" cy="369332"/>
          </a:xfrm>
          <a:prstGeom prst="rect">
            <a:avLst/>
          </a:prstGeom>
          <a:noFill/>
        </p:spPr>
        <p:txBody>
          <a:bodyPr wrap="none" rtlCol="0">
            <a:spAutoFit/>
          </a:bodyPr>
          <a:lstStyle/>
          <a:p>
            <a:r>
              <a:rPr lang="en-US" b="1" dirty="0" smtClean="0">
                <a:solidFill>
                  <a:srgbClr val="9BBB59">
                    <a:lumMod val="50000"/>
                  </a:srgbClr>
                </a:solidFill>
              </a:rPr>
              <a:t>Radon free N</a:t>
            </a:r>
            <a:r>
              <a:rPr lang="en-US" b="1" baseline="-25000" dirty="0" smtClean="0">
                <a:solidFill>
                  <a:srgbClr val="9BBB59">
                    <a:lumMod val="50000"/>
                  </a:srgbClr>
                </a:solidFill>
              </a:rPr>
              <a:t>2</a:t>
            </a:r>
            <a:r>
              <a:rPr lang="en-US" b="1" dirty="0" smtClean="0">
                <a:solidFill>
                  <a:srgbClr val="9BBB59">
                    <a:lumMod val="50000"/>
                  </a:srgbClr>
                </a:solidFill>
              </a:rPr>
              <a:t> gas</a:t>
            </a:r>
            <a:endParaRPr lang="it-IT" b="1" dirty="0">
              <a:solidFill>
                <a:srgbClr val="9BBB59">
                  <a:lumMod val="50000"/>
                </a:srgbClr>
              </a:solidFill>
            </a:endParaRPr>
          </a:p>
        </p:txBody>
      </p:sp>
      <p:sp>
        <p:nvSpPr>
          <p:cNvPr id="4112" name="TextBox 4111"/>
          <p:cNvSpPr txBox="1"/>
          <p:nvPr/>
        </p:nvSpPr>
        <p:spPr>
          <a:xfrm>
            <a:off x="683572" y="5714439"/>
            <a:ext cx="2923749" cy="369332"/>
          </a:xfrm>
          <a:prstGeom prst="rect">
            <a:avLst/>
          </a:prstGeom>
          <a:noFill/>
        </p:spPr>
        <p:txBody>
          <a:bodyPr wrap="none" rtlCol="0">
            <a:spAutoFit/>
          </a:bodyPr>
          <a:lstStyle/>
          <a:p>
            <a:r>
              <a:rPr lang="en-US" dirty="0" smtClean="0">
                <a:solidFill>
                  <a:prstClr val="black"/>
                </a:solidFill>
              </a:rPr>
              <a:t>FWHM = 1.8 </a:t>
            </a:r>
            <a:r>
              <a:rPr lang="en-US" dirty="0" err="1" smtClean="0">
                <a:solidFill>
                  <a:prstClr val="black"/>
                </a:solidFill>
              </a:rPr>
              <a:t>keV</a:t>
            </a:r>
            <a:r>
              <a:rPr lang="en-US" dirty="0" smtClean="0">
                <a:solidFill>
                  <a:prstClr val="black"/>
                </a:solidFill>
              </a:rPr>
              <a:t> @ 1332 </a:t>
            </a:r>
            <a:r>
              <a:rPr lang="en-US" dirty="0" err="1" smtClean="0">
                <a:solidFill>
                  <a:prstClr val="black"/>
                </a:solidFill>
              </a:rPr>
              <a:t>keV</a:t>
            </a:r>
            <a:endParaRPr lang="it-IT" dirty="0">
              <a:solidFill>
                <a:prstClr val="black"/>
              </a:solidFill>
            </a:endParaRPr>
          </a:p>
        </p:txBody>
      </p:sp>
      <p:sp>
        <p:nvSpPr>
          <p:cNvPr id="3" name="TextBox 2"/>
          <p:cNvSpPr txBox="1"/>
          <p:nvPr/>
        </p:nvSpPr>
        <p:spPr>
          <a:xfrm>
            <a:off x="2158127" y="6258912"/>
            <a:ext cx="6529416" cy="369332"/>
          </a:xfrm>
          <a:prstGeom prst="rect">
            <a:avLst/>
          </a:prstGeom>
          <a:noFill/>
        </p:spPr>
        <p:txBody>
          <a:bodyPr wrap="none" rtlCol="0">
            <a:spAutoFit/>
          </a:bodyPr>
          <a:lstStyle/>
          <a:p>
            <a:pPr algn="r"/>
            <a:r>
              <a:rPr lang="en-US" i="1" dirty="0" err="1" smtClean="0">
                <a:solidFill>
                  <a:srgbClr val="9BBB59">
                    <a:lumMod val="50000"/>
                  </a:srgbClr>
                </a:solidFill>
              </a:rPr>
              <a:t>CsCl</a:t>
            </a:r>
            <a:r>
              <a:rPr lang="en-US" i="1" dirty="0" smtClean="0">
                <a:solidFill>
                  <a:srgbClr val="9BBB59">
                    <a:lumMod val="50000"/>
                  </a:srgbClr>
                </a:solidFill>
              </a:rPr>
              <a:t>, HfCl</a:t>
            </a:r>
            <a:r>
              <a:rPr lang="en-US" i="1" baseline="-25000" dirty="0" smtClean="0">
                <a:solidFill>
                  <a:srgbClr val="9BBB59">
                    <a:lumMod val="50000"/>
                  </a:srgbClr>
                </a:solidFill>
              </a:rPr>
              <a:t>3</a:t>
            </a:r>
            <a:r>
              <a:rPr lang="en-US" i="1" dirty="0" smtClean="0">
                <a:solidFill>
                  <a:srgbClr val="9BBB59">
                    <a:lumMod val="50000"/>
                  </a:srgbClr>
                </a:solidFill>
              </a:rPr>
              <a:t> and HfCl</a:t>
            </a:r>
            <a:r>
              <a:rPr lang="en-US" i="1" baseline="-25000" dirty="0" smtClean="0">
                <a:solidFill>
                  <a:srgbClr val="9BBB59">
                    <a:lumMod val="50000"/>
                  </a:srgbClr>
                </a:solidFill>
              </a:rPr>
              <a:t>3</a:t>
            </a:r>
            <a:r>
              <a:rPr lang="en-US" i="1" dirty="0" smtClean="0">
                <a:solidFill>
                  <a:srgbClr val="9BBB59">
                    <a:lumMod val="50000"/>
                  </a:srgbClr>
                </a:solidFill>
              </a:rPr>
              <a:t> dist. samples will be measured after CHC crystal</a:t>
            </a:r>
            <a:endParaRPr lang="it-IT" i="1" dirty="0">
              <a:solidFill>
                <a:srgbClr val="9BBB59">
                  <a:lumMod val="50000"/>
                </a:srgbClr>
              </a:solidFill>
            </a:endParaRPr>
          </a:p>
        </p:txBody>
      </p:sp>
      <p:sp>
        <p:nvSpPr>
          <p:cNvPr id="10" name="Slide Number Placeholder 9"/>
          <p:cNvSpPr>
            <a:spLocks noGrp="1"/>
          </p:cNvSpPr>
          <p:nvPr>
            <p:ph type="sldNum" sz="quarter" idx="12"/>
          </p:nvPr>
        </p:nvSpPr>
        <p:spPr/>
        <p:txBody>
          <a:bodyPr/>
          <a:lstStyle/>
          <a:p>
            <a:fld id="{AA3B5A14-E7BF-4007-A8C2-9A93BF4B4DA7}" type="slidenum">
              <a:rPr lang="it-IT" smtClean="0">
                <a:solidFill>
                  <a:prstClr val="black">
                    <a:tint val="75000"/>
                  </a:prstClr>
                </a:solidFill>
              </a:rPr>
              <a:pPr/>
              <a:t>14</a:t>
            </a:fld>
            <a:endParaRPr lang="it-IT">
              <a:solidFill>
                <a:prstClr val="black">
                  <a:tint val="75000"/>
                </a:prstClr>
              </a:solidFill>
            </a:endParaRPr>
          </a:p>
        </p:txBody>
      </p:sp>
    </p:spTree>
    <p:extLst>
      <p:ext uri="{BB962C8B-B14F-4D97-AF65-F5344CB8AC3E}">
        <p14:creationId xmlns:p14="http://schemas.microsoft.com/office/powerpoint/2010/main" val="3807010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395" y="1681764"/>
            <a:ext cx="420108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07939"/>
            <a:ext cx="4063069" cy="360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58525" y="3553973"/>
            <a:ext cx="693395" cy="523220"/>
          </a:xfrm>
          <a:prstGeom prst="rect">
            <a:avLst/>
          </a:prstGeom>
          <a:noFill/>
        </p:spPr>
        <p:txBody>
          <a:bodyPr wrap="none" rtlCol="0">
            <a:spAutoFit/>
          </a:bodyPr>
          <a:lstStyle/>
          <a:p>
            <a:r>
              <a:rPr lang="en-US" sz="1600" b="1" baseline="30000" dirty="0" smtClean="0">
                <a:solidFill>
                  <a:prstClr val="black"/>
                </a:solidFill>
              </a:rPr>
              <a:t>132</a:t>
            </a:r>
            <a:r>
              <a:rPr lang="en-US" sz="1600" b="1" dirty="0" smtClean="0">
                <a:solidFill>
                  <a:prstClr val="black"/>
                </a:solidFill>
              </a:rPr>
              <a:t>Cs</a:t>
            </a:r>
          </a:p>
          <a:p>
            <a:r>
              <a:rPr lang="en-US" sz="1200" b="1" dirty="0" smtClean="0">
                <a:solidFill>
                  <a:prstClr val="black"/>
                </a:solidFill>
              </a:rPr>
              <a:t>667 </a:t>
            </a:r>
            <a:r>
              <a:rPr lang="en-US" sz="1200" b="1" dirty="0" err="1" smtClean="0">
                <a:solidFill>
                  <a:prstClr val="black"/>
                </a:solidFill>
              </a:rPr>
              <a:t>keV</a:t>
            </a:r>
            <a:endParaRPr lang="it-IT" sz="1200" b="1" dirty="0">
              <a:solidFill>
                <a:prstClr val="black"/>
              </a:solidFill>
            </a:endParaRPr>
          </a:p>
        </p:txBody>
      </p:sp>
      <p:sp>
        <p:nvSpPr>
          <p:cNvPr id="6" name="TextBox 5"/>
          <p:cNvSpPr txBox="1"/>
          <p:nvPr/>
        </p:nvSpPr>
        <p:spPr>
          <a:xfrm>
            <a:off x="3708425" y="4058029"/>
            <a:ext cx="693395" cy="523220"/>
          </a:xfrm>
          <a:prstGeom prst="rect">
            <a:avLst/>
          </a:prstGeom>
          <a:noFill/>
        </p:spPr>
        <p:txBody>
          <a:bodyPr wrap="none" rtlCol="0">
            <a:spAutoFit/>
          </a:bodyPr>
          <a:lstStyle/>
          <a:p>
            <a:r>
              <a:rPr lang="en-US" sz="1600" b="1" baseline="30000" dirty="0" smtClean="0">
                <a:solidFill>
                  <a:prstClr val="black"/>
                </a:solidFill>
              </a:rPr>
              <a:t>134</a:t>
            </a:r>
            <a:r>
              <a:rPr lang="en-US" sz="1600" b="1" dirty="0" smtClean="0">
                <a:solidFill>
                  <a:prstClr val="black"/>
                </a:solidFill>
              </a:rPr>
              <a:t>Cs</a:t>
            </a:r>
          </a:p>
          <a:p>
            <a:r>
              <a:rPr lang="en-US" sz="1200" b="1" dirty="0" smtClean="0">
                <a:solidFill>
                  <a:prstClr val="black"/>
                </a:solidFill>
              </a:rPr>
              <a:t>795 </a:t>
            </a:r>
            <a:r>
              <a:rPr lang="en-US" sz="1200" b="1" dirty="0" err="1" smtClean="0">
                <a:solidFill>
                  <a:prstClr val="black"/>
                </a:solidFill>
              </a:rPr>
              <a:t>keV</a:t>
            </a:r>
            <a:endParaRPr lang="it-IT" sz="1200" b="1" dirty="0">
              <a:solidFill>
                <a:prstClr val="black"/>
              </a:solidFill>
            </a:endParaRPr>
          </a:p>
        </p:txBody>
      </p:sp>
      <p:sp>
        <p:nvSpPr>
          <p:cNvPr id="7" name="TextBox 6"/>
          <p:cNvSpPr txBox="1"/>
          <p:nvPr/>
        </p:nvSpPr>
        <p:spPr>
          <a:xfrm>
            <a:off x="3203848" y="2257829"/>
            <a:ext cx="693395" cy="523220"/>
          </a:xfrm>
          <a:prstGeom prst="rect">
            <a:avLst/>
          </a:prstGeom>
          <a:noFill/>
        </p:spPr>
        <p:txBody>
          <a:bodyPr wrap="none" rtlCol="0">
            <a:spAutoFit/>
          </a:bodyPr>
          <a:lstStyle/>
          <a:p>
            <a:r>
              <a:rPr lang="en-US" sz="1600" b="1" baseline="30000" dirty="0" smtClean="0">
                <a:solidFill>
                  <a:prstClr val="black"/>
                </a:solidFill>
              </a:rPr>
              <a:t>137</a:t>
            </a:r>
            <a:r>
              <a:rPr lang="en-US" sz="1600" b="1" dirty="0" smtClean="0">
                <a:solidFill>
                  <a:prstClr val="black"/>
                </a:solidFill>
              </a:rPr>
              <a:t>Cs</a:t>
            </a:r>
          </a:p>
          <a:p>
            <a:r>
              <a:rPr lang="en-US" sz="1200" b="1" dirty="0" smtClean="0">
                <a:solidFill>
                  <a:prstClr val="black"/>
                </a:solidFill>
              </a:rPr>
              <a:t>662 </a:t>
            </a:r>
            <a:r>
              <a:rPr lang="en-US" sz="1200" b="1" dirty="0" err="1" smtClean="0">
                <a:solidFill>
                  <a:prstClr val="black"/>
                </a:solidFill>
              </a:rPr>
              <a:t>keV</a:t>
            </a:r>
            <a:endParaRPr lang="it-IT" sz="1200" b="1" dirty="0">
              <a:solidFill>
                <a:prstClr val="black"/>
              </a:solidFill>
            </a:endParaRPr>
          </a:p>
        </p:txBody>
      </p:sp>
      <p:sp>
        <p:nvSpPr>
          <p:cNvPr id="8" name="TextBox 7"/>
          <p:cNvSpPr txBox="1"/>
          <p:nvPr/>
        </p:nvSpPr>
        <p:spPr>
          <a:xfrm>
            <a:off x="2339752" y="3894849"/>
            <a:ext cx="693395" cy="523220"/>
          </a:xfrm>
          <a:prstGeom prst="rect">
            <a:avLst/>
          </a:prstGeom>
          <a:noFill/>
        </p:spPr>
        <p:txBody>
          <a:bodyPr wrap="none" rtlCol="0">
            <a:spAutoFit/>
          </a:bodyPr>
          <a:lstStyle/>
          <a:p>
            <a:r>
              <a:rPr lang="en-US" sz="1600" b="1" baseline="30000" dirty="0" smtClean="0">
                <a:solidFill>
                  <a:prstClr val="black"/>
                </a:solidFill>
              </a:rPr>
              <a:t>134</a:t>
            </a:r>
            <a:r>
              <a:rPr lang="en-US" sz="1600" b="1" dirty="0" smtClean="0">
                <a:solidFill>
                  <a:prstClr val="black"/>
                </a:solidFill>
              </a:rPr>
              <a:t>Cs</a:t>
            </a:r>
          </a:p>
          <a:p>
            <a:r>
              <a:rPr lang="en-US" sz="1200" b="1" dirty="0" smtClean="0">
                <a:solidFill>
                  <a:prstClr val="black"/>
                </a:solidFill>
              </a:rPr>
              <a:t>605 </a:t>
            </a:r>
            <a:r>
              <a:rPr lang="en-US" sz="1200" b="1" dirty="0" err="1" smtClean="0">
                <a:solidFill>
                  <a:prstClr val="black"/>
                </a:solidFill>
              </a:rPr>
              <a:t>keV</a:t>
            </a:r>
            <a:endParaRPr lang="it-IT" sz="1200" b="1" dirty="0">
              <a:solidFill>
                <a:prstClr val="black"/>
              </a:solidFill>
            </a:endParaRPr>
          </a:p>
        </p:txBody>
      </p:sp>
      <p:cxnSp>
        <p:nvCxnSpPr>
          <p:cNvPr id="5" name="Straight Arrow Connector 4"/>
          <p:cNvCxnSpPr/>
          <p:nvPr/>
        </p:nvCxnSpPr>
        <p:spPr>
          <a:xfrm flipH="1">
            <a:off x="3158525" y="2781049"/>
            <a:ext cx="392020" cy="340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p:cNvCxnSpPr>
          <p:nvPr/>
        </p:nvCxnSpPr>
        <p:spPr>
          <a:xfrm flipH="1">
            <a:off x="3158525" y="4077193"/>
            <a:ext cx="346698" cy="556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5936" y="4581249"/>
            <a:ext cx="1" cy="1739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17043" y="4446947"/>
            <a:ext cx="1" cy="1739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92345" y="3986021"/>
            <a:ext cx="771943" cy="523220"/>
          </a:xfrm>
          <a:prstGeom prst="rect">
            <a:avLst/>
          </a:prstGeom>
          <a:noFill/>
        </p:spPr>
        <p:txBody>
          <a:bodyPr wrap="none" rtlCol="0">
            <a:spAutoFit/>
          </a:bodyPr>
          <a:lstStyle/>
          <a:p>
            <a:pPr algn="ctr"/>
            <a:r>
              <a:rPr lang="en-US" sz="1600" b="1" baseline="30000" dirty="0" smtClean="0">
                <a:solidFill>
                  <a:prstClr val="black"/>
                </a:solidFill>
              </a:rPr>
              <a:t>40</a:t>
            </a:r>
            <a:r>
              <a:rPr lang="en-US" sz="1600" b="1" dirty="0" smtClean="0">
                <a:solidFill>
                  <a:prstClr val="black"/>
                </a:solidFill>
              </a:rPr>
              <a:t>K</a:t>
            </a:r>
          </a:p>
          <a:p>
            <a:pPr algn="ctr"/>
            <a:r>
              <a:rPr lang="en-US" sz="1200" b="1" dirty="0" smtClean="0">
                <a:solidFill>
                  <a:prstClr val="black"/>
                </a:solidFill>
              </a:rPr>
              <a:t>1462 </a:t>
            </a:r>
            <a:r>
              <a:rPr lang="en-US" sz="1200" b="1" dirty="0" err="1" smtClean="0">
                <a:solidFill>
                  <a:prstClr val="black"/>
                </a:solidFill>
              </a:rPr>
              <a:t>keV</a:t>
            </a:r>
            <a:endParaRPr lang="it-IT" sz="1200" b="1" dirty="0">
              <a:solidFill>
                <a:prstClr val="black"/>
              </a:solidFill>
            </a:endParaRPr>
          </a:p>
        </p:txBody>
      </p:sp>
      <p:cxnSp>
        <p:nvCxnSpPr>
          <p:cNvPr id="19" name="Straight Arrow Connector 18"/>
          <p:cNvCxnSpPr/>
          <p:nvPr/>
        </p:nvCxnSpPr>
        <p:spPr>
          <a:xfrm flipH="1">
            <a:off x="6777849" y="4509241"/>
            <a:ext cx="1" cy="1739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68223" y="2329837"/>
            <a:ext cx="693395" cy="523220"/>
          </a:xfrm>
          <a:prstGeom prst="rect">
            <a:avLst/>
          </a:prstGeom>
          <a:noFill/>
        </p:spPr>
        <p:txBody>
          <a:bodyPr wrap="none" rtlCol="0">
            <a:spAutoFit/>
          </a:bodyPr>
          <a:lstStyle/>
          <a:p>
            <a:r>
              <a:rPr lang="en-US" sz="1600" b="1" baseline="30000" dirty="0" smtClean="0">
                <a:solidFill>
                  <a:prstClr val="black"/>
                </a:solidFill>
              </a:rPr>
              <a:t>137</a:t>
            </a:r>
            <a:r>
              <a:rPr lang="en-US" sz="1600" b="1" dirty="0" smtClean="0">
                <a:solidFill>
                  <a:prstClr val="black"/>
                </a:solidFill>
              </a:rPr>
              <a:t>Cs</a:t>
            </a:r>
          </a:p>
          <a:p>
            <a:r>
              <a:rPr lang="en-US" sz="1200" b="1" dirty="0" smtClean="0">
                <a:solidFill>
                  <a:prstClr val="black"/>
                </a:solidFill>
              </a:rPr>
              <a:t>662 </a:t>
            </a:r>
            <a:r>
              <a:rPr lang="en-US" sz="1200" b="1" dirty="0" err="1" smtClean="0">
                <a:solidFill>
                  <a:prstClr val="black"/>
                </a:solidFill>
              </a:rPr>
              <a:t>keV</a:t>
            </a:r>
            <a:endParaRPr lang="it-IT" sz="1200" b="1" dirty="0">
              <a:solidFill>
                <a:prstClr val="black"/>
              </a:solidFill>
            </a:endParaRPr>
          </a:p>
        </p:txBody>
      </p:sp>
      <p:cxnSp>
        <p:nvCxnSpPr>
          <p:cNvPr id="21" name="Straight Arrow Connector 20"/>
          <p:cNvCxnSpPr/>
          <p:nvPr/>
        </p:nvCxnSpPr>
        <p:spPr>
          <a:xfrm flipH="1">
            <a:off x="5922900" y="2853057"/>
            <a:ext cx="392020" cy="340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63910" y="2041805"/>
            <a:ext cx="3927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0111" y="1872528"/>
            <a:ext cx="441845" cy="338554"/>
          </a:xfrm>
          <a:prstGeom prst="rect">
            <a:avLst/>
          </a:prstGeom>
          <a:noFill/>
        </p:spPr>
        <p:txBody>
          <a:bodyPr wrap="none" rtlCol="0">
            <a:spAutoFit/>
          </a:bodyPr>
          <a:lstStyle/>
          <a:p>
            <a:r>
              <a:rPr lang="en-US" sz="1600" dirty="0" err="1" smtClean="0">
                <a:solidFill>
                  <a:prstClr val="black"/>
                </a:solidFill>
              </a:rPr>
              <a:t>Bkg</a:t>
            </a:r>
            <a:endParaRPr lang="it-IT" sz="1600" dirty="0">
              <a:solidFill>
                <a:prstClr val="black"/>
              </a:solidFill>
            </a:endParaRPr>
          </a:p>
        </p:txBody>
      </p:sp>
      <p:cxnSp>
        <p:nvCxnSpPr>
          <p:cNvPr id="27" name="Straight Connector 26"/>
          <p:cNvCxnSpPr/>
          <p:nvPr/>
        </p:nvCxnSpPr>
        <p:spPr>
          <a:xfrm>
            <a:off x="1363911" y="2401845"/>
            <a:ext cx="392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5576" y="2232568"/>
            <a:ext cx="530915" cy="338554"/>
          </a:xfrm>
          <a:prstGeom prst="rect">
            <a:avLst/>
          </a:prstGeom>
          <a:noFill/>
          <a:ln>
            <a:noFill/>
          </a:ln>
        </p:spPr>
        <p:txBody>
          <a:bodyPr wrap="none" rtlCol="0">
            <a:spAutoFit/>
          </a:bodyPr>
          <a:lstStyle/>
          <a:p>
            <a:r>
              <a:rPr lang="en-US" sz="1600" dirty="0" smtClean="0">
                <a:solidFill>
                  <a:srgbClr val="FF0000"/>
                </a:solidFill>
              </a:rPr>
              <a:t>CHC</a:t>
            </a:r>
            <a:endParaRPr lang="it-IT" sz="1600" dirty="0">
              <a:solidFill>
                <a:srgbClr val="FF0000"/>
              </a:solidFill>
            </a:endParaRPr>
          </a:p>
        </p:txBody>
      </p:sp>
      <p:cxnSp>
        <p:nvCxnSpPr>
          <p:cNvPr id="29" name="Straight Connector 28"/>
          <p:cNvCxnSpPr/>
          <p:nvPr/>
        </p:nvCxnSpPr>
        <p:spPr>
          <a:xfrm>
            <a:off x="8067660" y="2041805"/>
            <a:ext cx="3927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481594" y="1872528"/>
            <a:ext cx="495649" cy="338554"/>
          </a:xfrm>
          <a:prstGeom prst="rect">
            <a:avLst/>
          </a:prstGeom>
          <a:noFill/>
        </p:spPr>
        <p:txBody>
          <a:bodyPr wrap="none" rtlCol="0">
            <a:spAutoFit/>
          </a:bodyPr>
          <a:lstStyle/>
          <a:p>
            <a:r>
              <a:rPr lang="en-US" sz="1600" dirty="0" err="1" smtClean="0">
                <a:solidFill>
                  <a:prstClr val="black"/>
                </a:solidFill>
              </a:rPr>
              <a:t>Bkg</a:t>
            </a:r>
            <a:endParaRPr lang="it-IT" sz="1600" dirty="0">
              <a:solidFill>
                <a:prstClr val="black"/>
              </a:solidFill>
            </a:endParaRPr>
          </a:p>
        </p:txBody>
      </p:sp>
      <p:cxnSp>
        <p:nvCxnSpPr>
          <p:cNvPr id="31" name="Straight Connector 30"/>
          <p:cNvCxnSpPr/>
          <p:nvPr/>
        </p:nvCxnSpPr>
        <p:spPr>
          <a:xfrm>
            <a:off x="8067661" y="2401845"/>
            <a:ext cx="392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463961" y="2232568"/>
            <a:ext cx="530915" cy="338554"/>
          </a:xfrm>
          <a:prstGeom prst="rect">
            <a:avLst/>
          </a:prstGeom>
          <a:noFill/>
          <a:ln>
            <a:noFill/>
          </a:ln>
        </p:spPr>
        <p:txBody>
          <a:bodyPr wrap="none" rtlCol="0">
            <a:spAutoFit/>
          </a:bodyPr>
          <a:lstStyle/>
          <a:p>
            <a:r>
              <a:rPr lang="en-US" sz="1600" dirty="0" smtClean="0">
                <a:solidFill>
                  <a:srgbClr val="FF0000"/>
                </a:solidFill>
              </a:rPr>
              <a:t>CHC</a:t>
            </a:r>
            <a:endParaRPr lang="it-IT" sz="1600" dirty="0">
              <a:solidFill>
                <a:srgbClr val="FF0000"/>
              </a:solidFill>
            </a:endParaRPr>
          </a:p>
        </p:txBody>
      </p:sp>
      <p:sp>
        <p:nvSpPr>
          <p:cNvPr id="23" name="TextBox 22"/>
          <p:cNvSpPr txBox="1"/>
          <p:nvPr/>
        </p:nvSpPr>
        <p:spPr>
          <a:xfrm>
            <a:off x="3203848" y="5178678"/>
            <a:ext cx="1143262" cy="338554"/>
          </a:xfrm>
          <a:prstGeom prst="rect">
            <a:avLst/>
          </a:prstGeom>
          <a:noFill/>
        </p:spPr>
        <p:txBody>
          <a:bodyPr wrap="none" rtlCol="0">
            <a:spAutoFit/>
          </a:bodyPr>
          <a:lstStyle/>
          <a:p>
            <a:r>
              <a:rPr lang="en-US" sz="1600" dirty="0" smtClean="0">
                <a:solidFill>
                  <a:prstClr val="black"/>
                </a:solidFill>
              </a:rPr>
              <a:t>Energy, </a:t>
            </a:r>
            <a:r>
              <a:rPr lang="en-US" sz="1600" dirty="0" err="1" smtClean="0">
                <a:solidFill>
                  <a:prstClr val="black"/>
                </a:solidFill>
              </a:rPr>
              <a:t>keV</a:t>
            </a:r>
            <a:endParaRPr lang="it-IT" sz="1600" dirty="0">
              <a:solidFill>
                <a:prstClr val="black"/>
              </a:solidFill>
            </a:endParaRPr>
          </a:p>
        </p:txBody>
      </p:sp>
      <p:sp>
        <p:nvSpPr>
          <p:cNvPr id="34" name="TextBox 33"/>
          <p:cNvSpPr txBox="1"/>
          <p:nvPr/>
        </p:nvSpPr>
        <p:spPr>
          <a:xfrm>
            <a:off x="7515942" y="5178678"/>
            <a:ext cx="1143262" cy="338554"/>
          </a:xfrm>
          <a:prstGeom prst="rect">
            <a:avLst/>
          </a:prstGeom>
          <a:noFill/>
        </p:spPr>
        <p:txBody>
          <a:bodyPr wrap="none" rtlCol="0">
            <a:spAutoFit/>
          </a:bodyPr>
          <a:lstStyle/>
          <a:p>
            <a:r>
              <a:rPr lang="en-US" sz="1600" dirty="0" smtClean="0">
                <a:solidFill>
                  <a:prstClr val="black"/>
                </a:solidFill>
              </a:rPr>
              <a:t>Energy, </a:t>
            </a:r>
            <a:r>
              <a:rPr lang="en-US" sz="1600" dirty="0" err="1" smtClean="0">
                <a:solidFill>
                  <a:prstClr val="black"/>
                </a:solidFill>
              </a:rPr>
              <a:t>keV</a:t>
            </a:r>
            <a:endParaRPr lang="it-IT" sz="1600" dirty="0">
              <a:solidFill>
                <a:prstClr val="black"/>
              </a:solidFill>
            </a:endParaRPr>
          </a:p>
        </p:txBody>
      </p:sp>
      <p:sp>
        <p:nvSpPr>
          <p:cNvPr id="35" name="TextBox 34"/>
          <p:cNvSpPr txBox="1"/>
          <p:nvPr/>
        </p:nvSpPr>
        <p:spPr>
          <a:xfrm rot="16200000">
            <a:off x="-414806" y="2127676"/>
            <a:ext cx="1351139" cy="338554"/>
          </a:xfrm>
          <a:prstGeom prst="rect">
            <a:avLst/>
          </a:prstGeom>
          <a:noFill/>
        </p:spPr>
        <p:txBody>
          <a:bodyPr wrap="none" rtlCol="0">
            <a:spAutoFit/>
          </a:bodyPr>
          <a:lstStyle/>
          <a:p>
            <a:r>
              <a:rPr lang="en-US" sz="1600" dirty="0" smtClean="0">
                <a:solidFill>
                  <a:prstClr val="black"/>
                </a:solidFill>
              </a:rPr>
              <a:t>Counts/1 </a:t>
            </a:r>
            <a:r>
              <a:rPr lang="en-US" sz="1600" dirty="0" err="1" smtClean="0">
                <a:solidFill>
                  <a:prstClr val="black"/>
                </a:solidFill>
              </a:rPr>
              <a:t>keV</a:t>
            </a:r>
            <a:endParaRPr lang="it-IT" sz="1600" dirty="0">
              <a:solidFill>
                <a:prstClr val="black"/>
              </a:solidFill>
            </a:endParaRPr>
          </a:p>
        </p:txBody>
      </p:sp>
      <p:sp>
        <p:nvSpPr>
          <p:cNvPr id="36" name="TextBox 35"/>
          <p:cNvSpPr txBox="1"/>
          <p:nvPr/>
        </p:nvSpPr>
        <p:spPr>
          <a:xfrm rot="16200000">
            <a:off x="3889679" y="2127676"/>
            <a:ext cx="1351139" cy="338554"/>
          </a:xfrm>
          <a:prstGeom prst="rect">
            <a:avLst/>
          </a:prstGeom>
          <a:noFill/>
        </p:spPr>
        <p:txBody>
          <a:bodyPr wrap="none" rtlCol="0">
            <a:spAutoFit/>
          </a:bodyPr>
          <a:lstStyle/>
          <a:p>
            <a:r>
              <a:rPr lang="en-US" sz="1600" dirty="0" smtClean="0">
                <a:solidFill>
                  <a:prstClr val="black"/>
                </a:solidFill>
              </a:rPr>
              <a:t>Counts/1 </a:t>
            </a:r>
            <a:r>
              <a:rPr lang="en-US" sz="1600" dirty="0" err="1" smtClean="0">
                <a:solidFill>
                  <a:prstClr val="black"/>
                </a:solidFill>
              </a:rPr>
              <a:t>keV</a:t>
            </a:r>
            <a:endParaRPr lang="it-IT" sz="1600" dirty="0">
              <a:solidFill>
                <a:prstClr val="black"/>
              </a:solidFill>
            </a:endParaRPr>
          </a:p>
        </p:txBody>
      </p:sp>
      <p:sp>
        <p:nvSpPr>
          <p:cNvPr id="24" name="TextBox 23"/>
          <p:cNvSpPr txBox="1"/>
          <p:nvPr/>
        </p:nvSpPr>
        <p:spPr>
          <a:xfrm>
            <a:off x="1520989" y="404664"/>
            <a:ext cx="6086987" cy="584775"/>
          </a:xfrm>
          <a:prstGeom prst="rect">
            <a:avLst/>
          </a:prstGeom>
          <a:noFill/>
        </p:spPr>
        <p:txBody>
          <a:bodyPr wrap="none" rtlCol="0">
            <a:spAutoFit/>
          </a:bodyPr>
          <a:lstStyle/>
          <a:p>
            <a:pPr algn="ctr"/>
            <a:r>
              <a:rPr lang="en-US" sz="3200" b="1" dirty="0" smtClean="0">
                <a:solidFill>
                  <a:srgbClr val="4F81BD">
                    <a:lumMod val="75000"/>
                  </a:srgbClr>
                </a:solidFill>
              </a:rPr>
              <a:t>Internal radioactive contamination</a:t>
            </a:r>
            <a:endParaRPr lang="it-IT" sz="3200" b="1" dirty="0">
              <a:solidFill>
                <a:srgbClr val="4F81BD">
                  <a:lumMod val="75000"/>
                </a:srgbClr>
              </a:solidFill>
            </a:endParaRPr>
          </a:p>
        </p:txBody>
      </p:sp>
      <p:sp>
        <p:nvSpPr>
          <p:cNvPr id="33" name="TextBox 32"/>
          <p:cNvSpPr txBox="1"/>
          <p:nvPr/>
        </p:nvSpPr>
        <p:spPr>
          <a:xfrm>
            <a:off x="1058234" y="1018393"/>
            <a:ext cx="7095853" cy="338554"/>
          </a:xfrm>
          <a:prstGeom prst="rect">
            <a:avLst/>
          </a:prstGeom>
          <a:noFill/>
        </p:spPr>
        <p:txBody>
          <a:bodyPr wrap="none" rtlCol="0">
            <a:spAutoFit/>
          </a:bodyPr>
          <a:lstStyle/>
          <a:p>
            <a:r>
              <a:rPr lang="en-US" sz="1600" b="1" i="1" dirty="0">
                <a:solidFill>
                  <a:prstClr val="black"/>
                </a:solidFill>
              </a:rPr>
              <a:t>m</a:t>
            </a:r>
            <a:r>
              <a:rPr lang="en-US" sz="1600" b="1" i="1" dirty="0" smtClean="0">
                <a:solidFill>
                  <a:prstClr val="black"/>
                </a:solidFill>
              </a:rPr>
              <a:t>easured with 12.15 g CHC crystal on </a:t>
            </a:r>
            <a:r>
              <a:rPr lang="en-US" sz="1600" b="1" i="1" dirty="0" err="1" smtClean="0">
                <a:solidFill>
                  <a:prstClr val="black"/>
                </a:solidFill>
              </a:rPr>
              <a:t>HPGe</a:t>
            </a:r>
            <a:r>
              <a:rPr lang="en-US" sz="1600" b="1" i="1" dirty="0" smtClean="0">
                <a:solidFill>
                  <a:prstClr val="black"/>
                </a:solidFill>
              </a:rPr>
              <a:t> detector (408 cm</a:t>
            </a:r>
            <a:r>
              <a:rPr lang="en-US" sz="1600" b="1" i="1" baseline="30000" dirty="0" smtClean="0">
                <a:solidFill>
                  <a:prstClr val="black"/>
                </a:solidFill>
              </a:rPr>
              <a:t>3</a:t>
            </a:r>
            <a:r>
              <a:rPr lang="en-US" sz="1600" b="1" i="1" dirty="0" smtClean="0">
                <a:solidFill>
                  <a:prstClr val="black"/>
                </a:solidFill>
              </a:rPr>
              <a:t>) within 494 hours</a:t>
            </a:r>
            <a:endParaRPr lang="it-IT" sz="1600" b="1" i="1" dirty="0">
              <a:solidFill>
                <a:prstClr val="black"/>
              </a:solidFill>
            </a:endParaRPr>
          </a:p>
        </p:txBody>
      </p:sp>
      <p:sp>
        <p:nvSpPr>
          <p:cNvPr id="37" name="TextBox 36"/>
          <p:cNvSpPr txBox="1"/>
          <p:nvPr/>
        </p:nvSpPr>
        <p:spPr>
          <a:xfrm>
            <a:off x="648106" y="5781654"/>
            <a:ext cx="7847789" cy="369332"/>
          </a:xfrm>
          <a:prstGeom prst="rect">
            <a:avLst/>
          </a:prstGeom>
          <a:noFill/>
        </p:spPr>
        <p:txBody>
          <a:bodyPr wrap="none" rtlCol="0">
            <a:spAutoFit/>
          </a:bodyPr>
          <a:lstStyle/>
          <a:p>
            <a:r>
              <a:rPr lang="en-US" b="1" dirty="0" smtClean="0">
                <a:solidFill>
                  <a:srgbClr val="C00000"/>
                </a:solidFill>
              </a:rPr>
              <a:t>Main contamination comes from artificial </a:t>
            </a:r>
            <a:r>
              <a:rPr lang="en-US" b="1" baseline="30000" dirty="0" smtClean="0">
                <a:solidFill>
                  <a:srgbClr val="C00000"/>
                </a:solidFill>
              </a:rPr>
              <a:t>137</a:t>
            </a:r>
            <a:r>
              <a:rPr lang="en-US" b="1" dirty="0" smtClean="0">
                <a:solidFill>
                  <a:srgbClr val="C00000"/>
                </a:solidFill>
              </a:rPr>
              <a:t>Cs and cosmogenic </a:t>
            </a:r>
            <a:r>
              <a:rPr lang="en-US" b="1" baseline="30000" dirty="0" smtClean="0">
                <a:solidFill>
                  <a:srgbClr val="C00000"/>
                </a:solidFill>
              </a:rPr>
              <a:t>132,134</a:t>
            </a:r>
            <a:r>
              <a:rPr lang="en-US" b="1" dirty="0" smtClean="0">
                <a:solidFill>
                  <a:srgbClr val="C00000"/>
                </a:solidFill>
              </a:rPr>
              <a:t>Cs nuclides</a:t>
            </a:r>
            <a:endParaRPr lang="it-IT" b="1" dirty="0">
              <a:solidFill>
                <a:srgbClr val="C00000"/>
              </a:solidFill>
            </a:endParaRPr>
          </a:p>
        </p:txBody>
      </p:sp>
      <p:sp>
        <p:nvSpPr>
          <p:cNvPr id="2" name="Slide Number Placeholder 1"/>
          <p:cNvSpPr>
            <a:spLocks noGrp="1"/>
          </p:cNvSpPr>
          <p:nvPr>
            <p:ph type="sldNum" sz="quarter" idx="12"/>
          </p:nvPr>
        </p:nvSpPr>
        <p:spPr/>
        <p:txBody>
          <a:bodyPr/>
          <a:lstStyle/>
          <a:p>
            <a:fld id="{AA3B5A14-E7BF-4007-A8C2-9A93BF4B4DA7}" type="slidenum">
              <a:rPr lang="it-IT" smtClean="0">
                <a:solidFill>
                  <a:prstClr val="black">
                    <a:tint val="75000"/>
                  </a:prstClr>
                </a:solidFill>
              </a:rPr>
              <a:pPr/>
              <a:t>15</a:t>
            </a:fld>
            <a:endParaRPr lang="it-IT">
              <a:solidFill>
                <a:prstClr val="black">
                  <a:tint val="75000"/>
                </a:prstClr>
              </a:solidFill>
            </a:endParaRPr>
          </a:p>
        </p:txBody>
      </p:sp>
    </p:spTree>
    <p:extLst>
      <p:ext uri="{BB962C8B-B14F-4D97-AF65-F5344CB8AC3E}">
        <p14:creationId xmlns:p14="http://schemas.microsoft.com/office/powerpoint/2010/main" val="4023299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42454"/>
            <a:ext cx="8229600"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4F81BD">
                    <a:lumMod val="75000"/>
                  </a:srgbClr>
                </a:solidFill>
              </a:rPr>
              <a:t>Internal radioactive contamination</a:t>
            </a:r>
            <a:endParaRPr lang="it-IT" sz="3200" b="1" dirty="0">
              <a:solidFill>
                <a:srgbClr val="4F81BD">
                  <a:lumMod val="75000"/>
                </a:srgbClr>
              </a:solidFill>
            </a:endParaRPr>
          </a:p>
        </p:txBody>
      </p:sp>
      <p:sp>
        <p:nvSpPr>
          <p:cNvPr id="3" name="Rectangle 4"/>
          <p:cNvSpPr>
            <a:spLocks noChangeArrowheads="1"/>
          </p:cNvSpPr>
          <p:nvPr/>
        </p:nvSpPr>
        <p:spPr bwMode="auto">
          <a:xfrm>
            <a:off x="1475656" y="891044"/>
            <a:ext cx="6301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1800" b="1" i="1" dirty="0" smtClean="0">
                <a:solidFill>
                  <a:prstClr val="black"/>
                </a:solidFill>
              </a:rPr>
              <a:t>12.15 g Cs</a:t>
            </a:r>
            <a:r>
              <a:rPr lang="it-IT" altLang="it-IT" sz="1800" b="1" i="1" baseline="-25000" dirty="0" smtClean="0">
                <a:solidFill>
                  <a:prstClr val="black"/>
                </a:solidFill>
              </a:rPr>
              <a:t>2</a:t>
            </a:r>
            <a:r>
              <a:rPr lang="it-IT" altLang="it-IT" sz="1800" b="1" i="1" dirty="0" smtClean="0">
                <a:solidFill>
                  <a:prstClr val="black"/>
                </a:solidFill>
              </a:rPr>
              <a:t>HfCl</a:t>
            </a:r>
            <a:r>
              <a:rPr lang="it-IT" altLang="it-IT" sz="1800" b="1" i="1" baseline="-25000" dirty="0" smtClean="0">
                <a:solidFill>
                  <a:prstClr val="black"/>
                </a:solidFill>
              </a:rPr>
              <a:t>6</a:t>
            </a:r>
            <a:r>
              <a:rPr lang="it-IT" altLang="it-IT" sz="1800" b="1" i="1" dirty="0" smtClean="0">
                <a:solidFill>
                  <a:prstClr val="black"/>
                </a:solidFill>
              </a:rPr>
              <a:t> crystal, HP Ge detector </a:t>
            </a:r>
            <a:r>
              <a:rPr lang="en-US" sz="1800" b="1" i="1" dirty="0">
                <a:solidFill>
                  <a:prstClr val="black"/>
                </a:solidFill>
              </a:rPr>
              <a:t>(408 cm</a:t>
            </a:r>
            <a:r>
              <a:rPr lang="en-US" sz="1800" b="1" i="1" baseline="30000" dirty="0">
                <a:solidFill>
                  <a:prstClr val="black"/>
                </a:solidFill>
              </a:rPr>
              <a:t>3</a:t>
            </a:r>
            <a:r>
              <a:rPr lang="en-US" sz="1800" b="1" i="1" dirty="0">
                <a:solidFill>
                  <a:prstClr val="black"/>
                </a:solidFill>
              </a:rPr>
              <a:t>) </a:t>
            </a:r>
            <a:r>
              <a:rPr lang="it-IT" altLang="it-IT" sz="1800" b="1" i="1" dirty="0" smtClean="0">
                <a:solidFill>
                  <a:prstClr val="black"/>
                </a:solidFill>
              </a:rPr>
              <a:t>, 493.6 hours</a:t>
            </a:r>
            <a:endParaRPr lang="it-IT" altLang="it-IT" sz="1800" b="1" i="1" dirty="0">
              <a:solidFill>
                <a:prstClr val="black"/>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862411265"/>
              </p:ext>
            </p:extLst>
          </p:nvPr>
        </p:nvGraphicFramePr>
        <p:xfrm>
          <a:off x="2591780" y="1499642"/>
          <a:ext cx="3960441" cy="4892200"/>
        </p:xfrm>
        <a:graphic>
          <a:graphicData uri="http://schemas.openxmlformats.org/drawingml/2006/table">
            <a:tbl>
              <a:tblPr firstRow="1" bandRow="1">
                <a:tableStyleId>{5C22544A-7EE6-4342-B048-85BDC9FD1C3A}</a:tableStyleId>
              </a:tblPr>
              <a:tblGrid>
                <a:gridCol w="1008111"/>
                <a:gridCol w="1080120"/>
                <a:gridCol w="1872210"/>
              </a:tblGrid>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dirty="0" smtClean="0">
                          <a:ln>
                            <a:noFill/>
                          </a:ln>
                          <a:solidFill>
                            <a:srgbClr val="FFFFFF"/>
                          </a:solidFill>
                          <a:effectLst/>
                          <a:latin typeface="Calibri" pitchFamily="34" charset="0"/>
                          <a:cs typeface="Arial" charset="0"/>
                        </a:rPr>
                        <a:t>Chain</a:t>
                      </a:r>
                      <a:endParaRPr kumimoji="0" lang="it-IT" altLang="it-IT" sz="1800" b="1" i="0" u="none" strike="noStrike" cap="none" normalizeH="0" baseline="0" dirty="0" smtClean="0">
                        <a:ln>
                          <a:noFill/>
                        </a:ln>
                        <a:solidFill>
                          <a:srgbClr val="FFFFFF"/>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dirty="0" smtClean="0">
                          <a:ln>
                            <a:noFill/>
                          </a:ln>
                          <a:solidFill>
                            <a:srgbClr val="FFFFFF"/>
                          </a:solidFill>
                          <a:effectLst/>
                          <a:latin typeface="Calibri" pitchFamily="34" charset="0"/>
                          <a:cs typeface="Arial" charset="0"/>
                        </a:rPr>
                        <a:t>Nuclide</a:t>
                      </a:r>
                      <a:endParaRPr kumimoji="0" lang="it-IT" altLang="it-IT" sz="1800" b="1" i="0" u="none" strike="noStrike" cap="none" normalizeH="0" baseline="0" dirty="0" smtClean="0">
                        <a:ln>
                          <a:noFill/>
                        </a:ln>
                        <a:solidFill>
                          <a:srgbClr val="FFFFFF"/>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1" i="0" u="none" strike="noStrike" cap="none" normalizeH="0" baseline="0" dirty="0" smtClean="0">
                          <a:ln>
                            <a:noFill/>
                          </a:ln>
                          <a:solidFill>
                            <a:srgbClr val="FFFFFF"/>
                          </a:solidFill>
                          <a:effectLst/>
                          <a:latin typeface="Calibri" pitchFamily="34" charset="0"/>
                          <a:cs typeface="Arial" charset="0"/>
                        </a:rPr>
                        <a:t>Activity, </a:t>
                      </a:r>
                      <a:r>
                        <a:rPr kumimoji="0" lang="en-US" altLang="it-IT" sz="1800" b="1" i="0" u="none" strike="noStrike" cap="none" normalizeH="0" baseline="0" dirty="0" err="1" smtClean="0">
                          <a:ln>
                            <a:noFill/>
                          </a:ln>
                          <a:solidFill>
                            <a:srgbClr val="FFFFFF"/>
                          </a:solidFill>
                          <a:effectLst/>
                          <a:latin typeface="Calibri" pitchFamily="34" charset="0"/>
                          <a:cs typeface="Arial" charset="0"/>
                        </a:rPr>
                        <a:t>mBq</a:t>
                      </a:r>
                      <a:r>
                        <a:rPr kumimoji="0" lang="en-US" altLang="it-IT" sz="1800" b="1" i="0" u="none" strike="noStrike" cap="none" normalizeH="0" baseline="0" dirty="0" smtClean="0">
                          <a:ln>
                            <a:noFill/>
                          </a:ln>
                          <a:solidFill>
                            <a:srgbClr val="FFFFFF"/>
                          </a:solidFill>
                          <a:effectLst/>
                          <a:latin typeface="Calibri" pitchFamily="34" charset="0"/>
                          <a:cs typeface="Arial" charset="0"/>
                        </a:rPr>
                        <a:t>/kg</a:t>
                      </a:r>
                      <a:endParaRPr kumimoji="0" lang="it-IT" altLang="it-IT" sz="1800" b="1" i="0" u="none" strike="noStrike" cap="none" normalizeH="0" baseline="0" dirty="0" smtClean="0">
                        <a:ln>
                          <a:noFill/>
                        </a:ln>
                        <a:solidFill>
                          <a:srgbClr val="FFFFFF"/>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232</a:t>
                      </a:r>
                      <a:r>
                        <a:rPr kumimoji="0" lang="en-US" altLang="it-IT" sz="1600" b="1" i="0" u="none" strike="noStrike" cap="none" normalizeH="0" baseline="0" dirty="0" smtClean="0">
                          <a:ln>
                            <a:noFill/>
                          </a:ln>
                          <a:solidFill>
                            <a:srgbClr val="000000"/>
                          </a:solidFill>
                          <a:effectLst/>
                          <a:latin typeface="Calibri" pitchFamily="34" charset="0"/>
                          <a:cs typeface="Arial" charset="0"/>
                        </a:rPr>
                        <a:t>Th</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a:t>
                      </a:r>
                      <a:r>
                        <a:rPr kumimoji="0" lang="ru-RU" altLang="it-IT" sz="1600" b="1" i="0" u="none" strike="noStrike" cap="none" normalizeH="0" baseline="30000" dirty="0" smtClean="0">
                          <a:ln>
                            <a:noFill/>
                          </a:ln>
                          <a:solidFill>
                            <a:srgbClr val="000000"/>
                          </a:solidFill>
                          <a:effectLst/>
                          <a:latin typeface="Calibri" pitchFamily="34" charset="0"/>
                          <a:cs typeface="Arial" charset="0"/>
                        </a:rPr>
                        <a:t>28</a:t>
                      </a:r>
                      <a:r>
                        <a:rPr kumimoji="0" lang="en-US" altLang="it-IT" sz="1600" b="1" i="0" u="none" strike="noStrike" cap="none" normalizeH="0" baseline="0" dirty="0" smtClean="0">
                          <a:ln>
                            <a:noFill/>
                          </a:ln>
                          <a:solidFill>
                            <a:srgbClr val="000000"/>
                          </a:solidFill>
                          <a:effectLst/>
                          <a:latin typeface="Calibri" pitchFamily="34" charset="0"/>
                          <a:cs typeface="Arial" charset="0"/>
                        </a:rPr>
                        <a:t>Ra</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12</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cap="none" normalizeH="0" baseline="30000" dirty="0" smtClean="0">
                          <a:ln>
                            <a:noFill/>
                          </a:ln>
                          <a:solidFill>
                            <a:srgbClr val="000000"/>
                          </a:solidFill>
                          <a:effectLst/>
                          <a:latin typeface="Calibri" pitchFamily="34" charset="0"/>
                          <a:cs typeface="Arial" charset="0"/>
                        </a:rPr>
                        <a:t>2</a:t>
                      </a:r>
                      <a:r>
                        <a:rPr kumimoji="0" lang="ru-RU" altLang="it-IT" sz="1600" b="1" i="0" u="none" strike="noStrike" cap="none" normalizeH="0" baseline="30000" dirty="0" smtClean="0">
                          <a:ln>
                            <a:noFill/>
                          </a:ln>
                          <a:solidFill>
                            <a:srgbClr val="000000"/>
                          </a:solidFill>
                          <a:effectLst/>
                          <a:latin typeface="Calibri" pitchFamily="34" charset="0"/>
                          <a:cs typeface="Arial" charset="0"/>
                        </a:rPr>
                        <a:t>28</a:t>
                      </a:r>
                      <a:r>
                        <a:rPr kumimoji="0" lang="en-US" altLang="it-IT" sz="1600" b="1" i="0" u="none" strike="noStrike" cap="none" normalizeH="0" baseline="0" dirty="0" err="1" smtClean="0">
                          <a:ln>
                            <a:noFill/>
                          </a:ln>
                          <a:solidFill>
                            <a:srgbClr val="000000"/>
                          </a:solidFill>
                          <a:effectLst/>
                          <a:latin typeface="Calibri" pitchFamily="34" charset="0"/>
                          <a:cs typeface="Arial" charset="0"/>
                        </a:rPr>
                        <a:t>Th</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6.3</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238</a:t>
                      </a:r>
                      <a:r>
                        <a:rPr kumimoji="0" lang="en-US" altLang="it-IT" sz="1600" b="1" i="0" u="none" strike="noStrike" cap="none" normalizeH="0" baseline="0" dirty="0" smtClean="0">
                          <a:ln>
                            <a:noFill/>
                          </a:ln>
                          <a:solidFill>
                            <a:srgbClr val="000000"/>
                          </a:solidFill>
                          <a:effectLst/>
                          <a:latin typeface="Calibri" pitchFamily="34" charset="0"/>
                          <a:cs typeface="Arial" charset="0"/>
                        </a:rPr>
                        <a:t>U</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226</a:t>
                      </a:r>
                      <a:r>
                        <a:rPr kumimoji="0" lang="en-US" altLang="it-IT" sz="1600" b="1" i="0" u="none" strike="noStrike" cap="none" normalizeH="0" baseline="0" dirty="0" smtClean="0">
                          <a:ln>
                            <a:noFill/>
                          </a:ln>
                          <a:solidFill>
                            <a:srgbClr val="000000"/>
                          </a:solidFill>
                          <a:effectLst/>
                          <a:latin typeface="Calibri" pitchFamily="34" charset="0"/>
                          <a:cs typeface="Arial" charset="0"/>
                        </a:rPr>
                        <a:t>Ra</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8.6</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234</a:t>
                      </a:r>
                      <a:r>
                        <a:rPr kumimoji="0" lang="en-US" altLang="it-IT" sz="1600" b="1" i="0" u="none" strike="noStrike" cap="none" normalizeH="0" baseline="0" dirty="0" smtClean="0">
                          <a:ln>
                            <a:noFill/>
                          </a:ln>
                          <a:solidFill>
                            <a:srgbClr val="000000"/>
                          </a:solidFill>
                          <a:effectLst/>
                          <a:latin typeface="Calibri" pitchFamily="34" charset="0"/>
                          <a:cs typeface="Arial" charset="0"/>
                        </a:rPr>
                        <a:t>Th</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3.7</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234m</a:t>
                      </a:r>
                      <a:r>
                        <a:rPr kumimoji="0" lang="en-US" altLang="it-IT" sz="1600" b="1" i="0" u="none" strike="noStrike" cap="none" normalizeH="0" baseline="0" dirty="0" smtClean="0">
                          <a:ln>
                            <a:noFill/>
                          </a:ln>
                          <a:solidFill>
                            <a:srgbClr val="000000"/>
                          </a:solidFill>
                          <a:effectLst/>
                          <a:latin typeface="Calibri" pitchFamily="34" charset="0"/>
                          <a:cs typeface="Arial" charset="0"/>
                        </a:rPr>
                        <a:t>Pa</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0.31</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166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235</a:t>
                      </a:r>
                      <a:r>
                        <a:rPr kumimoji="0" lang="en-US" altLang="it-IT" sz="1600" b="1" i="0" u="none" strike="noStrike" cap="none" normalizeH="0" baseline="0" dirty="0" smtClean="0">
                          <a:ln>
                            <a:noFill/>
                          </a:ln>
                          <a:solidFill>
                            <a:srgbClr val="000000"/>
                          </a:solidFill>
                          <a:effectLst/>
                          <a:latin typeface="Calibri" pitchFamily="34" charset="0"/>
                          <a:cs typeface="Arial" charset="0"/>
                        </a:rPr>
                        <a:t>U</a:t>
                      </a: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smtClean="0">
                          <a:ln>
                            <a:noFill/>
                          </a:ln>
                          <a:solidFill>
                            <a:srgbClr val="000000"/>
                          </a:solidFill>
                          <a:effectLst/>
                          <a:latin typeface="Calibri" pitchFamily="34" charset="0"/>
                          <a:cs typeface="Arial" charset="0"/>
                        </a:rPr>
                        <a:t>235</a:t>
                      </a:r>
                      <a:r>
                        <a:rPr kumimoji="0" lang="en-US" altLang="it-IT" sz="1600" b="1" i="0" u="none" strike="noStrike" cap="none" normalizeH="0" baseline="0" smtClean="0">
                          <a:ln>
                            <a:noFill/>
                          </a:ln>
                          <a:solidFill>
                            <a:srgbClr val="000000"/>
                          </a:solidFill>
                          <a:effectLst/>
                          <a:latin typeface="Calibri" pitchFamily="34" charset="0"/>
                          <a:cs typeface="Arial" charset="0"/>
                        </a:rPr>
                        <a:t>U</a:t>
                      </a: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26</a:t>
                      </a: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5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40</a:t>
                      </a:r>
                      <a:r>
                        <a:rPr kumimoji="0" lang="en-US" altLang="it-IT" sz="1600" b="1" i="0" u="none" strike="noStrike" cap="none" normalizeH="0" baseline="0" dirty="0" smtClean="0">
                          <a:ln>
                            <a:noFill/>
                          </a:ln>
                          <a:solidFill>
                            <a:srgbClr val="000000"/>
                          </a:solidFill>
                          <a:effectLst/>
                          <a:latin typeface="Calibri" pitchFamily="34" charset="0"/>
                          <a:cs typeface="Arial" charset="0"/>
                        </a:rPr>
                        <a:t>K</a:t>
                      </a: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&lt; 0.18</a:t>
                      </a: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60</a:t>
                      </a:r>
                      <a:r>
                        <a:rPr kumimoji="0" lang="en-US" altLang="it-IT" sz="1600" b="1" i="0" u="none" strike="noStrike" cap="none" normalizeH="0" baseline="0" dirty="0" smtClean="0">
                          <a:ln>
                            <a:noFill/>
                          </a:ln>
                          <a:solidFill>
                            <a:srgbClr val="000000"/>
                          </a:solidFill>
                          <a:effectLst/>
                          <a:latin typeface="Calibri" pitchFamily="34" charset="0"/>
                          <a:cs typeface="Arial" charset="0"/>
                        </a:rPr>
                        <a:t>Co</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600" b="1" i="0" u="none" strike="noStrike" cap="none" normalizeH="0" baseline="0" dirty="0" smtClean="0">
                          <a:ln>
                            <a:noFill/>
                          </a:ln>
                          <a:solidFill>
                            <a:srgbClr val="000000"/>
                          </a:solidFill>
                          <a:effectLst/>
                          <a:latin typeface="Calibri" pitchFamily="34" charset="0"/>
                          <a:cs typeface="Arial" charset="0"/>
                        </a:rPr>
                        <a:t>&lt; 19</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132</a:t>
                      </a:r>
                      <a:r>
                        <a:rPr kumimoji="0" lang="en-US" altLang="it-IT" sz="1600" b="1" i="0" u="none" strike="noStrike" cap="none" normalizeH="0" baseline="0" dirty="0" smtClean="0">
                          <a:ln>
                            <a:noFill/>
                          </a:ln>
                          <a:solidFill>
                            <a:srgbClr val="000000"/>
                          </a:solidFill>
                          <a:effectLst/>
                          <a:latin typeface="Calibri" pitchFamily="34" charset="0"/>
                          <a:cs typeface="Arial" charset="0"/>
                        </a:rPr>
                        <a:t>Cs</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25</a:t>
                      </a:r>
                      <a:r>
                        <a:rPr kumimoji="0" lang="en-US" altLang="it-IT" sz="1600" b="1" i="0" u="none" strike="noStrike" cap="none" normalizeH="0" baseline="0" dirty="0" smtClean="0">
                          <a:ln>
                            <a:noFill/>
                          </a:ln>
                          <a:solidFill>
                            <a:srgbClr val="000000"/>
                          </a:solidFill>
                          <a:effectLst/>
                          <a:latin typeface="Calibri" pitchFamily="34" charset="0"/>
                          <a:cs typeface="Arial" charset="0"/>
                          <a:sym typeface="Symbol"/>
                        </a:rPr>
                        <a:t>8</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134</a:t>
                      </a:r>
                      <a:r>
                        <a:rPr kumimoji="0" lang="en-US" altLang="it-IT" sz="1600" b="1" i="0" u="none" strike="noStrike" cap="none" normalizeH="0" baseline="0" dirty="0" smtClean="0">
                          <a:ln>
                            <a:noFill/>
                          </a:ln>
                          <a:solidFill>
                            <a:srgbClr val="000000"/>
                          </a:solidFill>
                          <a:effectLst/>
                          <a:latin typeface="Calibri" pitchFamily="34" charset="0"/>
                          <a:cs typeface="Arial" charset="0"/>
                        </a:rPr>
                        <a:t>Cs</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52</a:t>
                      </a:r>
                      <a:r>
                        <a:rPr kumimoji="0" lang="en-US" altLang="it-IT" sz="1600" b="1" i="0" u="none" strike="noStrike" cap="none" normalizeH="0" baseline="0" dirty="0" smtClean="0">
                          <a:ln>
                            <a:noFill/>
                          </a:ln>
                          <a:solidFill>
                            <a:srgbClr val="000000"/>
                          </a:solidFill>
                          <a:effectLst/>
                          <a:latin typeface="Calibri" pitchFamily="34" charset="0"/>
                          <a:cs typeface="Arial" charset="0"/>
                          <a:sym typeface="Symbol"/>
                        </a:rPr>
                        <a:t>6</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137</a:t>
                      </a:r>
                      <a:r>
                        <a:rPr kumimoji="0" lang="en-US" altLang="it-IT" sz="1600" b="1" i="0" u="none" strike="noStrike" cap="none" normalizeH="0" baseline="0" dirty="0" smtClean="0">
                          <a:ln>
                            <a:noFill/>
                          </a:ln>
                          <a:solidFill>
                            <a:srgbClr val="000000"/>
                          </a:solidFill>
                          <a:effectLst/>
                          <a:latin typeface="Calibri" pitchFamily="34" charset="0"/>
                          <a:cs typeface="Arial" charset="0"/>
                        </a:rPr>
                        <a:t>Cs</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830</a:t>
                      </a:r>
                      <a:r>
                        <a:rPr kumimoji="0" lang="en-US" altLang="it-IT" sz="1600" b="1" i="0" u="none" strike="noStrike" cap="none" normalizeH="0" baseline="0" dirty="0" smtClean="0">
                          <a:ln>
                            <a:noFill/>
                          </a:ln>
                          <a:solidFill>
                            <a:srgbClr val="000000"/>
                          </a:solidFill>
                          <a:effectLst/>
                          <a:latin typeface="Calibri" pitchFamily="34" charset="0"/>
                          <a:cs typeface="Arial" charset="0"/>
                          <a:sym typeface="Symbol"/>
                        </a:rPr>
                        <a:t>90</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r h="28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30000" dirty="0" smtClean="0">
                          <a:ln>
                            <a:noFill/>
                          </a:ln>
                          <a:solidFill>
                            <a:srgbClr val="000000"/>
                          </a:solidFill>
                          <a:effectLst/>
                          <a:latin typeface="Calibri" pitchFamily="34" charset="0"/>
                          <a:cs typeface="Arial" charset="0"/>
                        </a:rPr>
                        <a:t>181</a:t>
                      </a:r>
                      <a:r>
                        <a:rPr kumimoji="0" lang="en-US" altLang="it-IT" sz="1600" b="1" i="0" u="none" strike="noStrike" cap="none" normalizeH="0" baseline="0" dirty="0" smtClean="0">
                          <a:ln>
                            <a:noFill/>
                          </a:ln>
                          <a:solidFill>
                            <a:srgbClr val="000000"/>
                          </a:solidFill>
                          <a:effectLst/>
                          <a:latin typeface="Calibri" pitchFamily="34" charset="0"/>
                          <a:cs typeface="Arial" charset="0"/>
                        </a:rPr>
                        <a:t>Hf</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600" b="1" i="0" u="none" strike="noStrike" cap="none" normalizeH="0" baseline="0" dirty="0" smtClean="0">
                          <a:ln>
                            <a:noFill/>
                          </a:ln>
                          <a:solidFill>
                            <a:srgbClr val="000000"/>
                          </a:solidFill>
                          <a:effectLst/>
                          <a:latin typeface="Calibri" pitchFamily="34" charset="0"/>
                          <a:cs typeface="Arial" charset="0"/>
                        </a:rPr>
                        <a:t>14</a:t>
                      </a:r>
                      <a:r>
                        <a:rPr kumimoji="0" lang="en-US" altLang="it-IT" sz="1600" b="1" i="0" u="none" strike="noStrike" cap="none" normalizeH="0" baseline="0" dirty="0" smtClean="0">
                          <a:ln>
                            <a:noFill/>
                          </a:ln>
                          <a:solidFill>
                            <a:srgbClr val="000000"/>
                          </a:solidFill>
                          <a:effectLst/>
                          <a:latin typeface="Calibri" pitchFamily="34" charset="0"/>
                          <a:cs typeface="Arial" charset="0"/>
                          <a:sym typeface="Symbol"/>
                        </a:rPr>
                        <a:t>0.7</a:t>
                      </a:r>
                      <a:endParaRPr kumimoji="0" lang="it-IT" altLang="it-IT" sz="1600" b="1" i="0" u="none" strike="noStrike" cap="none" normalizeH="0" baseline="0" dirty="0" smtClean="0">
                        <a:ln>
                          <a:noFill/>
                        </a:ln>
                        <a:solidFill>
                          <a:srgbClr val="000000"/>
                        </a:solidFill>
                        <a:effectLst/>
                        <a:latin typeface="Calibri" pitchFamily="34" charset="0"/>
                        <a:cs typeface="Arial" charset="0"/>
                      </a:endParaRPr>
                    </a:p>
                  </a:txBody>
                  <a:tcPr marL="91455" marR="91455" marT="45725" marB="45725" anchor="ctr" horzOverflow="overflow"/>
                </a:tc>
              </a:tr>
            </a:tbl>
          </a:graphicData>
        </a:graphic>
      </p:graphicFrame>
      <p:sp>
        <p:nvSpPr>
          <p:cNvPr id="4" name="Rounded Rectangle 3"/>
          <p:cNvSpPr/>
          <p:nvPr/>
        </p:nvSpPr>
        <p:spPr>
          <a:xfrm>
            <a:off x="3662003" y="5061674"/>
            <a:ext cx="2817579" cy="1331818"/>
          </a:xfrm>
          <a:prstGeom prst="roundRect">
            <a:avLst/>
          </a:prstGeom>
          <a:noFill/>
          <a:ln w="38100">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36999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925"/>
            <a:ext cx="7886700" cy="952500"/>
          </a:xfrm>
        </p:spPr>
        <p:txBody>
          <a:bodyPr/>
          <a:lstStyle/>
          <a:p>
            <a:pPr algn="ctr"/>
            <a:r>
              <a:rPr lang="en-US" sz="3200" b="1" dirty="0">
                <a:solidFill>
                  <a:schemeClr val="accent1">
                    <a:lumMod val="50000"/>
                  </a:schemeClr>
                </a:solidFill>
                <a:latin typeface="+mn-lt"/>
              </a:rPr>
              <a:t>Summary</a:t>
            </a:r>
            <a:r>
              <a:rPr lang="en-US" dirty="0" smtClean="0"/>
              <a:t> </a:t>
            </a:r>
            <a:endParaRPr lang="en-US" dirty="0"/>
          </a:p>
        </p:txBody>
      </p:sp>
      <p:sp>
        <p:nvSpPr>
          <p:cNvPr id="3" name="Content Placeholder 2"/>
          <p:cNvSpPr>
            <a:spLocks noGrp="1"/>
          </p:cNvSpPr>
          <p:nvPr>
            <p:ph idx="1"/>
          </p:nvPr>
        </p:nvSpPr>
        <p:spPr>
          <a:xfrm>
            <a:off x="628650" y="1152525"/>
            <a:ext cx="7886700" cy="5334000"/>
          </a:xfrm>
        </p:spPr>
        <p:txBody>
          <a:bodyPr>
            <a:normAutofit/>
          </a:bodyPr>
          <a:lstStyle/>
          <a:p>
            <a:pPr algn="just">
              <a:lnSpc>
                <a:spcPct val="100000"/>
              </a:lnSpc>
              <a:spcBef>
                <a:spcPts val="0"/>
              </a:spcBef>
              <a:defRPr/>
            </a:pPr>
            <a:r>
              <a:rPr lang="en-US" dirty="0"/>
              <a:t>P</a:t>
            </a:r>
            <a:r>
              <a:rPr lang="en-US" dirty="0" smtClean="0"/>
              <a:t>ulse shape for alpha and gamma particles is different in CHC crystal</a:t>
            </a:r>
          </a:p>
          <a:p>
            <a:pPr algn="just">
              <a:lnSpc>
                <a:spcPct val="100000"/>
              </a:lnSpc>
              <a:spcBef>
                <a:spcPts val="0"/>
              </a:spcBef>
              <a:defRPr/>
            </a:pPr>
            <a:endParaRPr lang="en-US" sz="1600" dirty="0" smtClean="0"/>
          </a:p>
          <a:p>
            <a:pPr algn="just">
              <a:lnSpc>
                <a:spcPct val="100000"/>
              </a:lnSpc>
              <a:spcBef>
                <a:spcPts val="0"/>
              </a:spcBef>
              <a:defRPr/>
            </a:pPr>
            <a:r>
              <a:rPr lang="en-US" dirty="0" smtClean="0"/>
              <a:t>Pulses are well fitted by sum of four </a:t>
            </a:r>
            <a:r>
              <a:rPr lang="en-US" dirty="0" err="1" smtClean="0"/>
              <a:t>exp</a:t>
            </a:r>
            <a:r>
              <a:rPr lang="en-US" dirty="0" smtClean="0"/>
              <a:t>, and its amplitudes and times</a:t>
            </a:r>
            <a:r>
              <a:rPr lang="ru-RU" dirty="0" smtClean="0"/>
              <a:t> </a:t>
            </a:r>
            <a:r>
              <a:rPr lang="en-US" dirty="0" smtClean="0"/>
              <a:t> were determined</a:t>
            </a:r>
          </a:p>
          <a:p>
            <a:pPr marL="0" indent="0" algn="just">
              <a:lnSpc>
                <a:spcPct val="100000"/>
              </a:lnSpc>
              <a:spcBef>
                <a:spcPts val="0"/>
              </a:spcBef>
              <a:buNone/>
              <a:defRPr/>
            </a:pPr>
            <a:endParaRPr lang="en-US" sz="1600" dirty="0" smtClean="0"/>
          </a:p>
          <a:p>
            <a:pPr algn="just">
              <a:lnSpc>
                <a:spcPct val="100000"/>
              </a:lnSpc>
              <a:spcBef>
                <a:spcPts val="0"/>
              </a:spcBef>
              <a:defRPr/>
            </a:pPr>
            <a:r>
              <a:rPr lang="en-US" dirty="0" smtClean="0"/>
              <a:t>Excellent particle discrimination was achieved both with </a:t>
            </a:r>
            <a:r>
              <a:rPr lang="en-US" b="1" dirty="0" smtClean="0"/>
              <a:t>Optimal filter method</a:t>
            </a:r>
            <a:r>
              <a:rPr lang="en-US" dirty="0" smtClean="0"/>
              <a:t> and </a:t>
            </a:r>
            <a:r>
              <a:rPr lang="en-US" b="1" dirty="0"/>
              <a:t>M</a:t>
            </a:r>
            <a:r>
              <a:rPr lang="en-US" b="1" dirty="0" smtClean="0"/>
              <a:t>ean time analysis</a:t>
            </a:r>
          </a:p>
          <a:p>
            <a:pPr marL="0" indent="0" algn="just">
              <a:lnSpc>
                <a:spcPct val="100000"/>
              </a:lnSpc>
              <a:spcBef>
                <a:spcPts val="0"/>
              </a:spcBef>
              <a:buNone/>
              <a:defRPr/>
            </a:pPr>
            <a:endParaRPr lang="en-US" sz="1600" dirty="0" smtClean="0"/>
          </a:p>
          <a:p>
            <a:pPr algn="just">
              <a:lnSpc>
                <a:spcPct val="100000"/>
              </a:lnSpc>
              <a:spcBef>
                <a:spcPts val="0"/>
              </a:spcBef>
              <a:defRPr/>
            </a:pPr>
            <a:r>
              <a:rPr lang="en-US" dirty="0" smtClean="0"/>
              <a:t>PSD for CHC crystal will be used for background suppression in experiment to search for rare decays of </a:t>
            </a:r>
            <a:r>
              <a:rPr lang="en-US" dirty="0" err="1" smtClean="0"/>
              <a:t>Hf</a:t>
            </a:r>
            <a:r>
              <a:rPr lang="en-US" dirty="0" smtClean="0"/>
              <a:t> isotopes</a:t>
            </a:r>
            <a:endParaRPr lang="en-US" dirty="0"/>
          </a:p>
        </p:txBody>
      </p:sp>
      <p:sp>
        <p:nvSpPr>
          <p:cNvPr id="4" name="Slide Number Placeholder 3"/>
          <p:cNvSpPr>
            <a:spLocks noGrp="1"/>
          </p:cNvSpPr>
          <p:nvPr>
            <p:ph type="sldNum" sz="quarter" idx="12"/>
          </p:nvPr>
        </p:nvSpPr>
        <p:spPr/>
        <p:txBody>
          <a:bodyPr/>
          <a:lstStyle/>
          <a:p>
            <a:fld id="{5FB12C6B-2CC2-8848-B456-64C145085428}" type="slidenum">
              <a:rPr lang="en-US" smtClean="0"/>
              <a:t>17</a:t>
            </a:fld>
            <a:endParaRPr lang="en-US"/>
          </a:p>
        </p:txBody>
      </p:sp>
    </p:spTree>
    <p:extLst>
      <p:ext uri="{BB962C8B-B14F-4D97-AF65-F5344CB8AC3E}">
        <p14:creationId xmlns:p14="http://schemas.microsoft.com/office/powerpoint/2010/main" val="80549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FB12C6B-2CC2-8848-B456-64C145085428}" type="slidenum">
              <a:rPr lang="en-US" smtClean="0"/>
              <a:t>18</a:t>
            </a:fld>
            <a:endParaRPr lang="en-US"/>
          </a:p>
        </p:txBody>
      </p:sp>
    </p:spTree>
    <p:extLst>
      <p:ext uri="{BB962C8B-B14F-4D97-AF65-F5344CB8AC3E}">
        <p14:creationId xmlns:p14="http://schemas.microsoft.com/office/powerpoint/2010/main" val="1318785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5553950"/>
              </p:ext>
            </p:extLst>
          </p:nvPr>
        </p:nvGraphicFramePr>
        <p:xfrm>
          <a:off x="2457556" y="908720"/>
          <a:ext cx="4105065" cy="5882640"/>
        </p:xfrm>
        <a:graphic>
          <a:graphicData uri="http://schemas.openxmlformats.org/drawingml/2006/table">
            <a:tbl>
              <a:tblPr firstRow="1" bandRow="1">
                <a:tableStyleId>{5C22544A-7EE6-4342-B048-85BDC9FD1C3A}</a:tableStyleId>
              </a:tblPr>
              <a:tblGrid>
                <a:gridCol w="821013"/>
                <a:gridCol w="821013"/>
                <a:gridCol w="821013"/>
                <a:gridCol w="821013"/>
                <a:gridCol w="821013"/>
              </a:tblGrid>
              <a:tr h="355480">
                <a:tc>
                  <a:txBody>
                    <a:bodyPr/>
                    <a:lstStyle/>
                    <a:p>
                      <a:pPr algn="ctr"/>
                      <a:r>
                        <a:rPr lang="en-US" sz="1000" b="1" dirty="0" smtClean="0"/>
                        <a:t>Element</a:t>
                      </a:r>
                      <a:endParaRPr lang="it-IT" sz="1000" b="1" dirty="0"/>
                    </a:p>
                  </a:txBody>
                  <a:tcPr anchor="ctr"/>
                </a:tc>
                <a:tc>
                  <a:txBody>
                    <a:bodyPr/>
                    <a:lstStyle/>
                    <a:p>
                      <a:pPr algn="ctr"/>
                      <a:r>
                        <a:rPr lang="en-US" sz="1000" b="1" dirty="0" err="1" smtClean="0"/>
                        <a:t>CsCl</a:t>
                      </a:r>
                      <a:endParaRPr lang="it-IT" sz="1000" b="1" dirty="0"/>
                    </a:p>
                  </a:txBody>
                  <a:tcPr anchor="ctr"/>
                </a:tc>
                <a:tc>
                  <a:txBody>
                    <a:bodyPr/>
                    <a:lstStyle/>
                    <a:p>
                      <a:pPr algn="ctr"/>
                      <a:r>
                        <a:rPr lang="en-US" sz="1000" b="1" dirty="0" smtClean="0"/>
                        <a:t>HfCl</a:t>
                      </a:r>
                      <a:r>
                        <a:rPr lang="en-US" sz="1000" b="1" baseline="-25000" dirty="0" smtClean="0"/>
                        <a:t>3</a:t>
                      </a:r>
                      <a:endParaRPr lang="it-IT" sz="1000" b="1" baseline="-25000" dirty="0"/>
                    </a:p>
                  </a:txBody>
                  <a:tcPr anchor="ctr"/>
                </a:tc>
                <a:tc>
                  <a:txBody>
                    <a:bodyPr/>
                    <a:lstStyle/>
                    <a:p>
                      <a:pPr algn="ctr"/>
                      <a:r>
                        <a:rPr lang="en-US" sz="1000" b="1" dirty="0" smtClean="0"/>
                        <a:t>HfCl</a:t>
                      </a:r>
                      <a:r>
                        <a:rPr lang="en-US" sz="1000" b="1" baseline="-25000" dirty="0" smtClean="0"/>
                        <a:t>3</a:t>
                      </a:r>
                      <a:r>
                        <a:rPr lang="en-US" sz="1000" b="1" dirty="0" smtClean="0"/>
                        <a:t> </a:t>
                      </a:r>
                      <a:r>
                        <a:rPr lang="en-US" sz="1000" b="1" dirty="0" err="1" smtClean="0"/>
                        <a:t>dist</a:t>
                      </a:r>
                      <a:r>
                        <a:rPr lang="en-US" sz="1000" b="1" dirty="0" smtClean="0"/>
                        <a:t>*3</a:t>
                      </a:r>
                      <a:endParaRPr lang="it-IT" sz="1000" b="1" dirty="0"/>
                    </a:p>
                  </a:txBody>
                  <a:tcPr anchor="ctr"/>
                </a:tc>
                <a:tc>
                  <a:txBody>
                    <a:bodyPr/>
                    <a:lstStyle/>
                    <a:p>
                      <a:pPr algn="ctr"/>
                      <a:r>
                        <a:rPr lang="en-US" sz="1000" b="1" dirty="0" smtClean="0"/>
                        <a:t>Cs</a:t>
                      </a:r>
                      <a:r>
                        <a:rPr lang="en-US" sz="1000" b="1" baseline="-25000" dirty="0" smtClean="0"/>
                        <a:t>2</a:t>
                      </a:r>
                      <a:r>
                        <a:rPr lang="en-US" sz="1000" b="1" dirty="0" smtClean="0"/>
                        <a:t>HfCl</a:t>
                      </a:r>
                      <a:r>
                        <a:rPr lang="en-US" sz="1000" b="1" baseline="-25000" dirty="0" smtClean="0"/>
                        <a:t>6</a:t>
                      </a:r>
                      <a:r>
                        <a:rPr lang="en-US" sz="1000" b="1" dirty="0" smtClean="0"/>
                        <a:t> crystal</a:t>
                      </a:r>
                      <a:endParaRPr lang="it-IT" sz="1000" b="1" dirty="0"/>
                    </a:p>
                  </a:txBody>
                  <a:tcPr anchor="ctr"/>
                </a:tc>
              </a:tr>
              <a:tr h="215827">
                <a:tc>
                  <a:txBody>
                    <a:bodyPr/>
                    <a:lstStyle/>
                    <a:p>
                      <a:pPr algn="ctr"/>
                      <a:r>
                        <a:rPr lang="en-US" sz="900" b="1" dirty="0" smtClean="0"/>
                        <a:t>La</a:t>
                      </a:r>
                      <a:endParaRPr lang="it-IT" sz="900" b="1" dirty="0"/>
                    </a:p>
                  </a:txBody>
                  <a:tcPr/>
                </a:tc>
                <a:tc>
                  <a:txBody>
                    <a:bodyPr/>
                    <a:lstStyle/>
                    <a:p>
                      <a:pPr algn="ctr"/>
                      <a:r>
                        <a:rPr lang="en-US" sz="900" b="0" dirty="0" smtClean="0"/>
                        <a:t>8,7</a:t>
                      </a:r>
                      <a:endParaRPr lang="it-IT" sz="900" b="0" dirty="0"/>
                    </a:p>
                  </a:txBody>
                  <a:tcPr/>
                </a:tc>
                <a:tc>
                  <a:txBody>
                    <a:bodyPr/>
                    <a:lstStyle/>
                    <a:p>
                      <a:pPr algn="ctr"/>
                      <a:r>
                        <a:rPr lang="en-US" sz="900" b="1" dirty="0" smtClean="0"/>
                        <a:t>2627</a:t>
                      </a:r>
                      <a:endParaRPr lang="it-IT" sz="900" b="1" dirty="0"/>
                    </a:p>
                  </a:txBody>
                  <a:tcPr>
                    <a:solidFill>
                      <a:schemeClr val="accent2">
                        <a:lumMod val="40000"/>
                        <a:lumOff val="60000"/>
                      </a:schemeClr>
                    </a:solidFill>
                  </a:tcPr>
                </a:tc>
                <a:tc>
                  <a:txBody>
                    <a:bodyPr/>
                    <a:lstStyle/>
                    <a:p>
                      <a:pPr algn="ctr"/>
                      <a:r>
                        <a:rPr lang="en-US" sz="900" b="1" dirty="0" smtClean="0"/>
                        <a:t>555</a:t>
                      </a:r>
                      <a:endParaRPr lang="it-IT" sz="900" b="1" dirty="0"/>
                    </a:p>
                  </a:txBody>
                  <a:tcPr>
                    <a:solidFill>
                      <a:schemeClr val="accent2">
                        <a:lumMod val="40000"/>
                        <a:lumOff val="60000"/>
                      </a:schemeClr>
                    </a:solidFill>
                  </a:tcPr>
                </a:tc>
                <a:tc>
                  <a:txBody>
                    <a:bodyPr/>
                    <a:lstStyle/>
                    <a:p>
                      <a:pPr algn="ctr"/>
                      <a:r>
                        <a:rPr lang="en-US" sz="900" b="1" dirty="0" smtClean="0"/>
                        <a:t>132</a:t>
                      </a:r>
                      <a:endParaRPr lang="it-IT" sz="900" b="1" dirty="0"/>
                    </a:p>
                  </a:txBody>
                  <a:tcPr>
                    <a:solidFill>
                      <a:srgbClr val="FFC000"/>
                    </a:solidFill>
                  </a:tcPr>
                </a:tc>
              </a:tr>
              <a:tr h="215827">
                <a:tc>
                  <a:txBody>
                    <a:bodyPr/>
                    <a:lstStyle/>
                    <a:p>
                      <a:pPr algn="ctr"/>
                      <a:r>
                        <a:rPr lang="en-US" sz="900" b="1" dirty="0" smtClean="0"/>
                        <a:t>Ce</a:t>
                      </a:r>
                      <a:endParaRPr lang="it-IT" sz="900" b="1"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&lt;5</a:t>
                      </a:r>
                      <a:endParaRPr lang="it-IT" sz="900" b="0" dirty="0"/>
                    </a:p>
                  </a:txBody>
                  <a:tcPr/>
                </a:tc>
                <a:tc>
                  <a:txBody>
                    <a:bodyPr/>
                    <a:lstStyle/>
                    <a:p>
                      <a:pPr algn="ctr"/>
                      <a:r>
                        <a:rPr lang="en-US" sz="900" b="0" dirty="0" smtClean="0"/>
                        <a:t>19</a:t>
                      </a:r>
                      <a:endParaRPr lang="it-IT" sz="900" b="0" dirty="0"/>
                    </a:p>
                  </a:txBody>
                  <a:tcPr/>
                </a:tc>
              </a:tr>
              <a:tr h="215827">
                <a:tc>
                  <a:txBody>
                    <a:bodyPr/>
                    <a:lstStyle/>
                    <a:p>
                      <a:pPr algn="ctr"/>
                      <a:r>
                        <a:rPr lang="en-US" sz="900" b="1" dirty="0" err="1" smtClean="0"/>
                        <a:t>Pr</a:t>
                      </a:r>
                      <a:endParaRPr lang="it-IT" sz="900" b="1"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0" dirty="0" smtClean="0"/>
                        <a:t>5,8</a:t>
                      </a:r>
                      <a:endParaRPr lang="it-IT" sz="900" b="0" dirty="0"/>
                    </a:p>
                  </a:txBody>
                  <a:tcPr/>
                </a:tc>
              </a:tr>
              <a:tr h="215827">
                <a:tc>
                  <a:txBody>
                    <a:bodyPr/>
                    <a:lstStyle/>
                    <a:p>
                      <a:pPr algn="ctr"/>
                      <a:r>
                        <a:rPr lang="en-US" sz="900" b="1" dirty="0" err="1" smtClean="0"/>
                        <a:t>Nd</a:t>
                      </a:r>
                      <a:endParaRPr lang="it-IT" sz="900" b="1" dirty="0"/>
                    </a:p>
                  </a:txBody>
                  <a:tcPr/>
                </a:tc>
                <a:tc>
                  <a:txBody>
                    <a:bodyPr/>
                    <a:lstStyle/>
                    <a:p>
                      <a:pPr algn="ctr"/>
                      <a:r>
                        <a:rPr lang="en-US" sz="900" b="0" dirty="0" smtClean="0"/>
                        <a:t>&lt;10</a:t>
                      </a:r>
                      <a:endParaRPr lang="it-IT" sz="900" b="0" dirty="0"/>
                    </a:p>
                  </a:txBody>
                  <a:tcPr/>
                </a:tc>
                <a:tc>
                  <a:txBody>
                    <a:bodyPr/>
                    <a:lstStyle/>
                    <a:p>
                      <a:pPr algn="ctr"/>
                      <a:r>
                        <a:rPr lang="en-US" sz="900" b="0" dirty="0" smtClean="0"/>
                        <a:t>&lt;10</a:t>
                      </a:r>
                      <a:endParaRPr lang="it-IT" sz="900" b="0" dirty="0"/>
                    </a:p>
                  </a:txBody>
                  <a:tcPr/>
                </a:tc>
                <a:tc>
                  <a:txBody>
                    <a:bodyPr/>
                    <a:lstStyle/>
                    <a:p>
                      <a:pPr algn="ctr"/>
                      <a:r>
                        <a:rPr lang="en-US" sz="900" b="0" dirty="0" smtClean="0"/>
                        <a:t>&lt;10</a:t>
                      </a:r>
                      <a:endParaRPr lang="it-IT" sz="900" b="0" dirty="0"/>
                    </a:p>
                  </a:txBody>
                  <a:tcPr/>
                </a:tc>
                <a:tc>
                  <a:txBody>
                    <a:bodyPr/>
                    <a:lstStyle/>
                    <a:p>
                      <a:pPr algn="ctr"/>
                      <a:r>
                        <a:rPr lang="en-US" sz="900" b="0" dirty="0" smtClean="0"/>
                        <a:t>&lt;12</a:t>
                      </a:r>
                      <a:endParaRPr lang="it-IT" sz="900" b="0" dirty="0"/>
                    </a:p>
                  </a:txBody>
                  <a:tcPr/>
                </a:tc>
              </a:tr>
              <a:tr h="215827">
                <a:tc>
                  <a:txBody>
                    <a:bodyPr/>
                    <a:lstStyle/>
                    <a:p>
                      <a:pPr algn="ctr"/>
                      <a:r>
                        <a:rPr lang="en-US" sz="900" b="1" dirty="0" smtClean="0"/>
                        <a:t>Sm</a:t>
                      </a:r>
                      <a:endParaRPr lang="it-IT" sz="900" b="1"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&lt;15</a:t>
                      </a:r>
                      <a:endParaRPr lang="it-IT" sz="900" b="0" dirty="0"/>
                    </a:p>
                  </a:txBody>
                  <a:tcPr/>
                </a:tc>
              </a:tr>
              <a:tr h="215827">
                <a:tc>
                  <a:txBody>
                    <a:bodyPr/>
                    <a:lstStyle/>
                    <a:p>
                      <a:pPr algn="ctr"/>
                      <a:r>
                        <a:rPr lang="en-US" sz="900" b="1" dirty="0" err="1" smtClean="0"/>
                        <a:t>Eu</a:t>
                      </a:r>
                      <a:endParaRPr lang="it-IT" sz="900" b="1" dirty="0"/>
                    </a:p>
                  </a:txBody>
                  <a:tcPr/>
                </a:tc>
                <a:tc>
                  <a:txBody>
                    <a:bodyPr/>
                    <a:lstStyle/>
                    <a:p>
                      <a:pPr algn="ctr"/>
                      <a:r>
                        <a:rPr lang="en-US" sz="900" b="0" dirty="0" smtClean="0"/>
                        <a:t>&lt;3</a:t>
                      </a:r>
                      <a:endParaRPr lang="it-IT" sz="900" b="0" dirty="0"/>
                    </a:p>
                  </a:txBody>
                  <a:tcPr/>
                </a:tc>
                <a:tc>
                  <a:txBody>
                    <a:bodyPr/>
                    <a:lstStyle/>
                    <a:p>
                      <a:pPr algn="ctr"/>
                      <a:r>
                        <a:rPr lang="en-US" sz="900" b="1" dirty="0" smtClean="0"/>
                        <a:t>33</a:t>
                      </a:r>
                      <a:endParaRPr lang="it-IT" sz="900" b="1" dirty="0"/>
                    </a:p>
                  </a:txBody>
                  <a:tcPr>
                    <a:solidFill>
                      <a:schemeClr val="accent3">
                        <a:lumMod val="60000"/>
                        <a:lumOff val="40000"/>
                      </a:schemeClr>
                    </a:solidFill>
                  </a:tcPr>
                </a:tc>
                <a:tc>
                  <a:txBody>
                    <a:bodyPr/>
                    <a:lstStyle/>
                    <a:p>
                      <a:pPr algn="ctr"/>
                      <a:r>
                        <a:rPr lang="en-US" sz="900" b="1" dirty="0" smtClean="0"/>
                        <a:t>25</a:t>
                      </a:r>
                      <a:endParaRPr lang="it-IT" sz="900" b="1" dirty="0"/>
                    </a:p>
                  </a:txBody>
                  <a:tcPr>
                    <a:solidFill>
                      <a:schemeClr val="accent3">
                        <a:lumMod val="60000"/>
                        <a:lumOff val="40000"/>
                      </a:schemeClr>
                    </a:solidFill>
                  </a:tcPr>
                </a:tc>
                <a:tc>
                  <a:txBody>
                    <a:bodyPr/>
                    <a:lstStyle/>
                    <a:p>
                      <a:pPr algn="ctr"/>
                      <a:r>
                        <a:rPr lang="en-US" sz="900" b="1" dirty="0" smtClean="0"/>
                        <a:t>130</a:t>
                      </a:r>
                      <a:endParaRPr lang="it-IT" sz="900" b="1" dirty="0"/>
                    </a:p>
                  </a:txBody>
                  <a:tcPr>
                    <a:solidFill>
                      <a:srgbClr val="FFC000"/>
                    </a:solidFill>
                  </a:tcPr>
                </a:tc>
              </a:tr>
              <a:tr h="215827">
                <a:tc>
                  <a:txBody>
                    <a:bodyPr/>
                    <a:lstStyle/>
                    <a:p>
                      <a:pPr algn="ctr"/>
                      <a:r>
                        <a:rPr lang="en-US" sz="900" b="1" dirty="0" err="1" smtClean="0"/>
                        <a:t>Gd</a:t>
                      </a:r>
                      <a:endParaRPr lang="it-IT" sz="900" b="1"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&lt;35</a:t>
                      </a:r>
                      <a:endParaRPr lang="it-IT" sz="900" b="0" dirty="0"/>
                    </a:p>
                  </a:txBody>
                  <a:tcPr/>
                </a:tc>
              </a:tr>
              <a:tr h="215827">
                <a:tc>
                  <a:txBody>
                    <a:bodyPr/>
                    <a:lstStyle/>
                    <a:p>
                      <a:pPr algn="ctr"/>
                      <a:r>
                        <a:rPr lang="en-US" sz="900" b="1" dirty="0" smtClean="0"/>
                        <a:t>Tb</a:t>
                      </a:r>
                      <a:endParaRPr lang="it-IT" sz="900" b="1" dirty="0"/>
                    </a:p>
                  </a:txBody>
                  <a:tcPr/>
                </a:tc>
                <a:tc>
                  <a:txBody>
                    <a:bodyPr/>
                    <a:lstStyle/>
                    <a:p>
                      <a:pPr algn="ctr"/>
                      <a:r>
                        <a:rPr lang="en-US" sz="900" b="0" dirty="0" smtClean="0"/>
                        <a:t>11</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6</a:t>
                      </a:r>
                      <a:endParaRPr lang="it-IT" sz="900" b="0" dirty="0"/>
                    </a:p>
                  </a:txBody>
                  <a:tcPr/>
                </a:tc>
              </a:tr>
              <a:tr h="215827">
                <a:tc>
                  <a:txBody>
                    <a:bodyPr/>
                    <a:lstStyle/>
                    <a:p>
                      <a:pPr algn="ctr"/>
                      <a:r>
                        <a:rPr lang="en-US" sz="900" b="1" dirty="0" err="1" smtClean="0"/>
                        <a:t>Dy</a:t>
                      </a:r>
                      <a:endParaRPr lang="it-IT" sz="900" b="1" dirty="0"/>
                    </a:p>
                  </a:txBody>
                  <a:tcPr/>
                </a:tc>
                <a:tc>
                  <a:txBody>
                    <a:bodyPr/>
                    <a:lstStyle/>
                    <a:p>
                      <a:pPr algn="ctr"/>
                      <a:r>
                        <a:rPr lang="en-US" sz="900" b="0" dirty="0" smtClean="0"/>
                        <a:t>2,2</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0" dirty="0" smtClean="0"/>
                        <a:t>16</a:t>
                      </a:r>
                      <a:endParaRPr lang="it-IT" sz="900" b="0" dirty="0"/>
                    </a:p>
                  </a:txBody>
                  <a:tcPr/>
                </a:tc>
              </a:tr>
              <a:tr h="215827">
                <a:tc>
                  <a:txBody>
                    <a:bodyPr/>
                    <a:lstStyle/>
                    <a:p>
                      <a:pPr algn="ctr"/>
                      <a:r>
                        <a:rPr lang="en-US" sz="900" b="1" dirty="0" smtClean="0"/>
                        <a:t>Ho</a:t>
                      </a:r>
                      <a:endParaRPr lang="it-IT" sz="900" b="1" dirty="0"/>
                    </a:p>
                  </a:txBody>
                  <a:tcPr/>
                </a:tc>
                <a:tc>
                  <a:txBody>
                    <a:bodyPr/>
                    <a:lstStyle/>
                    <a:p>
                      <a:pPr algn="ctr"/>
                      <a:r>
                        <a:rPr lang="en-US" sz="900" b="0" dirty="0" smtClean="0"/>
                        <a:t>&lt;4</a:t>
                      </a:r>
                      <a:endParaRPr lang="it-IT" sz="900" b="0" dirty="0"/>
                    </a:p>
                  </a:txBody>
                  <a:tcPr/>
                </a:tc>
                <a:tc>
                  <a:txBody>
                    <a:bodyPr/>
                    <a:lstStyle/>
                    <a:p>
                      <a:pPr algn="ctr"/>
                      <a:r>
                        <a:rPr lang="en-US" sz="900" b="0" dirty="0" smtClean="0"/>
                        <a:t>250</a:t>
                      </a:r>
                      <a:endParaRPr lang="it-IT" sz="900" b="0" dirty="0"/>
                    </a:p>
                  </a:txBody>
                  <a:tcPr/>
                </a:tc>
                <a:tc>
                  <a:txBody>
                    <a:bodyPr/>
                    <a:lstStyle/>
                    <a:p>
                      <a:pPr algn="ctr"/>
                      <a:r>
                        <a:rPr lang="en-US" sz="900" b="0" dirty="0" smtClean="0"/>
                        <a:t>204</a:t>
                      </a:r>
                      <a:endParaRPr lang="it-IT" sz="900" b="0" dirty="0"/>
                    </a:p>
                  </a:txBody>
                  <a:tcPr/>
                </a:tc>
                <a:tc>
                  <a:txBody>
                    <a:bodyPr/>
                    <a:lstStyle/>
                    <a:p>
                      <a:pPr algn="ctr"/>
                      <a:r>
                        <a:rPr lang="en-US" sz="900" b="0" dirty="0" smtClean="0"/>
                        <a:t>&lt;25</a:t>
                      </a:r>
                      <a:endParaRPr lang="it-IT" sz="900" b="0" dirty="0"/>
                    </a:p>
                  </a:txBody>
                  <a:tcPr/>
                </a:tc>
              </a:tr>
              <a:tr h="215827">
                <a:tc>
                  <a:txBody>
                    <a:bodyPr/>
                    <a:lstStyle/>
                    <a:p>
                      <a:pPr algn="ctr"/>
                      <a:r>
                        <a:rPr lang="en-US" sz="900" b="1" dirty="0" err="1" smtClean="0"/>
                        <a:t>Er</a:t>
                      </a:r>
                      <a:endParaRPr lang="it-IT" sz="900" b="1"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r>
              <a:tr h="215827">
                <a:tc>
                  <a:txBody>
                    <a:bodyPr/>
                    <a:lstStyle/>
                    <a:p>
                      <a:pPr algn="ctr"/>
                      <a:r>
                        <a:rPr lang="en-US" sz="900" b="1" dirty="0" smtClean="0"/>
                        <a:t>Tm</a:t>
                      </a:r>
                      <a:endParaRPr lang="it-IT" sz="900" b="1" dirty="0"/>
                    </a:p>
                  </a:txBody>
                  <a:tcPr/>
                </a:tc>
                <a:tc>
                  <a:txBody>
                    <a:bodyPr/>
                    <a:lstStyle/>
                    <a:p>
                      <a:pPr algn="ctr"/>
                      <a:r>
                        <a:rPr lang="en-US" sz="900" b="0" dirty="0" smtClean="0"/>
                        <a:t>&lt;3</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&lt;2</a:t>
                      </a:r>
                      <a:endParaRPr lang="it-IT" sz="900" b="0" dirty="0"/>
                    </a:p>
                  </a:txBody>
                  <a:tcPr/>
                </a:tc>
              </a:tr>
              <a:tr h="215827">
                <a:tc>
                  <a:txBody>
                    <a:bodyPr/>
                    <a:lstStyle/>
                    <a:p>
                      <a:pPr algn="ctr"/>
                      <a:r>
                        <a:rPr lang="en-US" sz="900" b="1" dirty="0" err="1" smtClean="0"/>
                        <a:t>Yb</a:t>
                      </a:r>
                      <a:endParaRPr lang="it-IT" sz="900" b="1"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&lt;100</a:t>
                      </a:r>
                      <a:endParaRPr lang="it-IT" sz="900" b="0" dirty="0"/>
                    </a:p>
                  </a:txBody>
                  <a:tcPr/>
                </a:tc>
                <a:tc>
                  <a:txBody>
                    <a:bodyPr/>
                    <a:lstStyle/>
                    <a:p>
                      <a:pPr algn="ctr"/>
                      <a:r>
                        <a:rPr lang="en-US" sz="900" b="0" dirty="0" smtClean="0"/>
                        <a:t>&lt;100</a:t>
                      </a:r>
                      <a:endParaRPr lang="it-IT" sz="900" b="0" dirty="0"/>
                    </a:p>
                  </a:txBody>
                  <a:tcPr/>
                </a:tc>
                <a:tc>
                  <a:txBody>
                    <a:bodyPr/>
                    <a:lstStyle/>
                    <a:p>
                      <a:pPr algn="ctr"/>
                      <a:r>
                        <a:rPr lang="en-US" sz="900" b="0" dirty="0" smtClean="0"/>
                        <a:t>&lt;50</a:t>
                      </a:r>
                      <a:endParaRPr lang="it-IT" sz="900" b="0" dirty="0"/>
                    </a:p>
                  </a:txBody>
                  <a:tcPr/>
                </a:tc>
              </a:tr>
              <a:tr h="215827">
                <a:tc>
                  <a:txBody>
                    <a:bodyPr/>
                    <a:lstStyle/>
                    <a:p>
                      <a:pPr algn="ctr"/>
                      <a:r>
                        <a:rPr lang="en-US" sz="900" b="1" dirty="0" smtClean="0"/>
                        <a:t>Lu</a:t>
                      </a:r>
                      <a:endParaRPr lang="it-IT" sz="900" b="1" dirty="0"/>
                    </a:p>
                  </a:txBody>
                  <a:tcPr/>
                </a:tc>
                <a:tc>
                  <a:txBody>
                    <a:bodyPr/>
                    <a:lstStyle/>
                    <a:p>
                      <a:pPr algn="ctr"/>
                      <a:r>
                        <a:rPr lang="en-US" sz="900" b="0" dirty="0" smtClean="0"/>
                        <a:t>&lt;10</a:t>
                      </a:r>
                      <a:endParaRPr lang="it-IT" sz="900" b="0" dirty="0"/>
                    </a:p>
                  </a:txBody>
                  <a:tcPr/>
                </a:tc>
                <a:tc>
                  <a:txBody>
                    <a:bodyPr/>
                    <a:lstStyle/>
                    <a:p>
                      <a:pPr algn="ctr"/>
                      <a:r>
                        <a:rPr lang="en-US" sz="900" b="0" dirty="0" smtClean="0"/>
                        <a:t>&lt;500</a:t>
                      </a:r>
                      <a:endParaRPr lang="it-IT" sz="900" b="0" dirty="0"/>
                    </a:p>
                  </a:txBody>
                  <a:tcPr/>
                </a:tc>
                <a:tc>
                  <a:txBody>
                    <a:bodyPr/>
                    <a:lstStyle/>
                    <a:p>
                      <a:pPr algn="ctr"/>
                      <a:r>
                        <a:rPr lang="en-US" sz="900" b="0" dirty="0" smtClean="0"/>
                        <a:t>&lt;500</a:t>
                      </a:r>
                      <a:endParaRPr lang="it-IT" sz="900" b="0" dirty="0"/>
                    </a:p>
                  </a:txBody>
                  <a:tcPr/>
                </a:tc>
                <a:tc>
                  <a:txBody>
                    <a:bodyPr/>
                    <a:lstStyle/>
                    <a:p>
                      <a:pPr algn="ctr"/>
                      <a:r>
                        <a:rPr lang="en-US" sz="900" b="0" dirty="0" smtClean="0"/>
                        <a:t>&lt;300</a:t>
                      </a:r>
                      <a:endParaRPr lang="it-IT" sz="900" b="0" dirty="0"/>
                    </a:p>
                  </a:txBody>
                  <a:tcPr/>
                </a:tc>
              </a:tr>
              <a:tr h="215827">
                <a:tc>
                  <a:txBody>
                    <a:bodyPr/>
                    <a:lstStyle/>
                    <a:p>
                      <a:pPr algn="ctr"/>
                      <a:r>
                        <a:rPr lang="en-US" sz="900" b="1" dirty="0" smtClean="0"/>
                        <a:t>Ta</a:t>
                      </a:r>
                      <a:endParaRPr lang="it-IT" sz="900" b="1" dirty="0"/>
                    </a:p>
                  </a:txBody>
                  <a:tcPr/>
                </a:tc>
                <a:tc>
                  <a:txBody>
                    <a:bodyPr/>
                    <a:lstStyle/>
                    <a:p>
                      <a:pPr algn="ctr"/>
                      <a:r>
                        <a:rPr lang="en-US" sz="900" b="0" dirty="0" smtClean="0"/>
                        <a:t>&lt;3</a:t>
                      </a:r>
                      <a:endParaRPr lang="it-IT" sz="900" b="0" dirty="0"/>
                    </a:p>
                  </a:txBody>
                  <a:tcPr/>
                </a:tc>
                <a:tc>
                  <a:txBody>
                    <a:bodyPr/>
                    <a:lstStyle/>
                    <a:p>
                      <a:pPr algn="ctr"/>
                      <a:r>
                        <a:rPr lang="en-US" sz="900" b="0" dirty="0" smtClean="0"/>
                        <a:t>&lt;8000</a:t>
                      </a:r>
                      <a:endParaRPr lang="it-IT" sz="900" b="0" dirty="0"/>
                    </a:p>
                  </a:txBody>
                  <a:tcPr/>
                </a:tc>
                <a:tc>
                  <a:txBody>
                    <a:bodyPr/>
                    <a:lstStyle/>
                    <a:p>
                      <a:pPr algn="ctr"/>
                      <a:r>
                        <a:rPr lang="en-US" sz="900" b="0" dirty="0" smtClean="0"/>
                        <a:t>&lt;8000</a:t>
                      </a:r>
                      <a:endParaRPr lang="it-IT" sz="900" b="0" dirty="0"/>
                    </a:p>
                  </a:txBody>
                  <a:tcPr/>
                </a:tc>
                <a:tc>
                  <a:txBody>
                    <a:bodyPr/>
                    <a:lstStyle/>
                    <a:p>
                      <a:pPr algn="ctr"/>
                      <a:r>
                        <a:rPr lang="en-US" sz="900" b="0" dirty="0" smtClean="0"/>
                        <a:t>&lt;4000</a:t>
                      </a:r>
                      <a:endParaRPr lang="it-IT" sz="900" b="0" dirty="0"/>
                    </a:p>
                  </a:txBody>
                  <a:tcPr/>
                </a:tc>
              </a:tr>
              <a:tr h="215827">
                <a:tc>
                  <a:txBody>
                    <a:bodyPr/>
                    <a:lstStyle/>
                    <a:p>
                      <a:pPr algn="ctr"/>
                      <a:r>
                        <a:rPr lang="en-US" sz="900" b="1" dirty="0" smtClean="0"/>
                        <a:t>W</a:t>
                      </a:r>
                      <a:endParaRPr lang="it-IT" sz="900" b="1" dirty="0"/>
                    </a:p>
                  </a:txBody>
                  <a:tcPr/>
                </a:tc>
                <a:tc>
                  <a:txBody>
                    <a:bodyPr/>
                    <a:lstStyle/>
                    <a:p>
                      <a:pPr algn="ctr"/>
                      <a:r>
                        <a:rPr lang="en-US" sz="900" b="0" dirty="0" smtClean="0"/>
                        <a:t>&lt;1000</a:t>
                      </a:r>
                      <a:endParaRPr lang="it-IT" sz="900" b="0" dirty="0"/>
                    </a:p>
                  </a:txBody>
                  <a:tcPr/>
                </a:tc>
                <a:tc>
                  <a:txBody>
                    <a:bodyPr/>
                    <a:lstStyle/>
                    <a:p>
                      <a:pPr algn="ctr"/>
                      <a:r>
                        <a:rPr lang="en-US" sz="900" b="0" dirty="0" smtClean="0"/>
                        <a:t>&lt;1000</a:t>
                      </a:r>
                      <a:endParaRPr lang="it-IT" sz="900" b="0" dirty="0"/>
                    </a:p>
                  </a:txBody>
                  <a:tcPr/>
                </a:tc>
                <a:tc>
                  <a:txBody>
                    <a:bodyPr/>
                    <a:lstStyle/>
                    <a:p>
                      <a:pPr algn="ctr"/>
                      <a:r>
                        <a:rPr lang="en-US" sz="900" b="0" dirty="0" smtClean="0"/>
                        <a:t>&lt;1000</a:t>
                      </a:r>
                      <a:endParaRPr lang="it-IT" sz="900" b="0" dirty="0"/>
                    </a:p>
                  </a:txBody>
                  <a:tcPr/>
                </a:tc>
                <a:tc>
                  <a:txBody>
                    <a:bodyPr/>
                    <a:lstStyle/>
                    <a:p>
                      <a:pPr algn="ctr"/>
                      <a:r>
                        <a:rPr lang="en-US" sz="900" b="0" dirty="0" smtClean="0"/>
                        <a:t>&lt;200</a:t>
                      </a:r>
                      <a:endParaRPr lang="it-IT" sz="900" b="0" dirty="0"/>
                    </a:p>
                  </a:txBody>
                  <a:tcPr/>
                </a:tc>
              </a:tr>
              <a:tr h="215827">
                <a:tc>
                  <a:txBody>
                    <a:bodyPr/>
                    <a:lstStyle/>
                    <a:p>
                      <a:pPr algn="ctr"/>
                      <a:r>
                        <a:rPr lang="en-US" sz="900" b="1" dirty="0" smtClean="0"/>
                        <a:t>Re</a:t>
                      </a:r>
                      <a:endParaRPr lang="it-IT" sz="900" b="1"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&lt;15</a:t>
                      </a:r>
                      <a:endParaRPr lang="it-IT" sz="900" b="0" dirty="0"/>
                    </a:p>
                  </a:txBody>
                  <a:tcPr/>
                </a:tc>
                <a:tc>
                  <a:txBody>
                    <a:bodyPr/>
                    <a:lstStyle/>
                    <a:p>
                      <a:pPr algn="ctr"/>
                      <a:r>
                        <a:rPr lang="en-US" sz="900" b="0" dirty="0" smtClean="0"/>
                        <a:t>&lt;10</a:t>
                      </a:r>
                      <a:endParaRPr lang="it-IT" sz="900" b="0" dirty="0"/>
                    </a:p>
                  </a:txBody>
                  <a:tcPr/>
                </a:tc>
              </a:tr>
              <a:tr h="215827">
                <a:tc>
                  <a:txBody>
                    <a:bodyPr/>
                    <a:lstStyle/>
                    <a:p>
                      <a:pPr algn="ctr"/>
                      <a:r>
                        <a:rPr lang="en-US" sz="900" b="1" dirty="0" err="1" smtClean="0"/>
                        <a:t>Os</a:t>
                      </a:r>
                      <a:endParaRPr lang="it-IT" sz="900" b="1" dirty="0"/>
                    </a:p>
                  </a:txBody>
                  <a:tcPr/>
                </a:tc>
                <a:tc>
                  <a:txBody>
                    <a:bodyPr/>
                    <a:lstStyle/>
                    <a:p>
                      <a:pPr algn="ctr"/>
                      <a:r>
                        <a:rPr lang="en-US" sz="900" b="0" dirty="0" smtClean="0"/>
                        <a:t>&lt;5</a:t>
                      </a:r>
                      <a:endParaRPr lang="it-IT" sz="900" b="0" dirty="0"/>
                    </a:p>
                  </a:txBody>
                  <a:tcPr/>
                </a:tc>
                <a:tc>
                  <a:txBody>
                    <a:bodyPr/>
                    <a:lstStyle/>
                    <a:p>
                      <a:pPr algn="ctr"/>
                      <a:r>
                        <a:rPr lang="en-US" sz="900" b="0" dirty="0" smtClean="0"/>
                        <a:t>&lt;20</a:t>
                      </a:r>
                      <a:endParaRPr lang="it-IT" sz="900" b="0" dirty="0"/>
                    </a:p>
                  </a:txBody>
                  <a:tcPr/>
                </a:tc>
                <a:tc>
                  <a:txBody>
                    <a:bodyPr/>
                    <a:lstStyle/>
                    <a:p>
                      <a:pPr algn="ctr"/>
                      <a:r>
                        <a:rPr lang="en-US" sz="900" b="0" dirty="0" smtClean="0"/>
                        <a:t>&lt;20</a:t>
                      </a:r>
                      <a:endParaRPr lang="it-IT" sz="900" b="0" dirty="0"/>
                    </a:p>
                  </a:txBody>
                  <a:tcPr/>
                </a:tc>
                <a:tc>
                  <a:txBody>
                    <a:bodyPr/>
                    <a:lstStyle/>
                    <a:p>
                      <a:pPr algn="ctr"/>
                      <a:r>
                        <a:rPr lang="en-US" sz="900" b="0" dirty="0" smtClean="0"/>
                        <a:t>&lt;15</a:t>
                      </a:r>
                      <a:endParaRPr lang="it-IT" sz="900" b="0" dirty="0"/>
                    </a:p>
                  </a:txBody>
                  <a:tcPr/>
                </a:tc>
              </a:tr>
              <a:tr h="215827">
                <a:tc>
                  <a:txBody>
                    <a:bodyPr/>
                    <a:lstStyle/>
                    <a:p>
                      <a:pPr algn="ctr"/>
                      <a:r>
                        <a:rPr lang="en-US" sz="900" b="1" dirty="0" err="1" smtClean="0"/>
                        <a:t>Ir</a:t>
                      </a:r>
                      <a:endParaRPr lang="it-IT" sz="900" b="1" dirty="0"/>
                    </a:p>
                  </a:txBody>
                  <a:tcPr/>
                </a:tc>
                <a:tc>
                  <a:txBody>
                    <a:bodyPr/>
                    <a:lstStyle/>
                    <a:p>
                      <a:pPr algn="ctr"/>
                      <a:r>
                        <a:rPr lang="en-US" sz="900" b="0" dirty="0" smtClean="0"/>
                        <a:t>&lt;2</a:t>
                      </a:r>
                      <a:endParaRPr lang="it-IT" sz="900" b="0" dirty="0"/>
                    </a:p>
                  </a:txBody>
                  <a:tcPr/>
                </a:tc>
                <a:tc>
                  <a:txBody>
                    <a:bodyPr/>
                    <a:lstStyle/>
                    <a:p>
                      <a:pPr algn="ctr"/>
                      <a:r>
                        <a:rPr lang="en-US" sz="900" b="0" dirty="0" smtClean="0"/>
                        <a:t>&lt;4000</a:t>
                      </a:r>
                      <a:endParaRPr lang="it-IT" sz="900" b="0" dirty="0"/>
                    </a:p>
                  </a:txBody>
                  <a:tcPr/>
                </a:tc>
                <a:tc>
                  <a:txBody>
                    <a:bodyPr/>
                    <a:lstStyle/>
                    <a:p>
                      <a:pPr algn="ctr"/>
                      <a:r>
                        <a:rPr lang="en-US" sz="900" b="0" dirty="0" smtClean="0"/>
                        <a:t>&lt;4000</a:t>
                      </a:r>
                      <a:endParaRPr lang="it-IT" sz="900" b="0" dirty="0"/>
                    </a:p>
                  </a:txBody>
                  <a:tcPr/>
                </a:tc>
                <a:tc>
                  <a:txBody>
                    <a:bodyPr/>
                    <a:lstStyle/>
                    <a:p>
                      <a:pPr algn="ctr"/>
                      <a:r>
                        <a:rPr lang="en-US" sz="900" b="0" dirty="0" smtClean="0"/>
                        <a:t>&lt;2000</a:t>
                      </a:r>
                      <a:endParaRPr lang="it-IT" sz="900" b="0" dirty="0"/>
                    </a:p>
                  </a:txBody>
                  <a:tcPr/>
                </a:tc>
              </a:tr>
              <a:tr h="215827">
                <a:tc>
                  <a:txBody>
                    <a:bodyPr/>
                    <a:lstStyle/>
                    <a:p>
                      <a:pPr marL="0" algn="ctr" defTabSz="914400" rtl="0" eaLnBrk="1" latinLnBrk="0" hangingPunct="1"/>
                      <a:r>
                        <a:rPr lang="en-US" sz="900" b="1" kern="1200" dirty="0" smtClean="0">
                          <a:solidFill>
                            <a:schemeClr val="dk1"/>
                          </a:solidFill>
                          <a:latin typeface="+mn-lt"/>
                          <a:ea typeface="+mn-ea"/>
                          <a:cs typeface="+mn-cs"/>
                        </a:rPr>
                        <a:t>Pt</a:t>
                      </a:r>
                      <a:endParaRPr lang="it-IT" sz="900" b="1"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algn="ctr" defTabSz="914400" rtl="0" eaLnBrk="1" latinLnBrk="0" hangingPunct="1"/>
                      <a:r>
                        <a:rPr lang="en-US" sz="900" b="0" kern="1200" dirty="0" smtClean="0">
                          <a:solidFill>
                            <a:schemeClr val="dk1"/>
                          </a:solidFill>
                          <a:latin typeface="+mn-lt"/>
                          <a:ea typeface="+mn-ea"/>
                          <a:cs typeface="+mn-cs"/>
                        </a:rPr>
                        <a:t>&lt;2</a:t>
                      </a:r>
                      <a:endParaRPr lang="it-IT" sz="90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algn="ctr"/>
                      <a:r>
                        <a:rPr lang="en-US" sz="900" b="1" dirty="0" smtClean="0"/>
                        <a:t>&lt;100000</a:t>
                      </a:r>
                      <a:endParaRPr lang="it-IT" sz="900" b="1" dirty="0"/>
                    </a:p>
                  </a:txBody>
                  <a:tcPr>
                    <a:solidFill>
                      <a:schemeClr val="accent2">
                        <a:lumMod val="60000"/>
                        <a:lumOff val="40000"/>
                      </a:schemeClr>
                    </a:solidFill>
                  </a:tcPr>
                </a:tc>
                <a:tc>
                  <a:txBody>
                    <a:bodyPr/>
                    <a:lstStyle/>
                    <a:p>
                      <a:pPr algn="ctr"/>
                      <a:r>
                        <a:rPr lang="en-US" sz="900" b="1" dirty="0" smtClean="0"/>
                        <a:t>&lt;100000</a:t>
                      </a:r>
                      <a:endParaRPr lang="it-IT" sz="900" b="1" dirty="0"/>
                    </a:p>
                  </a:txBody>
                  <a:tcPr>
                    <a:solidFill>
                      <a:schemeClr val="accent2">
                        <a:lumMod val="60000"/>
                        <a:lumOff val="40000"/>
                      </a:schemeClr>
                    </a:solidFill>
                  </a:tcPr>
                </a:tc>
                <a:tc>
                  <a:txBody>
                    <a:bodyPr/>
                    <a:lstStyle/>
                    <a:p>
                      <a:pPr algn="ctr"/>
                      <a:r>
                        <a:rPr lang="en-US" sz="900" b="1" dirty="0" smtClean="0"/>
                        <a:t>&lt;40000</a:t>
                      </a:r>
                      <a:endParaRPr lang="it-IT" sz="900" b="1" dirty="0"/>
                    </a:p>
                  </a:txBody>
                  <a:tcPr>
                    <a:solidFill>
                      <a:schemeClr val="accent2">
                        <a:lumMod val="60000"/>
                        <a:lumOff val="40000"/>
                      </a:schemeClr>
                    </a:solidFill>
                  </a:tcPr>
                </a:tc>
              </a:tr>
              <a:tr h="215827">
                <a:tc>
                  <a:txBody>
                    <a:bodyPr/>
                    <a:lstStyle/>
                    <a:p>
                      <a:pPr algn="ctr"/>
                      <a:r>
                        <a:rPr lang="en-US" sz="900" b="1" dirty="0" smtClean="0"/>
                        <a:t>Tl</a:t>
                      </a:r>
                      <a:endParaRPr lang="it-IT" sz="900" b="1" dirty="0"/>
                    </a:p>
                  </a:txBody>
                  <a:tcPr/>
                </a:tc>
                <a:tc>
                  <a:txBody>
                    <a:bodyPr/>
                    <a:lstStyle/>
                    <a:p>
                      <a:pPr algn="ctr"/>
                      <a:r>
                        <a:rPr lang="en-US" sz="900" b="0" dirty="0" smtClean="0"/>
                        <a:t>&lt;55</a:t>
                      </a:r>
                      <a:endParaRPr lang="it-IT" sz="900" b="0" dirty="0"/>
                    </a:p>
                  </a:txBody>
                  <a:tcPr/>
                </a:tc>
                <a:tc>
                  <a:txBody>
                    <a:bodyPr/>
                    <a:lstStyle/>
                    <a:p>
                      <a:pPr algn="ctr"/>
                      <a:r>
                        <a:rPr lang="en-US" sz="900" b="0" dirty="0" smtClean="0"/>
                        <a:t>&lt;4</a:t>
                      </a:r>
                      <a:endParaRPr lang="it-IT" sz="900" b="0" dirty="0"/>
                    </a:p>
                  </a:txBody>
                  <a:tcPr/>
                </a:tc>
                <a:tc>
                  <a:txBody>
                    <a:bodyPr/>
                    <a:lstStyle/>
                    <a:p>
                      <a:pPr algn="ctr"/>
                      <a:r>
                        <a:rPr lang="en-US" sz="900" b="0" dirty="0" smtClean="0"/>
                        <a:t>&lt;4</a:t>
                      </a:r>
                      <a:endParaRPr lang="it-IT" sz="900" b="0" dirty="0"/>
                    </a:p>
                  </a:txBody>
                  <a:tcPr/>
                </a:tc>
                <a:tc>
                  <a:txBody>
                    <a:bodyPr/>
                    <a:lstStyle/>
                    <a:p>
                      <a:pPr algn="ctr"/>
                      <a:r>
                        <a:rPr lang="en-US" sz="900" b="0" dirty="0" smtClean="0"/>
                        <a:t>&lt;15</a:t>
                      </a:r>
                      <a:endParaRPr lang="it-IT" sz="900" b="0" dirty="0"/>
                    </a:p>
                  </a:txBody>
                  <a:tcPr/>
                </a:tc>
              </a:tr>
              <a:tr h="215827">
                <a:tc>
                  <a:txBody>
                    <a:bodyPr/>
                    <a:lstStyle/>
                    <a:p>
                      <a:pPr algn="ctr"/>
                      <a:r>
                        <a:rPr lang="en-US" sz="900" b="1" dirty="0" smtClean="0"/>
                        <a:t>Bi</a:t>
                      </a:r>
                      <a:endParaRPr lang="it-IT" sz="900" b="1" dirty="0"/>
                    </a:p>
                  </a:txBody>
                  <a:tcPr/>
                </a:tc>
                <a:tc>
                  <a:txBody>
                    <a:bodyPr/>
                    <a:lstStyle/>
                    <a:p>
                      <a:pPr algn="ctr"/>
                      <a:r>
                        <a:rPr lang="en-US" sz="900" b="0" dirty="0" smtClean="0"/>
                        <a:t>&lt;3</a:t>
                      </a:r>
                      <a:endParaRPr lang="it-IT" sz="900" b="0" dirty="0"/>
                    </a:p>
                  </a:txBody>
                  <a:tcPr/>
                </a:tc>
                <a:tc>
                  <a:txBody>
                    <a:bodyPr/>
                    <a:lstStyle/>
                    <a:p>
                      <a:pPr algn="ctr"/>
                      <a:r>
                        <a:rPr lang="en-US" sz="900" b="0" dirty="0" smtClean="0"/>
                        <a:t>&lt;2000</a:t>
                      </a:r>
                      <a:endParaRPr lang="it-IT" sz="900" b="0" dirty="0"/>
                    </a:p>
                  </a:txBody>
                  <a:tcPr/>
                </a:tc>
                <a:tc>
                  <a:txBody>
                    <a:bodyPr/>
                    <a:lstStyle/>
                    <a:p>
                      <a:pPr algn="ctr"/>
                      <a:r>
                        <a:rPr lang="en-US" sz="900" b="0" dirty="0" smtClean="0"/>
                        <a:t>&lt;2000</a:t>
                      </a:r>
                      <a:endParaRPr lang="it-IT" sz="900" b="0" dirty="0"/>
                    </a:p>
                  </a:txBody>
                  <a:tcPr/>
                </a:tc>
                <a:tc>
                  <a:txBody>
                    <a:bodyPr/>
                    <a:lstStyle/>
                    <a:p>
                      <a:pPr algn="ctr"/>
                      <a:r>
                        <a:rPr lang="en-US" sz="900" b="0" dirty="0" smtClean="0"/>
                        <a:t>&lt;1000</a:t>
                      </a:r>
                      <a:endParaRPr lang="it-IT" sz="900" b="0" dirty="0"/>
                    </a:p>
                  </a:txBody>
                  <a:tcPr/>
                </a:tc>
              </a:tr>
              <a:tr h="215827">
                <a:tc>
                  <a:txBody>
                    <a:bodyPr/>
                    <a:lstStyle/>
                    <a:p>
                      <a:pPr algn="ctr"/>
                      <a:r>
                        <a:rPr lang="en-US" sz="900" b="1" dirty="0" err="1" smtClean="0"/>
                        <a:t>Th</a:t>
                      </a:r>
                      <a:endParaRPr lang="it-IT" sz="900" b="1" dirty="0"/>
                    </a:p>
                  </a:txBody>
                  <a:tcPr/>
                </a:tc>
                <a:tc>
                  <a:txBody>
                    <a:bodyPr/>
                    <a:lstStyle/>
                    <a:p>
                      <a:pPr algn="ctr"/>
                      <a:r>
                        <a:rPr lang="en-US" sz="900" b="0" dirty="0" smtClean="0"/>
                        <a:t>&lt;0,5</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0" dirty="0" smtClean="0"/>
                        <a:t>&lt;1</a:t>
                      </a:r>
                      <a:endParaRPr lang="it-IT" sz="900" b="0" dirty="0"/>
                    </a:p>
                  </a:txBody>
                  <a:tcPr/>
                </a:tc>
                <a:tc>
                  <a:txBody>
                    <a:bodyPr/>
                    <a:lstStyle/>
                    <a:p>
                      <a:pPr algn="ctr"/>
                      <a:r>
                        <a:rPr lang="en-US" sz="900" b="1" dirty="0" smtClean="0"/>
                        <a:t>&lt;0,5</a:t>
                      </a:r>
                      <a:endParaRPr lang="it-IT" sz="900" b="1" dirty="0"/>
                    </a:p>
                  </a:txBody>
                  <a:tcPr>
                    <a:solidFill>
                      <a:schemeClr val="accent3">
                        <a:lumMod val="60000"/>
                        <a:lumOff val="40000"/>
                      </a:schemeClr>
                    </a:solidFill>
                  </a:tcPr>
                </a:tc>
              </a:tr>
              <a:tr h="215827">
                <a:tc>
                  <a:txBody>
                    <a:bodyPr/>
                    <a:lstStyle/>
                    <a:p>
                      <a:pPr algn="ctr"/>
                      <a:r>
                        <a:rPr lang="en-US" sz="900" b="1" dirty="0" smtClean="0"/>
                        <a:t>U</a:t>
                      </a:r>
                      <a:endParaRPr lang="it-IT" sz="900" b="1" dirty="0"/>
                    </a:p>
                  </a:txBody>
                  <a:tcPr/>
                </a:tc>
                <a:tc>
                  <a:txBody>
                    <a:bodyPr/>
                    <a:lstStyle/>
                    <a:p>
                      <a:pPr algn="ctr"/>
                      <a:r>
                        <a:rPr lang="en-US" sz="900" b="0" dirty="0" smtClean="0"/>
                        <a:t>&lt;0,5</a:t>
                      </a:r>
                      <a:endParaRPr lang="it-IT" sz="900" b="0" dirty="0"/>
                    </a:p>
                  </a:txBody>
                  <a:tcPr/>
                </a:tc>
                <a:tc>
                  <a:txBody>
                    <a:bodyPr/>
                    <a:lstStyle/>
                    <a:p>
                      <a:pPr algn="ctr"/>
                      <a:r>
                        <a:rPr lang="en-US" sz="900" b="1" dirty="0" smtClean="0"/>
                        <a:t>3200</a:t>
                      </a:r>
                      <a:endParaRPr lang="it-IT" sz="900" b="1" dirty="0"/>
                    </a:p>
                  </a:txBody>
                  <a:tcPr>
                    <a:solidFill>
                      <a:schemeClr val="accent2">
                        <a:lumMod val="60000"/>
                        <a:lumOff val="40000"/>
                      </a:schemeClr>
                    </a:solidFill>
                  </a:tcPr>
                </a:tc>
                <a:tc>
                  <a:txBody>
                    <a:bodyPr/>
                    <a:lstStyle/>
                    <a:p>
                      <a:pPr algn="ctr"/>
                      <a:r>
                        <a:rPr lang="en-US" sz="900" b="1" dirty="0" smtClean="0"/>
                        <a:t>267</a:t>
                      </a:r>
                      <a:endParaRPr lang="it-IT" sz="900" b="1" dirty="0"/>
                    </a:p>
                  </a:txBody>
                  <a:tcPr>
                    <a:solidFill>
                      <a:schemeClr val="accent2">
                        <a:lumMod val="60000"/>
                        <a:lumOff val="40000"/>
                      </a:schemeClr>
                    </a:solidFill>
                  </a:tcPr>
                </a:tc>
                <a:tc>
                  <a:txBody>
                    <a:bodyPr/>
                    <a:lstStyle/>
                    <a:p>
                      <a:pPr algn="ctr"/>
                      <a:r>
                        <a:rPr lang="en-US" sz="900" b="1" dirty="0" smtClean="0"/>
                        <a:t>&lt;0,5</a:t>
                      </a:r>
                      <a:endParaRPr lang="it-IT" sz="900" b="1" dirty="0"/>
                    </a:p>
                  </a:txBody>
                  <a:tcPr>
                    <a:solidFill>
                      <a:schemeClr val="accent3">
                        <a:lumMod val="60000"/>
                        <a:lumOff val="40000"/>
                      </a:schemeClr>
                    </a:solidFill>
                  </a:tcPr>
                </a:tc>
              </a:tr>
            </a:tbl>
          </a:graphicData>
        </a:graphic>
      </p:graphicFrame>
      <p:sp>
        <p:nvSpPr>
          <p:cNvPr id="5" name="Title 1"/>
          <p:cNvSpPr txBox="1">
            <a:spLocks/>
          </p:cNvSpPr>
          <p:nvPr/>
        </p:nvSpPr>
        <p:spPr>
          <a:xfrm>
            <a:off x="395288" y="44624"/>
            <a:ext cx="8229600" cy="58583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200" b="1" dirty="0" smtClean="0">
                <a:solidFill>
                  <a:srgbClr val="4F81BD">
                    <a:lumMod val="75000"/>
                  </a:srgbClr>
                </a:solidFill>
              </a:rPr>
              <a:t>Chemical impurities</a:t>
            </a:r>
            <a:endParaRPr lang="it-IT" sz="3200" b="1" dirty="0">
              <a:solidFill>
                <a:srgbClr val="4F81BD">
                  <a:lumMod val="75000"/>
                </a:srgbClr>
              </a:solidFill>
            </a:endParaRPr>
          </a:p>
        </p:txBody>
      </p:sp>
      <p:sp>
        <p:nvSpPr>
          <p:cNvPr id="6" name="TextBox 5"/>
          <p:cNvSpPr txBox="1"/>
          <p:nvPr/>
        </p:nvSpPr>
        <p:spPr>
          <a:xfrm>
            <a:off x="2304356" y="486440"/>
            <a:ext cx="4411464" cy="369332"/>
          </a:xfrm>
          <a:prstGeom prst="rect">
            <a:avLst/>
          </a:prstGeom>
          <a:noFill/>
        </p:spPr>
        <p:txBody>
          <a:bodyPr wrap="none" rtlCol="0">
            <a:spAutoFit/>
          </a:bodyPr>
          <a:lstStyle/>
          <a:p>
            <a:pPr algn="ctr"/>
            <a:r>
              <a:rPr lang="en-US" b="1" i="1" dirty="0">
                <a:solidFill>
                  <a:prstClr val="black"/>
                </a:solidFill>
              </a:rPr>
              <a:t>measured by ICP-MS, expressed in ppb units</a:t>
            </a:r>
            <a:endParaRPr lang="it-IT" b="1" i="1" dirty="0">
              <a:solidFill>
                <a:prstClr val="black"/>
              </a:solidFill>
            </a:endParaRPr>
          </a:p>
        </p:txBody>
      </p:sp>
    </p:spTree>
    <p:extLst>
      <p:ext uri="{BB962C8B-B14F-4D97-AF65-F5344CB8AC3E}">
        <p14:creationId xmlns:p14="http://schemas.microsoft.com/office/powerpoint/2010/main" val="354092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599" t="30528" r="25433" b="27055"/>
          <a:stretch/>
        </p:blipFill>
        <p:spPr>
          <a:xfrm>
            <a:off x="1202944" y="1942130"/>
            <a:ext cx="2359828" cy="2129270"/>
          </a:xfrm>
          <a:prstGeom prst="rect">
            <a:avLst/>
          </a:prstGeom>
        </p:spPr>
      </p:pic>
      <p:sp>
        <p:nvSpPr>
          <p:cNvPr id="5" name="Title 4"/>
          <p:cNvSpPr>
            <a:spLocks noGrp="1"/>
          </p:cNvSpPr>
          <p:nvPr>
            <p:ph type="title"/>
          </p:nvPr>
        </p:nvSpPr>
        <p:spPr>
          <a:xfrm>
            <a:off x="628650" y="272308"/>
            <a:ext cx="7886700" cy="1325563"/>
          </a:xfrm>
        </p:spPr>
        <p:txBody>
          <a:bodyPr>
            <a:normAutofit/>
          </a:bodyPr>
          <a:lstStyle/>
          <a:p>
            <a:pPr algn="ctr"/>
            <a:r>
              <a:rPr lang="en-US" sz="3200" b="1" dirty="0" smtClean="0">
                <a:solidFill>
                  <a:schemeClr val="accent1">
                    <a:lumMod val="50000"/>
                  </a:schemeClr>
                </a:solidFill>
                <a:latin typeface="+mn-lt"/>
              </a:rPr>
              <a:t>Cs</a:t>
            </a:r>
            <a:r>
              <a:rPr lang="en-US" sz="3200" b="1" baseline="-25000" dirty="0" smtClean="0">
                <a:solidFill>
                  <a:schemeClr val="accent1">
                    <a:lumMod val="50000"/>
                  </a:schemeClr>
                </a:solidFill>
                <a:latin typeface="+mn-lt"/>
              </a:rPr>
              <a:t>2</a:t>
            </a:r>
            <a:r>
              <a:rPr lang="en-US" sz="3200" b="1" dirty="0" smtClean="0">
                <a:solidFill>
                  <a:schemeClr val="accent1">
                    <a:lumMod val="50000"/>
                  </a:schemeClr>
                </a:solidFill>
                <a:latin typeface="+mn-lt"/>
              </a:rPr>
              <a:t>HfCl</a:t>
            </a:r>
            <a:r>
              <a:rPr lang="en-US" sz="3200" b="1" baseline="-25000" dirty="0" smtClean="0">
                <a:solidFill>
                  <a:schemeClr val="accent1">
                    <a:lumMod val="50000"/>
                  </a:schemeClr>
                </a:solidFill>
                <a:latin typeface="+mn-lt"/>
              </a:rPr>
              <a:t>6</a:t>
            </a:r>
            <a:r>
              <a:rPr lang="en-US" sz="3200" b="1" dirty="0" smtClean="0">
                <a:solidFill>
                  <a:schemeClr val="accent1">
                    <a:lumMod val="50000"/>
                  </a:schemeClr>
                </a:solidFill>
                <a:latin typeface="+mn-lt"/>
              </a:rPr>
              <a:t> (CHC) crystal sample</a:t>
            </a:r>
            <a:br>
              <a:rPr lang="en-US" sz="3200" b="1" dirty="0" smtClean="0">
                <a:solidFill>
                  <a:schemeClr val="accent1">
                    <a:lumMod val="50000"/>
                  </a:schemeClr>
                </a:solidFill>
                <a:latin typeface="+mn-lt"/>
              </a:rPr>
            </a:br>
            <a:r>
              <a:rPr lang="en-US" sz="2400" i="1" dirty="0" smtClean="0">
                <a:latin typeface="+mn-lt"/>
              </a:rPr>
              <a:t>grown at Fisk University </a:t>
            </a:r>
            <a:endParaRPr lang="en-US" i="1" dirty="0">
              <a:latin typeface="+mn-lt"/>
            </a:endParaRPr>
          </a:p>
        </p:txBody>
      </p:sp>
      <p:sp>
        <p:nvSpPr>
          <p:cNvPr id="6" name="Slide Number Placeholder 5"/>
          <p:cNvSpPr>
            <a:spLocks noGrp="1"/>
          </p:cNvSpPr>
          <p:nvPr>
            <p:ph type="sldNum" sz="quarter" idx="12"/>
          </p:nvPr>
        </p:nvSpPr>
        <p:spPr/>
        <p:txBody>
          <a:bodyPr/>
          <a:lstStyle/>
          <a:p>
            <a:fld id="{5FB12C6B-2CC2-8848-B456-64C145085428}" type="slidenum">
              <a:rPr lang="en-US" smtClean="0"/>
              <a:t>2</a:t>
            </a:fld>
            <a:endParaRPr lang="en-US"/>
          </a:p>
        </p:txBody>
      </p:sp>
      <mc:AlternateContent xmlns:mc="http://schemas.openxmlformats.org/markup-compatibility/2006">
        <mc:Choice xmlns:a14="http://schemas.microsoft.com/office/drawing/2010/main" Requires="a14">
          <p:sp>
            <p:nvSpPr>
              <p:cNvPr id="11" name="Content Placeholder 2"/>
              <p:cNvSpPr>
                <a:spLocks noGrp="1"/>
              </p:cNvSpPr>
              <p:nvPr>
                <p:ph idx="1"/>
              </p:nvPr>
            </p:nvSpPr>
            <p:spPr>
              <a:xfrm>
                <a:off x="3931408" y="1846594"/>
                <a:ext cx="4721273" cy="3749870"/>
              </a:xfrm>
            </p:spPr>
            <p:txBody>
              <a:bodyPr>
                <a:normAutofit fontScale="85000" lnSpcReduction="20000"/>
              </a:bodyPr>
              <a:lstStyle/>
              <a:p>
                <a:r>
                  <a:rPr lang="en-US" sz="2400" dirty="0" smtClean="0"/>
                  <a:t>Self-activated scintillator</a:t>
                </a:r>
              </a:p>
              <a:p>
                <a:r>
                  <a:rPr lang="en-US" sz="2400" dirty="0" err="1" smtClean="0"/>
                  <a:t>Nonhygroscopic</a:t>
                </a:r>
                <a:endParaRPr lang="en-US" sz="2400" dirty="0" smtClean="0"/>
              </a:p>
              <a:p>
                <a:r>
                  <a:rPr lang="en-US" sz="2400" dirty="0" smtClean="0"/>
                  <a:t>High Z (58)</a:t>
                </a:r>
              </a:p>
              <a:p>
                <a:r>
                  <a:rPr lang="en-US" sz="2400" dirty="0"/>
                  <a:t>M</a:t>
                </a:r>
                <a:r>
                  <a:rPr lang="en-US" sz="2400" dirty="0" smtClean="0"/>
                  <a:t>oderate density </a:t>
                </a:r>
                <a14:m>
                  <m:oMath xmlns:m="http://schemas.openxmlformats.org/officeDocument/2006/math">
                    <m:f>
                      <m:fPr>
                        <m:type m:val="lin"/>
                        <m:ctrlPr>
                          <a:rPr lang="en-US" sz="2400" b="0" i="1" smtClean="0">
                            <a:latin typeface="Cambria Math"/>
                          </a:rPr>
                        </m:ctrlPr>
                      </m:fPr>
                      <m:num>
                        <m:r>
                          <a:rPr lang="en-US" sz="2400" b="0" i="0" smtClean="0">
                            <a:latin typeface="Cambria Math" charset="0"/>
                          </a:rPr>
                          <m:t>(3.78 </m:t>
                        </m:r>
                        <m:r>
                          <m:rPr>
                            <m:sty m:val="p"/>
                          </m:rPr>
                          <a:rPr lang="en-US" sz="2400" b="0" i="0" smtClean="0">
                            <a:latin typeface="Cambria Math" charset="0"/>
                          </a:rPr>
                          <m:t>g</m:t>
                        </m:r>
                      </m:num>
                      <m:den>
                        <m:sSup>
                          <m:sSupPr>
                            <m:ctrlPr>
                              <a:rPr lang="en-US" sz="2400" b="0" i="1" smtClean="0">
                                <a:latin typeface="Cambria Math"/>
                              </a:rPr>
                            </m:ctrlPr>
                          </m:sSupPr>
                          <m:e>
                            <m:r>
                              <m:rPr>
                                <m:sty m:val="p"/>
                              </m:rPr>
                              <a:rPr lang="en-US" sz="2400" b="0" i="0" smtClean="0">
                                <a:latin typeface="Cambria Math" charset="0"/>
                              </a:rPr>
                              <m:t>cm</m:t>
                            </m:r>
                          </m:e>
                          <m:sup>
                            <m:r>
                              <a:rPr lang="en-US" sz="2400" b="0" i="0" smtClean="0">
                                <a:latin typeface="Cambria Math" charset="0"/>
                              </a:rPr>
                              <m:t>3</m:t>
                            </m:r>
                          </m:sup>
                        </m:sSup>
                        <m:r>
                          <a:rPr lang="en-US" sz="2400" b="0" i="0" smtClean="0">
                            <a:latin typeface="Cambria Math" charset="0"/>
                          </a:rPr>
                          <m:t>)</m:t>
                        </m:r>
                      </m:den>
                    </m:f>
                  </m:oMath>
                </a14:m>
                <a:endParaRPr lang="en-US" sz="2000" dirty="0" smtClean="0"/>
              </a:p>
              <a:p>
                <a:r>
                  <a:rPr lang="en-US" sz="2400" dirty="0" smtClean="0"/>
                  <a:t>High light yield (54000 photons/MeV)</a:t>
                </a:r>
              </a:p>
              <a:p>
                <a:r>
                  <a:rPr lang="en-US" sz="2400" dirty="0" smtClean="0"/>
                  <a:t>Energy resolution 3.3% @ 662 </a:t>
                </a:r>
                <a:r>
                  <a:rPr lang="en-US" sz="2400" dirty="0" err="1" smtClean="0"/>
                  <a:t>keV</a:t>
                </a:r>
                <a:endParaRPr lang="en-US" sz="2400" dirty="0" smtClean="0"/>
              </a:p>
              <a:p>
                <a:r>
                  <a:rPr lang="en-US" sz="2400" dirty="0" smtClean="0"/>
                  <a:t>Good linearity</a:t>
                </a:r>
              </a:p>
              <a:p>
                <a:r>
                  <a:rPr lang="en-US" sz="2400" dirty="0" smtClean="0"/>
                  <a:t>Peak of emission </a:t>
                </a:r>
                <a:r>
                  <a:rPr lang="en-US" sz="2400" dirty="0" smtClean="0"/>
                  <a:t>wavelength </a:t>
                </a:r>
                <a:r>
                  <a:rPr lang="en-US" sz="2400" dirty="0" smtClean="0"/>
                  <a:t>at 400 </a:t>
                </a:r>
                <a:r>
                  <a:rPr lang="en-US" sz="2400" dirty="0" smtClean="0"/>
                  <a:t>nm</a:t>
                </a:r>
              </a:p>
              <a:p>
                <a:r>
                  <a:rPr lang="en-US" sz="2400" dirty="0" smtClean="0"/>
                  <a:t>Decay time about of </a:t>
                </a:r>
                <a14:m>
                  <m:oMath xmlns:m="http://schemas.openxmlformats.org/officeDocument/2006/math">
                    <m:r>
                      <a:rPr lang="en-US" sz="2400" b="0" i="0" smtClean="0">
                        <a:latin typeface="Cambria Math"/>
                        <a:ea typeface="Cambria Math" charset="0"/>
                        <a:cs typeface="Cambria Math" charset="0"/>
                      </a:rPr>
                      <m:t>5 </m:t>
                    </m:r>
                    <m:r>
                      <a:rPr lang="en-US" sz="2400" b="0" i="1" smtClean="0">
                        <a:latin typeface="Cambria Math" charset="0"/>
                        <a:ea typeface="Cambria Math" charset="0"/>
                        <a:cs typeface="Cambria Math" charset="0"/>
                      </a:rPr>
                      <m:t>𝜇</m:t>
                    </m:r>
                    <m:r>
                      <a:rPr lang="en-US" sz="2400" b="0" i="1" smtClean="0">
                        <a:latin typeface="Cambria Math" charset="0"/>
                        <a:ea typeface="Cambria Math" charset="0"/>
                        <a:cs typeface="Cambria Math" charset="0"/>
                      </a:rPr>
                      <m:t>𝑠</m:t>
                    </m:r>
                  </m:oMath>
                </a14:m>
                <a:endParaRPr lang="en-US" sz="2400" dirty="0" smtClean="0"/>
              </a:p>
              <a:p>
                <a:r>
                  <a:rPr lang="en-US" sz="2400" dirty="0" smtClean="0"/>
                  <a:t>Energy resolution of 3.3% at 662 </a:t>
                </a:r>
                <a:r>
                  <a:rPr lang="en-US" sz="2400" dirty="0" err="1" smtClean="0"/>
                  <a:t>keV</a:t>
                </a:r>
                <a:endParaRPr lang="en-US" sz="2400" dirty="0" smtClean="0"/>
              </a:p>
              <a:p>
                <a:r>
                  <a:rPr lang="en-US" sz="2400" b="1" dirty="0" err="1" smtClean="0"/>
                  <a:t>Hf</a:t>
                </a:r>
                <a:r>
                  <a:rPr lang="en-US" sz="2400" b="1" dirty="0" smtClean="0"/>
                  <a:t> content is 25%</a:t>
                </a:r>
              </a:p>
            </p:txBody>
          </p:sp>
        </mc:Choice>
        <mc:Fallback>
          <p:sp>
            <p:nvSpPr>
              <p:cNvPr id="11" name="Content Placeholder 2"/>
              <p:cNvSpPr>
                <a:spLocks noGrp="1" noRot="1" noChangeAspect="1" noMove="1" noResize="1" noEditPoints="1" noAdjustHandles="1" noChangeArrowheads="1" noChangeShapeType="1" noTextEdit="1"/>
              </p:cNvSpPr>
              <p:nvPr>
                <p:ph idx="1"/>
              </p:nvPr>
            </p:nvSpPr>
            <p:spPr>
              <a:xfrm>
                <a:off x="3931408" y="1846594"/>
                <a:ext cx="4721273" cy="3749870"/>
              </a:xfrm>
              <a:blipFill rotWithShape="1">
                <a:blip r:embed="rId4"/>
                <a:stretch>
                  <a:fillRect l="-1163" t="-2927" b="-2276"/>
                </a:stretch>
              </a:blipFill>
            </p:spPr>
            <p:txBody>
              <a:bodyPr/>
              <a:lstStyle/>
              <a:p>
                <a:r>
                  <a:rPr lang="it-IT">
                    <a:noFill/>
                  </a:rPr>
                  <a:t> </a:t>
                </a:r>
              </a:p>
            </p:txBody>
          </p:sp>
        </mc:Fallback>
      </mc:AlternateContent>
      <p:sp>
        <p:nvSpPr>
          <p:cNvPr id="12" name="TextBox 11"/>
          <p:cNvSpPr txBox="1"/>
          <p:nvPr/>
        </p:nvSpPr>
        <p:spPr>
          <a:xfrm>
            <a:off x="1686238" y="4310721"/>
            <a:ext cx="1447832" cy="646331"/>
          </a:xfrm>
          <a:prstGeom prst="rect">
            <a:avLst/>
          </a:prstGeom>
          <a:noFill/>
        </p:spPr>
        <p:txBody>
          <a:bodyPr wrap="none" rtlCol="0">
            <a:spAutoFit/>
          </a:bodyPr>
          <a:lstStyle/>
          <a:p>
            <a:pPr algn="ctr"/>
            <a:r>
              <a:rPr lang="en-US" b="1" dirty="0" smtClean="0">
                <a:sym typeface="Symbol"/>
              </a:rPr>
              <a:t>12.15 g</a:t>
            </a:r>
          </a:p>
          <a:p>
            <a:pPr algn="ctr"/>
            <a:r>
              <a:rPr lang="it-IT" b="1" dirty="0">
                <a:sym typeface="Symbol"/>
              </a:rPr>
              <a:t></a:t>
            </a:r>
            <a:r>
              <a:rPr lang="it-IT" b="1" dirty="0" smtClean="0">
                <a:sym typeface="Symbol"/>
              </a:rPr>
              <a:t>24×7.9 mm</a:t>
            </a:r>
            <a:endParaRPr lang="it-IT" b="1" dirty="0">
              <a:sym typeface="Symbol"/>
            </a:endParaRPr>
          </a:p>
        </p:txBody>
      </p:sp>
      <p:sp>
        <p:nvSpPr>
          <p:cNvPr id="8" name="TextBox 7"/>
          <p:cNvSpPr txBox="1"/>
          <p:nvPr/>
        </p:nvSpPr>
        <p:spPr>
          <a:xfrm>
            <a:off x="1745242" y="5854886"/>
            <a:ext cx="5951629" cy="400110"/>
          </a:xfrm>
          <a:prstGeom prst="rect">
            <a:avLst/>
          </a:prstGeom>
          <a:noFill/>
        </p:spPr>
        <p:txBody>
          <a:bodyPr wrap="none" rtlCol="0">
            <a:spAutoFit/>
          </a:bodyPr>
          <a:lstStyle/>
          <a:p>
            <a:r>
              <a:rPr lang="en-US" sz="2000" b="1" dirty="0" smtClean="0">
                <a:solidFill>
                  <a:schemeClr val="accent6">
                    <a:lumMod val="75000"/>
                  </a:schemeClr>
                </a:solidFill>
              </a:rPr>
              <a:t>First scintillator containing a high concentration of </a:t>
            </a:r>
            <a:r>
              <a:rPr lang="en-US" sz="2000" b="1" dirty="0" err="1" smtClean="0">
                <a:solidFill>
                  <a:schemeClr val="accent6">
                    <a:lumMod val="75000"/>
                  </a:schemeClr>
                </a:solidFill>
              </a:rPr>
              <a:t>Hf</a:t>
            </a:r>
            <a:r>
              <a:rPr lang="en-US" sz="2000" b="1" dirty="0" smtClean="0">
                <a:solidFill>
                  <a:schemeClr val="accent6">
                    <a:lumMod val="75000"/>
                  </a:schemeClr>
                </a:solidFill>
              </a:rPr>
              <a:t> !</a:t>
            </a:r>
            <a:endParaRPr lang="it-IT" sz="2000" b="1" dirty="0">
              <a:solidFill>
                <a:schemeClr val="accent6">
                  <a:lumMod val="75000"/>
                </a:schemeClr>
              </a:solidFill>
            </a:endParaRPr>
          </a:p>
        </p:txBody>
      </p:sp>
    </p:spTree>
    <p:extLst>
      <p:ext uri="{BB962C8B-B14F-4D97-AF65-F5344CB8AC3E}">
        <p14:creationId xmlns:p14="http://schemas.microsoft.com/office/powerpoint/2010/main" val="1173619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0629352"/>
              </p:ext>
            </p:extLst>
          </p:nvPr>
        </p:nvGraphicFramePr>
        <p:xfrm>
          <a:off x="323526" y="908720"/>
          <a:ext cx="8424937" cy="4767040"/>
        </p:xfrm>
        <a:graphic>
          <a:graphicData uri="http://schemas.openxmlformats.org/drawingml/2006/table">
            <a:tbl>
              <a:tblPr firstRow="1" bandRow="1">
                <a:tableStyleId>{5C22544A-7EE6-4342-B048-85BDC9FD1C3A}</a:tableStyleId>
              </a:tblPr>
              <a:tblGrid>
                <a:gridCol w="995081"/>
                <a:gridCol w="1467594"/>
                <a:gridCol w="1296144"/>
                <a:gridCol w="1555373"/>
                <a:gridCol w="1555373"/>
                <a:gridCol w="1555372"/>
              </a:tblGrid>
              <a:tr h="942910">
                <a:tc>
                  <a:txBody>
                    <a:bodyPr/>
                    <a:lstStyle/>
                    <a:p>
                      <a:pPr algn="ctr"/>
                      <a:r>
                        <a:rPr lang="en-US" sz="1600" dirty="0" smtClean="0"/>
                        <a:t>Element</a:t>
                      </a:r>
                      <a:endParaRPr lang="it-IT" sz="1600" dirty="0"/>
                    </a:p>
                  </a:txBody>
                  <a:tcPr marT="45721" marB="45721" anchor="ctr"/>
                </a:tc>
                <a:tc>
                  <a:txBody>
                    <a:bodyPr/>
                    <a:lstStyle/>
                    <a:p>
                      <a:pPr algn="ctr"/>
                      <a:r>
                        <a:rPr lang="en-US" sz="1600" dirty="0" smtClean="0"/>
                        <a:t>Concentration, ppb</a:t>
                      </a:r>
                      <a:endParaRPr lang="it-IT" sz="1600" dirty="0"/>
                    </a:p>
                  </a:txBody>
                  <a:tcPr marT="45721" marB="45721" anchor="ctr"/>
                </a:tc>
                <a:tc>
                  <a:txBody>
                    <a:bodyPr/>
                    <a:lstStyle/>
                    <a:p>
                      <a:pPr algn="ctr"/>
                      <a:r>
                        <a:rPr lang="it-IT" sz="1600" b="1" kern="1200" dirty="0" smtClean="0">
                          <a:solidFill>
                            <a:schemeClr val="lt1"/>
                          </a:solidFill>
                          <a:effectLst/>
                          <a:latin typeface="+mn-lt"/>
                          <a:ea typeface="+mn-ea"/>
                          <a:cs typeface="+mn-cs"/>
                        </a:rPr>
                        <a:t>Dangerous isotope</a:t>
                      </a:r>
                      <a:endParaRPr lang="it-IT" sz="1600" dirty="0"/>
                    </a:p>
                  </a:txBody>
                  <a:tcPr marT="45721" marB="45721" anchor="ctr"/>
                </a:tc>
                <a:tc>
                  <a:txBody>
                    <a:bodyPr/>
                    <a:lstStyle/>
                    <a:p>
                      <a:pPr algn="ctr"/>
                      <a:r>
                        <a:rPr lang="en-US" sz="1600" dirty="0" smtClean="0"/>
                        <a:t>Q</a:t>
                      </a:r>
                      <a:r>
                        <a:rPr lang="en-US" sz="1600" baseline="-25000" dirty="0" smtClean="0">
                          <a:sym typeface="Symbol"/>
                        </a:rPr>
                        <a:t></a:t>
                      </a:r>
                      <a:r>
                        <a:rPr lang="en-US" sz="1600" dirty="0" smtClean="0"/>
                        <a:t>, MeV</a:t>
                      </a:r>
                      <a:endParaRPr lang="it-IT" sz="1600" dirty="0"/>
                    </a:p>
                  </a:txBody>
                  <a:tcPr marT="45721" marB="45721" anchor="ctr"/>
                </a:tc>
                <a:tc>
                  <a:txBody>
                    <a:bodyPr/>
                    <a:lstStyle/>
                    <a:p>
                      <a:pPr algn="ctr"/>
                      <a:r>
                        <a:rPr lang="en-US" sz="1600" dirty="0" smtClean="0"/>
                        <a:t>Number of expected events in 2 weeks</a:t>
                      </a:r>
                      <a:endParaRPr lang="it-IT" sz="1600" dirty="0"/>
                    </a:p>
                  </a:txBody>
                  <a:tcPr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Number of expected events in 4 weeks</a:t>
                      </a:r>
                      <a:endParaRPr lang="it-IT" sz="1600" dirty="0" smtClean="0"/>
                    </a:p>
                  </a:txBody>
                  <a:tcPr marT="45721" marB="45721" anchor="ctr"/>
                </a:tc>
              </a:tr>
              <a:tr h="382413">
                <a:tc>
                  <a:txBody>
                    <a:bodyPr/>
                    <a:lstStyle/>
                    <a:p>
                      <a:pPr algn="ctr"/>
                      <a:r>
                        <a:rPr lang="en-US" sz="1800" dirty="0" err="1" smtClean="0"/>
                        <a:t>Nd</a:t>
                      </a:r>
                      <a:endParaRPr lang="it-IT" sz="1800" dirty="0"/>
                    </a:p>
                  </a:txBody>
                  <a:tcPr marT="45721" marB="45721"/>
                </a:tc>
                <a:tc>
                  <a:txBody>
                    <a:bodyPr/>
                    <a:lstStyle/>
                    <a:p>
                      <a:pPr algn="ctr"/>
                      <a:r>
                        <a:rPr lang="en-US" sz="1800" dirty="0" smtClean="0"/>
                        <a:t>&lt;</a:t>
                      </a:r>
                      <a:r>
                        <a:rPr lang="en-US" sz="1800" baseline="0" dirty="0" smtClean="0"/>
                        <a:t> </a:t>
                      </a:r>
                      <a:r>
                        <a:rPr lang="ru-RU" sz="1800" dirty="0" smtClean="0"/>
                        <a:t>12</a:t>
                      </a:r>
                      <a:endParaRPr lang="it-IT" sz="1800" dirty="0"/>
                    </a:p>
                  </a:txBody>
                  <a:tcPr marT="45721" marB="45721"/>
                </a:tc>
                <a:tc>
                  <a:txBody>
                    <a:bodyPr/>
                    <a:lstStyle/>
                    <a:p>
                      <a:pPr algn="ctr"/>
                      <a:r>
                        <a:rPr lang="en-US" sz="1800" baseline="30000" dirty="0" smtClean="0"/>
                        <a:t>144</a:t>
                      </a:r>
                      <a:r>
                        <a:rPr lang="en-US" sz="1800" dirty="0" smtClean="0"/>
                        <a:t>Nd</a:t>
                      </a:r>
                      <a:endParaRPr lang="it-IT" sz="1800" dirty="0"/>
                    </a:p>
                  </a:txBody>
                  <a:tcPr marT="45721" marB="45721"/>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1.910</a:t>
                      </a:r>
                      <a:endParaRPr kumimoji="0" lang="ru-RU" sz="1800" b="0" i="0" u="none" strike="noStrike" cap="none" normalizeH="0" baseline="0" dirty="0" smtClean="0">
                        <a:ln>
                          <a:noFill/>
                        </a:ln>
                        <a:solidFill>
                          <a:schemeClr val="tx1"/>
                        </a:solidFill>
                        <a:effectLst/>
                        <a:latin typeface="+mn-lt"/>
                      </a:endParaRPr>
                    </a:p>
                  </a:txBody>
                  <a:tcPr marL="91438" marR="9143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&lt; 1.7</a:t>
                      </a:r>
                      <a:r>
                        <a:rPr lang="en-US" sz="1800" dirty="0" smtClean="0">
                          <a:sym typeface="Symbol"/>
                        </a:rPr>
                        <a:t></a:t>
                      </a:r>
                      <a:r>
                        <a:rPr lang="en-US" sz="1800" dirty="0" smtClean="0"/>
                        <a:t>10</a:t>
                      </a:r>
                      <a:r>
                        <a:rPr lang="en-US" sz="1800" baseline="30000" dirty="0" smtClean="0"/>
                        <a:t>-3</a:t>
                      </a:r>
                      <a:endParaRPr lang="it-IT" sz="1800" dirty="0" smtClean="0"/>
                    </a:p>
                  </a:txBody>
                  <a:tcPr marT="45721" marB="45721"/>
                </a:tc>
                <a:tc>
                  <a:txBody>
                    <a:bodyPr/>
                    <a:lstStyle/>
                    <a:p>
                      <a:pPr algn="ctr"/>
                      <a:r>
                        <a:rPr lang="en-US" sz="1800" dirty="0" smtClean="0"/>
                        <a:t>&lt; 3.4</a:t>
                      </a:r>
                      <a:r>
                        <a:rPr lang="en-US" sz="1800" dirty="0" smtClean="0">
                          <a:sym typeface="Symbol"/>
                        </a:rPr>
                        <a:t></a:t>
                      </a:r>
                      <a:r>
                        <a:rPr lang="en-US" sz="1800" dirty="0" smtClean="0"/>
                        <a:t>10</a:t>
                      </a:r>
                      <a:r>
                        <a:rPr lang="en-US" sz="1800" baseline="30000" dirty="0" smtClean="0"/>
                        <a:t>-3</a:t>
                      </a:r>
                      <a:endParaRPr lang="it-IT" sz="1800" dirty="0"/>
                    </a:p>
                  </a:txBody>
                  <a:tcPr marT="45721" marB="45721"/>
                </a:tc>
              </a:tr>
              <a:tr h="382413">
                <a:tc>
                  <a:txBody>
                    <a:bodyPr/>
                    <a:lstStyle/>
                    <a:p>
                      <a:pPr algn="ctr"/>
                      <a:r>
                        <a:rPr lang="en-US" sz="1800" dirty="0" smtClean="0"/>
                        <a:t>Sm</a:t>
                      </a:r>
                      <a:endParaRPr lang="it-IT" sz="1800" dirty="0"/>
                    </a:p>
                  </a:txBody>
                  <a:tcPr marT="45721" marB="45721"/>
                </a:tc>
                <a:tc>
                  <a:txBody>
                    <a:bodyPr/>
                    <a:lstStyle/>
                    <a:p>
                      <a:pPr algn="ctr"/>
                      <a:r>
                        <a:rPr lang="en-US" sz="1800" dirty="0" smtClean="0"/>
                        <a:t>&lt; 15</a:t>
                      </a:r>
                      <a:endParaRPr lang="it-IT" sz="1800" dirty="0"/>
                    </a:p>
                  </a:txBody>
                  <a:tcPr marT="45721" marB="45721"/>
                </a:tc>
                <a:tc>
                  <a:txBody>
                    <a:bodyPr/>
                    <a:lstStyle/>
                    <a:p>
                      <a:pPr algn="ctr"/>
                      <a:r>
                        <a:rPr lang="en-US" sz="1800" b="1" kern="1200" baseline="30000" dirty="0" smtClean="0">
                          <a:solidFill>
                            <a:schemeClr val="dk1"/>
                          </a:solidFill>
                          <a:latin typeface="+mn-lt"/>
                          <a:ea typeface="+mn-ea"/>
                          <a:cs typeface="+mn-cs"/>
                        </a:rPr>
                        <a:t>147</a:t>
                      </a:r>
                      <a:r>
                        <a:rPr lang="en-US" sz="1800" b="1" dirty="0" smtClean="0"/>
                        <a:t>Sm</a:t>
                      </a:r>
                      <a:endParaRPr lang="it-IT" sz="1800" b="1" dirty="0"/>
                    </a:p>
                  </a:txBody>
                  <a:tcPr marT="45721" marB="45721">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2.310</a:t>
                      </a:r>
                      <a:endParaRPr kumimoji="0" lang="ru-RU" sz="1800" b="0" i="0" u="none" strike="noStrike" cap="none" normalizeH="0" baseline="0" dirty="0" smtClean="0">
                        <a:ln>
                          <a:noFill/>
                        </a:ln>
                        <a:solidFill>
                          <a:schemeClr val="tx1"/>
                        </a:solidFill>
                        <a:effectLst/>
                        <a:latin typeface="+mn-lt"/>
                      </a:endParaRPr>
                    </a:p>
                  </a:txBody>
                  <a:tcPr marL="91438" marR="91438" horzOverflow="overflow">
                    <a:solidFill>
                      <a:schemeClr val="accent2">
                        <a:lumMod val="40000"/>
                        <a:lumOff val="60000"/>
                      </a:schemeClr>
                    </a:solidFill>
                  </a:tcPr>
                </a:tc>
                <a:tc>
                  <a:txBody>
                    <a:bodyPr/>
                    <a:lstStyle/>
                    <a:p>
                      <a:pPr algn="ctr"/>
                      <a:r>
                        <a:rPr lang="en-US" sz="1800" b="1" baseline="0" dirty="0" smtClean="0"/>
                        <a:t>&lt; 27.8</a:t>
                      </a:r>
                      <a:endParaRPr lang="it-IT" sz="1800" b="1" baseline="0" dirty="0"/>
                    </a:p>
                  </a:txBody>
                  <a:tcPr marT="45721" marB="45721">
                    <a:solidFill>
                      <a:schemeClr val="accent2">
                        <a:lumMod val="40000"/>
                        <a:lumOff val="60000"/>
                      </a:schemeClr>
                    </a:solidFill>
                  </a:tcPr>
                </a:tc>
                <a:tc>
                  <a:txBody>
                    <a:bodyPr/>
                    <a:lstStyle/>
                    <a:p>
                      <a:pPr algn="ctr"/>
                      <a:r>
                        <a:rPr lang="en-US" sz="1800" b="1" baseline="0" dirty="0" smtClean="0"/>
                        <a:t>&lt; 55.6</a:t>
                      </a:r>
                      <a:endParaRPr lang="it-IT" sz="1800" b="1" baseline="0" dirty="0"/>
                    </a:p>
                  </a:txBody>
                  <a:tcPr marT="45721" marB="45721">
                    <a:solidFill>
                      <a:schemeClr val="accent2">
                        <a:lumMod val="40000"/>
                        <a:lumOff val="60000"/>
                      </a:schemeClr>
                    </a:solidFill>
                  </a:tcPr>
                </a:tc>
              </a:tr>
              <a:tr h="382413">
                <a:tc>
                  <a:txBody>
                    <a:bodyPr/>
                    <a:lstStyle/>
                    <a:p>
                      <a:pPr algn="ctr"/>
                      <a:endParaRPr lang="it-IT" sz="1800" dirty="0"/>
                    </a:p>
                  </a:txBody>
                  <a:tcPr marT="45721" marB="45721"/>
                </a:tc>
                <a:tc>
                  <a:txBody>
                    <a:bodyPr/>
                    <a:lstStyle/>
                    <a:p>
                      <a:pPr algn="ct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148</a:t>
                      </a:r>
                      <a:r>
                        <a:rPr lang="en-US" sz="1800" dirty="0" smtClean="0"/>
                        <a:t>Sm</a:t>
                      </a:r>
                      <a:endParaRPr lang="it-IT" sz="1800" dirty="0"/>
                    </a:p>
                  </a:txBody>
                  <a:tcPr marT="45721" marB="45721"/>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1.986</a:t>
                      </a:r>
                      <a:endParaRPr kumimoji="0" lang="ru-RU" sz="1800" b="0" i="0" u="none" strike="noStrike" cap="none" normalizeH="0" baseline="0" dirty="0" smtClean="0">
                        <a:ln>
                          <a:noFill/>
                        </a:ln>
                        <a:solidFill>
                          <a:schemeClr val="tx1"/>
                        </a:solidFill>
                        <a:effectLst/>
                        <a:latin typeface="+mn-lt"/>
                      </a:endParaRPr>
                    </a:p>
                  </a:txBody>
                  <a:tcPr marL="91438" marR="91438" horzOverflow="overflow"/>
                </a:tc>
                <a:tc>
                  <a:txBody>
                    <a:bodyPr/>
                    <a:lstStyle/>
                    <a:p>
                      <a:pPr algn="ctr"/>
                      <a:r>
                        <a:rPr lang="en-US" sz="1800" dirty="0" smtClean="0"/>
                        <a:t>&lt; 3.2</a:t>
                      </a:r>
                      <a:r>
                        <a:rPr lang="en-US" sz="1800" dirty="0" smtClean="0">
                          <a:sym typeface="Symbol"/>
                        </a:rPr>
                        <a:t></a:t>
                      </a:r>
                      <a:r>
                        <a:rPr lang="en-US" sz="1800" dirty="0" smtClean="0"/>
                        <a:t>10</a:t>
                      </a:r>
                      <a:r>
                        <a:rPr lang="en-US" sz="1800" baseline="30000" dirty="0" smtClean="0"/>
                        <a:t>-4</a:t>
                      </a:r>
                      <a:endParaRPr lang="it-IT" sz="1800" dirty="0"/>
                    </a:p>
                  </a:txBody>
                  <a:tcPr marT="45721" marB="45721"/>
                </a:tc>
                <a:tc>
                  <a:txBody>
                    <a:bodyPr/>
                    <a:lstStyle/>
                    <a:p>
                      <a:pPr algn="ctr"/>
                      <a:r>
                        <a:rPr lang="en-US" sz="1800" baseline="0" dirty="0" smtClean="0"/>
                        <a:t>&lt; 6.4</a:t>
                      </a:r>
                      <a:r>
                        <a:rPr lang="en-US" sz="1800" dirty="0" smtClean="0">
                          <a:sym typeface="Symbol"/>
                        </a:rPr>
                        <a:t></a:t>
                      </a:r>
                      <a:r>
                        <a:rPr lang="en-US" sz="1800" dirty="0" smtClean="0"/>
                        <a:t>10</a:t>
                      </a:r>
                      <a:r>
                        <a:rPr lang="en-US" sz="1800" baseline="30000" dirty="0" smtClean="0"/>
                        <a:t>-4</a:t>
                      </a:r>
                      <a:endParaRPr lang="it-IT" sz="1800" baseline="0" dirty="0"/>
                    </a:p>
                  </a:txBody>
                  <a:tcPr marT="45721" marB="45721"/>
                </a:tc>
              </a:tr>
              <a:tr h="382413">
                <a:tc>
                  <a:txBody>
                    <a:bodyPr/>
                    <a:lstStyle/>
                    <a:p>
                      <a:pPr algn="ctr"/>
                      <a:r>
                        <a:rPr lang="en-US" sz="1800" dirty="0" err="1" smtClean="0"/>
                        <a:t>Eu</a:t>
                      </a:r>
                      <a:endParaRPr lang="it-IT" sz="1800" dirty="0"/>
                    </a:p>
                  </a:txBody>
                  <a:tcPr marT="45721" marB="45721"/>
                </a:tc>
                <a:tc>
                  <a:txBody>
                    <a:bodyPr/>
                    <a:lstStyle/>
                    <a:p>
                      <a:pPr algn="ctr"/>
                      <a:r>
                        <a:rPr lang="en-US" sz="1800" dirty="0" smtClean="0"/>
                        <a:t>130</a:t>
                      </a:r>
                      <a:endParaRPr lang="it-IT" sz="1800" dirty="0"/>
                    </a:p>
                  </a:txBody>
                  <a:tcPr marT="45721" marB="45721"/>
                </a:tc>
                <a:tc>
                  <a:txBody>
                    <a:bodyPr/>
                    <a:lstStyle/>
                    <a:p>
                      <a:pPr algn="ctr"/>
                      <a:r>
                        <a:rPr lang="en-US" sz="1800" baseline="30000" dirty="0" smtClean="0"/>
                        <a:t>151</a:t>
                      </a:r>
                      <a:r>
                        <a:rPr lang="en-US" sz="1800" dirty="0" smtClean="0"/>
                        <a:t>Eu</a:t>
                      </a:r>
                      <a:endParaRPr lang="it-IT" sz="1800" dirty="0"/>
                    </a:p>
                  </a:txBody>
                  <a:tcPr marT="45721" marB="45721"/>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mn-lt"/>
                          <a:ea typeface="+mn-ea"/>
                          <a:cs typeface="+mn-cs"/>
                        </a:rPr>
                        <a:t>1.949</a:t>
                      </a:r>
                      <a:endParaRPr kumimoji="0" lang="it-IT" sz="1800" b="0" i="0" u="none" strike="noStrike" kern="1200" cap="none" normalizeH="0" baseline="0" dirty="0">
                        <a:ln>
                          <a:noFill/>
                        </a:ln>
                        <a:solidFill>
                          <a:schemeClr val="tx1"/>
                        </a:solidFill>
                        <a:effectLst/>
                        <a:latin typeface="+mn-lt"/>
                        <a:ea typeface="+mn-ea"/>
                        <a:cs typeface="+mn-cs"/>
                      </a:endParaRPr>
                    </a:p>
                  </a:txBody>
                  <a:tcPr marT="45721" marB="45721"/>
                </a:tc>
                <a:tc>
                  <a:txBody>
                    <a:bodyPr/>
                    <a:lstStyle/>
                    <a:p>
                      <a:pPr algn="ctr"/>
                      <a:r>
                        <a:rPr lang="en-US" sz="1800" dirty="0" smtClean="0"/>
                        <a:t>1.7</a:t>
                      </a:r>
                      <a:r>
                        <a:rPr lang="en-US" sz="1800" dirty="0" smtClean="0">
                          <a:sym typeface="Symbol"/>
                        </a:rPr>
                        <a:t></a:t>
                      </a:r>
                      <a:r>
                        <a:rPr lang="en-US" sz="1800" dirty="0" smtClean="0"/>
                        <a:t>10</a:t>
                      </a:r>
                      <a:r>
                        <a:rPr lang="en-US" sz="1800" baseline="30000" dirty="0" smtClean="0"/>
                        <a:t>-5</a:t>
                      </a:r>
                      <a:endParaRPr lang="it-IT" sz="1800" dirty="0"/>
                    </a:p>
                  </a:txBody>
                  <a:tcPr marT="45721" marB="45721"/>
                </a:tc>
                <a:tc>
                  <a:txBody>
                    <a:bodyPr/>
                    <a:lstStyle/>
                    <a:p>
                      <a:pPr algn="ctr"/>
                      <a:r>
                        <a:rPr lang="en-US" sz="1800" baseline="0" dirty="0" smtClean="0"/>
                        <a:t>3.4</a:t>
                      </a:r>
                      <a:r>
                        <a:rPr lang="en-US" sz="1800" dirty="0" smtClean="0">
                          <a:sym typeface="Symbol"/>
                        </a:rPr>
                        <a:t></a:t>
                      </a:r>
                      <a:r>
                        <a:rPr lang="en-US" sz="1800" dirty="0" smtClean="0"/>
                        <a:t>10</a:t>
                      </a:r>
                      <a:r>
                        <a:rPr lang="en-US" sz="1800" baseline="30000" dirty="0" smtClean="0"/>
                        <a:t>-5</a:t>
                      </a:r>
                      <a:endParaRPr lang="it-IT" sz="1800" baseline="0" dirty="0"/>
                    </a:p>
                  </a:txBody>
                  <a:tcPr marT="45721" marB="45721"/>
                </a:tc>
              </a:tr>
              <a:tr h="382413">
                <a:tc>
                  <a:txBody>
                    <a:bodyPr/>
                    <a:lstStyle/>
                    <a:p>
                      <a:pPr algn="ctr"/>
                      <a:r>
                        <a:rPr lang="en-US" sz="1800" dirty="0" err="1" smtClean="0"/>
                        <a:t>Gd</a:t>
                      </a:r>
                      <a:endParaRPr lang="it-IT" sz="1800" dirty="0"/>
                    </a:p>
                  </a:txBody>
                  <a:tcPr marT="45721" marB="45721"/>
                </a:tc>
                <a:tc>
                  <a:txBody>
                    <a:bodyPr/>
                    <a:lstStyle/>
                    <a:p>
                      <a:pPr algn="ctr"/>
                      <a:r>
                        <a:rPr lang="en-US" sz="1800" dirty="0" smtClean="0"/>
                        <a:t>&lt;</a:t>
                      </a:r>
                      <a:r>
                        <a:rPr lang="en-US" sz="1800" baseline="0" dirty="0" smtClean="0"/>
                        <a:t> 35</a:t>
                      </a: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152</a:t>
                      </a:r>
                      <a:r>
                        <a:rPr lang="en-US" sz="1800" dirty="0" smtClean="0"/>
                        <a:t>Gd</a:t>
                      </a:r>
                      <a:endParaRPr lang="it-IT" sz="1800" dirty="0"/>
                    </a:p>
                  </a:txBody>
                  <a:tcPr marT="45721" marB="4572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2.206</a:t>
                      </a:r>
                      <a:endParaRPr kumimoji="0" lang="ru-RU" sz="1800" b="0" i="0" u="none" strike="noStrike" cap="none" normalizeH="0" baseline="0" dirty="0" smtClean="0">
                        <a:ln>
                          <a:noFill/>
                        </a:ln>
                        <a:solidFill>
                          <a:schemeClr val="tx1"/>
                        </a:solidFill>
                        <a:effectLst/>
                        <a:latin typeface="+mn-lt"/>
                      </a:endParaRPr>
                    </a:p>
                  </a:txBody>
                  <a:tcPr marT="45721" marB="45721"/>
                </a:tc>
                <a:tc>
                  <a:txBody>
                    <a:bodyPr/>
                    <a:lstStyle/>
                    <a:p>
                      <a:pPr algn="ctr"/>
                      <a:r>
                        <a:rPr lang="en-US" sz="1800" dirty="0" smtClean="0"/>
                        <a:t>&lt; 8.1</a:t>
                      </a:r>
                      <a:r>
                        <a:rPr lang="en-US" sz="1800" dirty="0" smtClean="0">
                          <a:sym typeface="Symbol"/>
                        </a:rPr>
                        <a:t></a:t>
                      </a:r>
                      <a:r>
                        <a:rPr lang="en-US" sz="1800" dirty="0" smtClean="0"/>
                        <a:t>10</a:t>
                      </a:r>
                      <a:r>
                        <a:rPr lang="en-US" sz="1800" baseline="30000" dirty="0" smtClean="0"/>
                        <a:t>-4</a:t>
                      </a:r>
                      <a:endParaRPr lang="it-IT" sz="1800" dirty="0"/>
                    </a:p>
                  </a:txBody>
                  <a:tcPr marT="45721" marB="45721"/>
                </a:tc>
                <a:tc>
                  <a:txBody>
                    <a:bodyPr/>
                    <a:lstStyle/>
                    <a:p>
                      <a:pPr algn="ctr"/>
                      <a:r>
                        <a:rPr lang="en-US" sz="1800" baseline="0" dirty="0" smtClean="0"/>
                        <a:t>&lt; 1.6</a:t>
                      </a:r>
                      <a:r>
                        <a:rPr lang="en-US" sz="1800" dirty="0" smtClean="0">
                          <a:sym typeface="Symbol"/>
                        </a:rPr>
                        <a:t></a:t>
                      </a:r>
                      <a:r>
                        <a:rPr lang="en-US" sz="1800" dirty="0" smtClean="0"/>
                        <a:t>10</a:t>
                      </a:r>
                      <a:r>
                        <a:rPr lang="en-US" sz="1800" baseline="30000" dirty="0" smtClean="0"/>
                        <a:t>-3</a:t>
                      </a:r>
                      <a:endParaRPr lang="it-IT" sz="1800" baseline="0" dirty="0"/>
                    </a:p>
                  </a:txBody>
                  <a:tcPr marT="45721" marB="45721"/>
                </a:tc>
              </a:tr>
              <a:tr h="382413">
                <a:tc>
                  <a:txBody>
                    <a:bodyPr/>
                    <a:lstStyle/>
                    <a:p>
                      <a:pPr algn="ctr"/>
                      <a:r>
                        <a:rPr lang="en-US" sz="1800" dirty="0" smtClean="0"/>
                        <a:t>W</a:t>
                      </a:r>
                      <a:endParaRPr lang="it-IT" sz="1800" dirty="0"/>
                    </a:p>
                  </a:txBody>
                  <a:tcPr marT="45721" marB="45721"/>
                </a:tc>
                <a:tc>
                  <a:txBody>
                    <a:bodyPr/>
                    <a:lstStyle/>
                    <a:p>
                      <a:pPr algn="ctr"/>
                      <a:r>
                        <a:rPr lang="en-US" sz="1800" dirty="0" smtClean="0"/>
                        <a:t>&lt; 200</a:t>
                      </a: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180</a:t>
                      </a:r>
                      <a:r>
                        <a:rPr lang="en-US" sz="1800" dirty="0" smtClean="0"/>
                        <a:t>W</a:t>
                      </a:r>
                      <a:endParaRPr lang="it-IT" sz="1800" dirty="0"/>
                    </a:p>
                  </a:txBody>
                  <a:tcPr marT="45721" marB="45721"/>
                </a:tc>
                <a:tc>
                  <a:txBody>
                    <a:bodyPr/>
                    <a:lstStyle/>
                    <a:p>
                      <a:pPr algn="ctr"/>
                      <a:r>
                        <a:rPr lang="en-US" sz="1800" dirty="0" smtClean="0">
                          <a:latin typeface="+mn-lt"/>
                        </a:rPr>
                        <a:t>2.516</a:t>
                      </a:r>
                      <a:endParaRPr lang="it-IT" sz="1800" dirty="0">
                        <a:latin typeface="+mn-lt"/>
                      </a:endParaRPr>
                    </a:p>
                  </a:txBody>
                  <a:tcPr marT="45721" marB="45721"/>
                </a:tc>
                <a:tc>
                  <a:txBody>
                    <a:bodyPr/>
                    <a:lstStyle/>
                    <a:p>
                      <a:pPr algn="ctr"/>
                      <a:r>
                        <a:rPr lang="en-US" sz="1800" dirty="0" smtClean="0"/>
                        <a:t>&lt; 1.4</a:t>
                      </a:r>
                      <a:r>
                        <a:rPr lang="en-US" sz="1800" dirty="0" smtClean="0">
                          <a:sym typeface="Symbol"/>
                        </a:rPr>
                        <a:t></a:t>
                      </a:r>
                      <a:r>
                        <a:rPr lang="en-US" sz="1800" dirty="0" smtClean="0"/>
                        <a:t>10</a:t>
                      </a:r>
                      <a:r>
                        <a:rPr lang="en-US" sz="1800" baseline="30000" dirty="0" smtClean="0"/>
                        <a:t>-7</a:t>
                      </a:r>
                      <a:endParaRPr lang="it-IT" sz="1800" dirty="0"/>
                    </a:p>
                  </a:txBody>
                  <a:tcPr marT="45721" marB="45721"/>
                </a:tc>
                <a:tc>
                  <a:txBody>
                    <a:bodyPr/>
                    <a:lstStyle/>
                    <a:p>
                      <a:pPr algn="ctr"/>
                      <a:r>
                        <a:rPr lang="en-US" sz="1800" baseline="0" dirty="0" smtClean="0"/>
                        <a:t>&lt; 2.8</a:t>
                      </a:r>
                      <a:r>
                        <a:rPr lang="en-US" sz="1800" dirty="0" smtClean="0">
                          <a:sym typeface="Symbol"/>
                        </a:rPr>
                        <a:t></a:t>
                      </a:r>
                      <a:r>
                        <a:rPr lang="en-US" sz="1800" dirty="0" smtClean="0"/>
                        <a:t>10</a:t>
                      </a:r>
                      <a:r>
                        <a:rPr lang="en-US" sz="1800" baseline="30000" dirty="0" smtClean="0"/>
                        <a:t>-7</a:t>
                      </a:r>
                      <a:endParaRPr lang="it-IT" sz="1800" baseline="0" dirty="0"/>
                    </a:p>
                  </a:txBody>
                  <a:tcPr marT="45721" marB="45721"/>
                </a:tc>
              </a:tr>
              <a:tr h="382413">
                <a:tc>
                  <a:txBody>
                    <a:bodyPr/>
                    <a:lstStyle/>
                    <a:p>
                      <a:pPr algn="ctr"/>
                      <a:r>
                        <a:rPr lang="en-US" sz="1800" dirty="0" err="1" smtClean="0"/>
                        <a:t>Os</a:t>
                      </a:r>
                      <a:endParaRPr lang="it-IT" sz="1800" dirty="0"/>
                    </a:p>
                  </a:txBody>
                  <a:tcPr marT="45721" marB="45721"/>
                </a:tc>
                <a:tc>
                  <a:txBody>
                    <a:bodyPr/>
                    <a:lstStyle/>
                    <a:p>
                      <a:pPr algn="ctr"/>
                      <a:r>
                        <a:rPr lang="en-US" sz="1800" dirty="0" smtClean="0"/>
                        <a:t>&lt; 15</a:t>
                      </a: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184</a:t>
                      </a:r>
                      <a:r>
                        <a:rPr lang="en-US" sz="1800" dirty="0" smtClean="0"/>
                        <a:t>Os</a:t>
                      </a:r>
                      <a:endParaRPr lang="it-IT" sz="1800" dirty="0"/>
                    </a:p>
                  </a:txBody>
                  <a:tcPr marT="45721" marB="45721"/>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2.966</a:t>
                      </a:r>
                      <a:endParaRPr kumimoji="0" lang="ru-RU" sz="1800" b="0" i="0" u="none" strike="noStrike" cap="none" normalizeH="0" baseline="0" dirty="0" smtClean="0">
                        <a:ln>
                          <a:noFill/>
                        </a:ln>
                        <a:solidFill>
                          <a:schemeClr val="tx1"/>
                        </a:solidFill>
                        <a:effectLst/>
                        <a:latin typeface="+mn-lt"/>
                      </a:endParaRPr>
                    </a:p>
                  </a:txBody>
                  <a:tcPr marL="91438" marR="91438" horzOverflow="overflow"/>
                </a:tc>
                <a:tc>
                  <a:txBody>
                    <a:bodyPr/>
                    <a:lstStyle/>
                    <a:p>
                      <a:pPr algn="ctr"/>
                      <a:r>
                        <a:rPr lang="en-US" sz="1800" dirty="0" smtClean="0"/>
                        <a:t>&lt; 3.1</a:t>
                      </a:r>
                      <a:r>
                        <a:rPr lang="en-US" sz="1800" dirty="0" smtClean="0">
                          <a:sym typeface="Symbol"/>
                        </a:rPr>
                        <a:t></a:t>
                      </a:r>
                      <a:r>
                        <a:rPr lang="en-US" sz="1800" dirty="0" smtClean="0"/>
                        <a:t>10</a:t>
                      </a:r>
                      <a:r>
                        <a:rPr lang="en-US" sz="1800" baseline="30000" dirty="0" smtClean="0"/>
                        <a:t>-5</a:t>
                      </a:r>
                      <a:endParaRPr lang="it-IT" sz="1800" dirty="0"/>
                    </a:p>
                  </a:txBody>
                  <a:tcPr marT="45721" marB="45721"/>
                </a:tc>
                <a:tc>
                  <a:txBody>
                    <a:bodyPr/>
                    <a:lstStyle/>
                    <a:p>
                      <a:pPr algn="ctr"/>
                      <a:r>
                        <a:rPr lang="en-US" sz="1800" baseline="0" dirty="0" smtClean="0"/>
                        <a:t>&lt; 6.2</a:t>
                      </a:r>
                      <a:r>
                        <a:rPr lang="en-US" sz="1800" dirty="0" smtClean="0">
                          <a:sym typeface="Symbol"/>
                        </a:rPr>
                        <a:t></a:t>
                      </a:r>
                      <a:r>
                        <a:rPr lang="en-US" sz="1800" dirty="0" smtClean="0"/>
                        <a:t>10</a:t>
                      </a:r>
                      <a:r>
                        <a:rPr lang="en-US" sz="1800" baseline="30000" dirty="0" smtClean="0"/>
                        <a:t>-5</a:t>
                      </a:r>
                      <a:endParaRPr lang="it-IT" sz="1800" baseline="0" dirty="0"/>
                    </a:p>
                  </a:txBody>
                  <a:tcPr marT="45721" marB="45721"/>
                </a:tc>
              </a:tr>
              <a:tr h="382413">
                <a:tc>
                  <a:txBody>
                    <a:bodyPr/>
                    <a:lstStyle/>
                    <a:p>
                      <a:pPr algn="ctr"/>
                      <a:endParaRPr lang="it-IT" sz="1800" dirty="0"/>
                    </a:p>
                  </a:txBody>
                  <a:tcPr marT="45721" marB="45721"/>
                </a:tc>
                <a:tc>
                  <a:txBody>
                    <a:bodyPr/>
                    <a:lstStyle/>
                    <a:p>
                      <a:pPr algn="ct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186</a:t>
                      </a:r>
                      <a:r>
                        <a:rPr lang="en-US" sz="1800" dirty="0" smtClean="0"/>
                        <a:t>Os</a:t>
                      </a:r>
                      <a:endParaRPr lang="it-IT" sz="1800" dirty="0"/>
                    </a:p>
                  </a:txBody>
                  <a:tcPr marT="45721" marB="45721"/>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2.816</a:t>
                      </a:r>
                      <a:endParaRPr kumimoji="0" lang="ru-RU" sz="1800" b="0" i="0" u="none" strike="noStrike" cap="none" normalizeH="0" baseline="0" dirty="0" smtClean="0">
                        <a:ln>
                          <a:noFill/>
                        </a:ln>
                        <a:solidFill>
                          <a:schemeClr val="tx1"/>
                        </a:solidFill>
                        <a:effectLst/>
                        <a:latin typeface="+mn-lt"/>
                      </a:endParaRPr>
                    </a:p>
                  </a:txBody>
                  <a:tcPr marL="91438" marR="91438" horzOverflow="overflow"/>
                </a:tc>
                <a:tc>
                  <a:txBody>
                    <a:bodyPr/>
                    <a:lstStyle/>
                    <a:p>
                      <a:pPr algn="ctr"/>
                      <a:r>
                        <a:rPr lang="en-US" sz="1800" dirty="0" smtClean="0"/>
                        <a:t>&lt; 1.2</a:t>
                      </a:r>
                      <a:r>
                        <a:rPr lang="en-US" sz="1800" dirty="0" smtClean="0">
                          <a:sym typeface="Symbol"/>
                        </a:rPr>
                        <a:t></a:t>
                      </a:r>
                      <a:r>
                        <a:rPr lang="en-US" sz="1800" dirty="0" smtClean="0"/>
                        <a:t>10</a:t>
                      </a:r>
                      <a:r>
                        <a:rPr lang="en-US" sz="1800" baseline="30000" dirty="0" smtClean="0"/>
                        <a:t>-4</a:t>
                      </a:r>
                      <a:endParaRPr lang="it-IT" sz="1800" dirty="0"/>
                    </a:p>
                  </a:txBody>
                  <a:tcPr marT="45721" marB="45721"/>
                </a:tc>
                <a:tc>
                  <a:txBody>
                    <a:bodyPr/>
                    <a:lstStyle/>
                    <a:p>
                      <a:pPr algn="ctr"/>
                      <a:r>
                        <a:rPr lang="en-US" sz="1800" baseline="0" dirty="0" smtClean="0"/>
                        <a:t>&lt; 2.4</a:t>
                      </a:r>
                      <a:r>
                        <a:rPr lang="en-US" sz="1800" dirty="0" smtClean="0">
                          <a:sym typeface="Symbol"/>
                        </a:rPr>
                        <a:t></a:t>
                      </a:r>
                      <a:r>
                        <a:rPr lang="en-US" sz="1800" dirty="0" smtClean="0"/>
                        <a:t>10</a:t>
                      </a:r>
                      <a:r>
                        <a:rPr lang="en-US" sz="1800" baseline="30000" dirty="0" smtClean="0"/>
                        <a:t>-4</a:t>
                      </a:r>
                      <a:endParaRPr lang="it-IT" sz="1800" baseline="0" dirty="0"/>
                    </a:p>
                  </a:txBody>
                  <a:tcPr marT="45721" marB="45721"/>
                </a:tc>
              </a:tr>
              <a:tr h="382413">
                <a:tc>
                  <a:txBody>
                    <a:bodyPr/>
                    <a:lstStyle/>
                    <a:p>
                      <a:pPr algn="ctr"/>
                      <a:r>
                        <a:rPr lang="en-US" sz="1800" dirty="0" smtClean="0"/>
                        <a:t>Pt</a:t>
                      </a:r>
                      <a:endParaRPr lang="it-IT" sz="1800" dirty="0"/>
                    </a:p>
                  </a:txBody>
                  <a:tcPr marT="45721" marB="45721"/>
                </a:tc>
                <a:tc>
                  <a:txBody>
                    <a:bodyPr/>
                    <a:lstStyle/>
                    <a:p>
                      <a:pPr algn="ctr"/>
                      <a:r>
                        <a:rPr lang="en-US" sz="1800" dirty="0" smtClean="0"/>
                        <a:t>&lt; 40000</a:t>
                      </a:r>
                      <a:endParaRPr lang="it-IT" sz="1800" dirty="0"/>
                    </a:p>
                  </a:txBody>
                  <a:tcPr marT="45721" marB="45721"/>
                </a:tc>
                <a:tc>
                  <a:txBody>
                    <a:bodyPr/>
                    <a:lstStyle/>
                    <a:p>
                      <a:pPr algn="ctr"/>
                      <a:r>
                        <a:rPr lang="en-US" sz="1800" b="1" kern="1200" baseline="30000" dirty="0" smtClean="0">
                          <a:solidFill>
                            <a:schemeClr val="dk1"/>
                          </a:solidFill>
                          <a:latin typeface="+mn-lt"/>
                          <a:ea typeface="+mn-ea"/>
                          <a:cs typeface="+mn-cs"/>
                        </a:rPr>
                        <a:t>190</a:t>
                      </a:r>
                      <a:r>
                        <a:rPr lang="en-US" sz="1800" b="1" dirty="0" smtClean="0"/>
                        <a:t>Pt</a:t>
                      </a:r>
                      <a:endParaRPr lang="it-IT" sz="1800" b="1" dirty="0"/>
                    </a:p>
                  </a:txBody>
                  <a:tcPr marT="45721" marB="45721">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3.243</a:t>
                      </a:r>
                      <a:endParaRPr kumimoji="0" lang="ru-RU" sz="1800" b="1" i="0" u="none" strike="noStrike" cap="none" normalizeH="0" baseline="0" dirty="0" smtClean="0">
                        <a:ln>
                          <a:noFill/>
                        </a:ln>
                        <a:solidFill>
                          <a:schemeClr val="tx1"/>
                        </a:solidFill>
                        <a:effectLst/>
                        <a:latin typeface="+mn-lt"/>
                      </a:endParaRPr>
                    </a:p>
                  </a:txBody>
                  <a:tcPr marL="91438" marR="91438" horzOverflow="overflow">
                    <a:solidFill>
                      <a:schemeClr val="accent2">
                        <a:lumMod val="40000"/>
                        <a:lumOff val="60000"/>
                      </a:schemeClr>
                    </a:solidFill>
                  </a:tcPr>
                </a:tc>
                <a:tc>
                  <a:txBody>
                    <a:bodyPr/>
                    <a:lstStyle/>
                    <a:p>
                      <a:pPr algn="ctr"/>
                      <a:r>
                        <a:rPr lang="en-US" sz="1800" b="1" dirty="0" smtClean="0"/>
                        <a:t>&lt; 7.45</a:t>
                      </a:r>
                      <a:endParaRPr lang="it-IT" sz="1800" b="1" dirty="0"/>
                    </a:p>
                  </a:txBody>
                  <a:tcPr marT="45721" marB="45721">
                    <a:solidFill>
                      <a:schemeClr val="accent2">
                        <a:lumMod val="40000"/>
                        <a:lumOff val="60000"/>
                      </a:schemeClr>
                    </a:solidFill>
                  </a:tcPr>
                </a:tc>
                <a:tc>
                  <a:txBody>
                    <a:bodyPr/>
                    <a:lstStyle/>
                    <a:p>
                      <a:pPr algn="ctr"/>
                      <a:r>
                        <a:rPr lang="en-US" sz="1800" b="1" baseline="0" dirty="0" smtClean="0"/>
                        <a:t>&lt; 14.9</a:t>
                      </a:r>
                      <a:endParaRPr lang="it-IT" sz="1800" b="1" baseline="0" dirty="0"/>
                    </a:p>
                  </a:txBody>
                  <a:tcPr marT="45721" marB="45721">
                    <a:solidFill>
                      <a:schemeClr val="accent2">
                        <a:lumMod val="40000"/>
                        <a:lumOff val="60000"/>
                      </a:schemeClr>
                    </a:solidFill>
                  </a:tcPr>
                </a:tc>
              </a:tr>
              <a:tr h="382413">
                <a:tc>
                  <a:txBody>
                    <a:bodyPr/>
                    <a:lstStyle/>
                    <a:p>
                      <a:pPr algn="ctr"/>
                      <a:r>
                        <a:rPr lang="en-US" sz="1800" dirty="0" smtClean="0"/>
                        <a:t>Bi</a:t>
                      </a:r>
                      <a:endParaRPr lang="it-IT" sz="1800" dirty="0"/>
                    </a:p>
                  </a:txBody>
                  <a:tcPr marT="45721" marB="45721"/>
                </a:tc>
                <a:tc>
                  <a:txBody>
                    <a:bodyPr/>
                    <a:lstStyle/>
                    <a:p>
                      <a:pPr algn="ctr"/>
                      <a:r>
                        <a:rPr lang="en-US" sz="1800" dirty="0" smtClean="0"/>
                        <a:t>&lt;</a:t>
                      </a:r>
                      <a:r>
                        <a:rPr lang="en-US" sz="1800" baseline="0" dirty="0" smtClean="0"/>
                        <a:t> 1000</a:t>
                      </a:r>
                      <a:endParaRPr lang="it-IT" sz="1800" dirty="0"/>
                    </a:p>
                  </a:txBody>
                  <a:tcPr marT="45721" marB="45721"/>
                </a:tc>
                <a:tc>
                  <a:txBody>
                    <a:bodyPr/>
                    <a:lstStyle/>
                    <a:p>
                      <a:pPr algn="ctr"/>
                      <a:r>
                        <a:rPr lang="en-US" sz="1800" kern="1200" baseline="30000" dirty="0" smtClean="0">
                          <a:solidFill>
                            <a:schemeClr val="dk1"/>
                          </a:solidFill>
                          <a:latin typeface="+mn-lt"/>
                          <a:ea typeface="+mn-ea"/>
                          <a:cs typeface="+mn-cs"/>
                        </a:rPr>
                        <a:t>209</a:t>
                      </a:r>
                      <a:r>
                        <a:rPr lang="en-US" sz="1800" dirty="0" smtClean="0"/>
                        <a:t>Bi</a:t>
                      </a:r>
                      <a:endParaRPr lang="it-IT" sz="1800" dirty="0"/>
                    </a:p>
                  </a:txBody>
                  <a:tcPr marT="45721" marB="45721"/>
                </a:tc>
                <a:tc>
                  <a:txBody>
                    <a:bodyPr/>
                    <a:lstStyle/>
                    <a:p>
                      <a:pPr algn="ctr"/>
                      <a:r>
                        <a:rPr lang="en-US" sz="1800" dirty="0" smtClean="0"/>
                        <a:t>3.137</a:t>
                      </a:r>
                      <a:endParaRPr lang="it-IT" sz="1800" dirty="0"/>
                    </a:p>
                  </a:txBody>
                  <a:tcPr marT="45721" marB="45721"/>
                </a:tc>
                <a:tc>
                  <a:txBody>
                    <a:bodyPr/>
                    <a:lstStyle/>
                    <a:p>
                      <a:pPr algn="ctr"/>
                      <a:r>
                        <a:rPr lang="en-US" sz="1800" dirty="0" smtClean="0"/>
                        <a:t>&lt; 5.0</a:t>
                      </a:r>
                      <a:r>
                        <a:rPr lang="en-US" sz="1800" dirty="0" smtClean="0">
                          <a:sym typeface="Symbol"/>
                        </a:rPr>
                        <a:t></a:t>
                      </a:r>
                      <a:r>
                        <a:rPr lang="en-US" sz="1800" dirty="0" smtClean="0"/>
                        <a:t>10</a:t>
                      </a:r>
                      <a:r>
                        <a:rPr lang="en-US" sz="1800" baseline="30000" dirty="0" smtClean="0"/>
                        <a:t>-5</a:t>
                      </a:r>
                      <a:endParaRPr lang="it-IT" sz="1800" dirty="0"/>
                    </a:p>
                  </a:txBody>
                  <a:tcPr marT="45721" marB="45721"/>
                </a:tc>
                <a:tc>
                  <a:txBody>
                    <a:bodyPr/>
                    <a:lstStyle/>
                    <a:p>
                      <a:pPr algn="ctr"/>
                      <a:r>
                        <a:rPr lang="en-US" sz="1800" baseline="0" dirty="0" smtClean="0"/>
                        <a:t>&lt; 1.0</a:t>
                      </a:r>
                      <a:r>
                        <a:rPr lang="en-US" sz="1800" dirty="0" smtClean="0">
                          <a:sym typeface="Symbol"/>
                        </a:rPr>
                        <a:t></a:t>
                      </a:r>
                      <a:r>
                        <a:rPr lang="en-US" sz="1800" dirty="0" smtClean="0"/>
                        <a:t>10</a:t>
                      </a:r>
                      <a:r>
                        <a:rPr lang="en-US" sz="1800" baseline="30000" dirty="0" smtClean="0"/>
                        <a:t>-4</a:t>
                      </a:r>
                      <a:endParaRPr lang="it-IT" sz="1800" baseline="0" dirty="0"/>
                    </a:p>
                  </a:txBody>
                  <a:tcPr marT="45721" marB="45721"/>
                </a:tc>
              </a:tr>
            </a:tbl>
          </a:graphicData>
        </a:graphic>
      </p:graphicFrame>
      <p:sp>
        <p:nvSpPr>
          <p:cNvPr id="3" name="Title 1"/>
          <p:cNvSpPr txBox="1">
            <a:spLocks/>
          </p:cNvSpPr>
          <p:nvPr/>
        </p:nvSpPr>
        <p:spPr>
          <a:xfrm>
            <a:off x="457200" y="178872"/>
            <a:ext cx="8229600" cy="63341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200" b="1" dirty="0" smtClean="0">
                <a:solidFill>
                  <a:srgbClr val="4F81BD">
                    <a:lumMod val="75000"/>
                  </a:srgbClr>
                </a:solidFill>
              </a:rPr>
              <a:t>Dangerous radioactive contamination</a:t>
            </a:r>
            <a:endParaRPr lang="it-IT" sz="3200" b="1" dirty="0">
              <a:solidFill>
                <a:srgbClr val="4F81BD">
                  <a:lumMod val="75000"/>
                </a:srgbClr>
              </a:solidFill>
            </a:endParaRPr>
          </a:p>
        </p:txBody>
      </p:sp>
      <p:sp>
        <p:nvSpPr>
          <p:cNvPr id="15420" name="Rectangle 3"/>
          <p:cNvSpPr>
            <a:spLocks noChangeArrowheads="1"/>
          </p:cNvSpPr>
          <p:nvPr/>
        </p:nvSpPr>
        <p:spPr bwMode="auto">
          <a:xfrm>
            <a:off x="5652120" y="5805264"/>
            <a:ext cx="3096344" cy="923330"/>
          </a:xfrm>
          <a:prstGeom prst="rect">
            <a:avLst/>
          </a:prstGeom>
          <a:solidFill>
            <a:schemeClr val="accent2">
              <a:lumMod val="20000"/>
              <a:lumOff val="80000"/>
            </a:schemeClr>
          </a:solidFill>
          <a:ln>
            <a:noFill/>
          </a:ln>
          <a:effectLst>
            <a:glow rad="139700">
              <a:schemeClr val="accent2">
                <a:satMod val="175000"/>
                <a:alpha val="40000"/>
              </a:schemeClr>
            </a:glow>
          </a:effec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it-IT" altLang="it-IT" b="1" dirty="0" smtClean="0">
                <a:solidFill>
                  <a:srgbClr val="C0504D">
                    <a:lumMod val="75000"/>
                  </a:srgbClr>
                </a:solidFill>
              </a:rPr>
              <a:t>in 12.15 g</a:t>
            </a:r>
            <a:r>
              <a:rPr lang="it-IT" altLang="it-IT" dirty="0" smtClean="0">
                <a:solidFill>
                  <a:srgbClr val="C0504D">
                    <a:lumMod val="75000"/>
                  </a:srgbClr>
                </a:solidFill>
              </a:rPr>
              <a:t> </a:t>
            </a:r>
            <a:r>
              <a:rPr lang="it-IT" altLang="it-IT" b="1" dirty="0" smtClean="0">
                <a:solidFill>
                  <a:srgbClr val="C0504D">
                    <a:lumMod val="75000"/>
                  </a:srgbClr>
                </a:solidFill>
              </a:rPr>
              <a:t>Cs</a:t>
            </a:r>
            <a:r>
              <a:rPr lang="it-IT" altLang="it-IT" b="1" baseline="-25000" dirty="0" smtClean="0">
                <a:solidFill>
                  <a:srgbClr val="C0504D">
                    <a:lumMod val="75000"/>
                  </a:srgbClr>
                </a:solidFill>
              </a:rPr>
              <a:t>2</a:t>
            </a:r>
            <a:r>
              <a:rPr lang="it-IT" altLang="it-IT" b="1" dirty="0" smtClean="0">
                <a:solidFill>
                  <a:srgbClr val="C0504D">
                    <a:lumMod val="75000"/>
                  </a:srgbClr>
                </a:solidFill>
              </a:rPr>
              <a:t>HfCl</a:t>
            </a:r>
            <a:r>
              <a:rPr lang="it-IT" altLang="it-IT" b="1" baseline="-25000" dirty="0" smtClean="0">
                <a:solidFill>
                  <a:srgbClr val="C0504D">
                    <a:lumMod val="75000"/>
                  </a:srgbClr>
                </a:solidFill>
              </a:rPr>
              <a:t>6</a:t>
            </a:r>
            <a:r>
              <a:rPr lang="it-IT" altLang="it-IT" b="1" dirty="0" smtClean="0">
                <a:solidFill>
                  <a:srgbClr val="C0504D">
                    <a:lumMod val="75000"/>
                  </a:srgbClr>
                </a:solidFill>
              </a:rPr>
              <a:t> crystal</a:t>
            </a:r>
          </a:p>
          <a:p>
            <a:pPr algn="ctr" eaLnBrk="1" hangingPunct="1">
              <a:defRPr/>
            </a:pPr>
            <a:r>
              <a:rPr lang="it-IT" altLang="it-IT" b="1" dirty="0" smtClean="0">
                <a:solidFill>
                  <a:srgbClr val="C0504D">
                    <a:lumMod val="75000"/>
                  </a:srgbClr>
                </a:solidFill>
              </a:rPr>
              <a:t>during 340/680 hours </a:t>
            </a:r>
          </a:p>
          <a:p>
            <a:pPr algn="ctr" eaLnBrk="1" hangingPunct="1">
              <a:defRPr/>
            </a:pPr>
            <a:r>
              <a:rPr lang="it-IT" altLang="it-IT" b="1" dirty="0" smtClean="0">
                <a:solidFill>
                  <a:srgbClr val="C0504D">
                    <a:lumMod val="75000"/>
                  </a:srgbClr>
                </a:solidFill>
              </a:rPr>
              <a:t>of background measurements</a:t>
            </a:r>
          </a:p>
        </p:txBody>
      </p:sp>
    </p:spTree>
    <p:extLst>
      <p:ext uri="{BB962C8B-B14F-4D97-AF65-F5344CB8AC3E}">
        <p14:creationId xmlns:p14="http://schemas.microsoft.com/office/powerpoint/2010/main" val="3277665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92173"/>
          </a:xfrm>
        </p:spPr>
        <p:txBody>
          <a:bodyPr>
            <a:normAutofit/>
          </a:bodyPr>
          <a:lstStyle/>
          <a:p>
            <a:pPr algn="ctr"/>
            <a:r>
              <a:rPr lang="en-US" sz="3200" b="1" dirty="0">
                <a:solidFill>
                  <a:srgbClr val="4F81BD">
                    <a:lumMod val="75000"/>
                  </a:srgbClr>
                </a:solidFill>
                <a:latin typeface="+mn-lt"/>
              </a:rPr>
              <a:t>Previous experiment: </a:t>
            </a:r>
            <a:r>
              <a:rPr lang="en-US" sz="3200" b="1" dirty="0" smtClean="0">
                <a:solidFill>
                  <a:srgbClr val="4F81BD">
                    <a:lumMod val="75000"/>
                  </a:srgbClr>
                </a:solidFill>
                <a:latin typeface="+mn-lt"/>
              </a:rPr>
              <a:t>Mac</a:t>
            </a:r>
            <a:r>
              <a:rPr lang="en-US" sz="3200" b="1" dirty="0">
                <a:solidFill>
                  <a:srgbClr val="4F81BD">
                    <a:lumMod val="75000"/>
                  </a:srgbClr>
                </a:solidFill>
                <a:latin typeface="+mn-lt"/>
              </a:rPr>
              <a:t>F</a:t>
            </a:r>
            <a:r>
              <a:rPr lang="en-US" sz="3200" b="1" dirty="0" smtClean="0">
                <a:solidFill>
                  <a:srgbClr val="4F81BD">
                    <a:lumMod val="75000"/>
                  </a:srgbClr>
                </a:solidFill>
                <a:latin typeface="+mn-lt"/>
              </a:rPr>
              <a:t>arlane </a:t>
            </a:r>
            <a:r>
              <a:rPr lang="en-US" sz="3200" b="1" dirty="0">
                <a:solidFill>
                  <a:srgbClr val="4F81BD">
                    <a:lumMod val="75000"/>
                  </a:srgbClr>
                </a:solidFill>
                <a:latin typeface="+mn-lt"/>
              </a:rPr>
              <a:t>(1961)</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88" t="7520" r="16457" b="7639"/>
          <a:stretch/>
        </p:blipFill>
        <p:spPr>
          <a:xfrm rot="5400000">
            <a:off x="894021" y="571503"/>
            <a:ext cx="4030403" cy="5818448"/>
          </a:xfrm>
          <a:prstGeom prst="rect">
            <a:avLst/>
          </a:prstGeom>
        </p:spPr>
      </p:pic>
      <p:sp>
        <p:nvSpPr>
          <p:cNvPr id="6" name="TextBox 5"/>
          <p:cNvSpPr txBox="1"/>
          <p:nvPr/>
        </p:nvSpPr>
        <p:spPr>
          <a:xfrm>
            <a:off x="1480141" y="2532563"/>
            <a:ext cx="3288914" cy="584775"/>
          </a:xfrm>
          <a:prstGeom prst="rect">
            <a:avLst/>
          </a:prstGeom>
          <a:noFill/>
        </p:spPr>
        <p:txBody>
          <a:bodyPr wrap="none" rtlCol="0">
            <a:spAutoFit/>
          </a:bodyPr>
          <a:lstStyle/>
          <a:p>
            <a:pPr algn="ctr"/>
            <a:r>
              <a:rPr lang="en-US" sz="1600" u="sng" dirty="0" smtClean="0"/>
              <a:t>Counting gas composition</a:t>
            </a:r>
          </a:p>
          <a:p>
            <a:r>
              <a:rPr lang="en-US" sz="1600" dirty="0" smtClean="0"/>
              <a:t>94% argon, 5% ethylene, 1% nitrogen</a:t>
            </a:r>
            <a:endParaRPr lang="en-US" sz="1600" dirty="0"/>
          </a:p>
        </p:txBody>
      </p:sp>
      <p:sp>
        <p:nvSpPr>
          <p:cNvPr id="4" name="TextBox 3"/>
          <p:cNvSpPr txBox="1"/>
          <p:nvPr/>
        </p:nvSpPr>
        <p:spPr>
          <a:xfrm>
            <a:off x="5695950" y="1847850"/>
            <a:ext cx="3378938" cy="3452227"/>
          </a:xfrm>
          <a:prstGeom prst="rect">
            <a:avLst/>
          </a:prstGeom>
          <a:noFill/>
        </p:spPr>
        <p:txBody>
          <a:bodyPr wrap="none" rtlCol="0">
            <a:spAutoFit/>
          </a:bodyPr>
          <a:lstStyle/>
          <a:p>
            <a:pPr marL="342900" indent="-342900">
              <a:buBlip>
                <a:blip r:embed="rId4"/>
              </a:buBlip>
            </a:pPr>
            <a:r>
              <a:rPr lang="en-US" sz="2000" dirty="0" smtClean="0">
                <a:solidFill>
                  <a:srgbClr val="C00000"/>
                </a:solidFill>
              </a:rPr>
              <a:t>Surface lab</a:t>
            </a:r>
          </a:p>
          <a:p>
            <a:pPr marL="171450" indent="-171450">
              <a:buFont typeface="Wingdings" panose="05000000000000000000" pitchFamily="2" charset="2"/>
              <a:buChar char="ü"/>
            </a:pPr>
            <a:endParaRPr lang="en-US" sz="500" dirty="0" smtClean="0"/>
          </a:p>
          <a:p>
            <a:pPr marL="342900" indent="-342900">
              <a:buFont typeface="Wingdings" panose="05000000000000000000" pitchFamily="2" charset="2"/>
              <a:buChar char="ü"/>
            </a:pPr>
            <a:r>
              <a:rPr lang="en-US" sz="2000" dirty="0" smtClean="0">
                <a:solidFill>
                  <a:schemeClr val="accent6">
                    <a:lumMod val="50000"/>
                  </a:schemeClr>
                </a:solidFill>
              </a:rPr>
              <a:t>Passive shield</a:t>
            </a:r>
          </a:p>
          <a:p>
            <a:pPr marL="171450" indent="-171450">
              <a:buFont typeface="Wingdings" panose="05000000000000000000" pitchFamily="2" charset="2"/>
              <a:buChar char="ü"/>
            </a:pPr>
            <a:endParaRPr lang="en-US" sz="500" dirty="0" smtClean="0"/>
          </a:p>
          <a:p>
            <a:pPr marL="342900" indent="-342900">
              <a:buFont typeface="Wingdings" panose="05000000000000000000" pitchFamily="2" charset="2"/>
              <a:buChar char="ü"/>
            </a:pPr>
            <a:r>
              <a:rPr lang="en-US" sz="2000" dirty="0" smtClean="0">
                <a:solidFill>
                  <a:schemeClr val="accent6">
                    <a:lumMod val="50000"/>
                  </a:schemeClr>
                </a:solidFill>
              </a:rPr>
              <a:t>Active shield</a:t>
            </a:r>
          </a:p>
          <a:p>
            <a:pPr marL="171450" indent="-171450">
              <a:buFont typeface="Wingdings" panose="05000000000000000000" pitchFamily="2" charset="2"/>
              <a:buChar char="ü"/>
            </a:pPr>
            <a:endParaRPr lang="en-US" sz="500" dirty="0" smtClean="0">
              <a:solidFill>
                <a:srgbClr val="C00000"/>
              </a:solidFill>
            </a:endParaRPr>
          </a:p>
          <a:p>
            <a:pPr marL="342900" indent="-342900">
              <a:buBlip>
                <a:blip r:embed="rId4"/>
              </a:buBlip>
            </a:pPr>
            <a:r>
              <a:rPr lang="en-US" sz="2000" dirty="0" smtClean="0">
                <a:solidFill>
                  <a:srgbClr val="C00000"/>
                </a:solidFill>
              </a:rPr>
              <a:t>No PSD</a:t>
            </a:r>
          </a:p>
          <a:p>
            <a:pPr marL="171450" indent="-171450">
              <a:buFont typeface="Wingdings" panose="05000000000000000000" pitchFamily="2" charset="2"/>
              <a:buChar char="ü"/>
            </a:pPr>
            <a:endParaRPr lang="en-US" sz="500" dirty="0" smtClean="0"/>
          </a:p>
          <a:p>
            <a:pPr marL="342900" indent="-342900">
              <a:buFont typeface="Wingdings" panose="05000000000000000000" pitchFamily="2" charset="2"/>
              <a:buChar char="ü"/>
            </a:pPr>
            <a:r>
              <a:rPr lang="en-US" sz="2000" dirty="0" smtClean="0">
                <a:solidFill>
                  <a:schemeClr val="accent6">
                    <a:lumMod val="50000"/>
                  </a:schemeClr>
                </a:solidFill>
              </a:rPr>
              <a:t>About 40 days data taking</a:t>
            </a:r>
          </a:p>
          <a:p>
            <a:pPr marL="171450" indent="-171450">
              <a:buFont typeface="Wingdings" panose="05000000000000000000" pitchFamily="2" charset="2"/>
              <a:buChar char="ü"/>
            </a:pPr>
            <a:endParaRPr lang="en-US" sz="500" dirty="0" smtClean="0"/>
          </a:p>
          <a:p>
            <a:pPr marL="342900" indent="-342900">
              <a:buBlip>
                <a:blip r:embed="rId4"/>
              </a:buBlip>
            </a:pPr>
            <a:r>
              <a:rPr lang="en-US" sz="2000" dirty="0" smtClean="0">
                <a:solidFill>
                  <a:srgbClr val="C00000"/>
                </a:solidFill>
              </a:rPr>
              <a:t>100 mg scale samples mass</a:t>
            </a:r>
          </a:p>
          <a:p>
            <a:pPr marL="171450" indent="-171450">
              <a:buFont typeface="Wingdings" panose="05000000000000000000" pitchFamily="2" charset="2"/>
              <a:buChar char="ü"/>
            </a:pPr>
            <a:endParaRPr lang="en-US" sz="500" dirty="0" smtClean="0">
              <a:solidFill>
                <a:schemeClr val="accent6">
                  <a:lumMod val="50000"/>
                </a:schemeClr>
              </a:solidFill>
            </a:endParaRPr>
          </a:p>
          <a:p>
            <a:pPr marL="342900" indent="-342900">
              <a:buFont typeface="Wingdings" panose="05000000000000000000" pitchFamily="2" charset="2"/>
              <a:buChar char="ü"/>
            </a:pPr>
            <a:r>
              <a:rPr lang="en-US" sz="2000" dirty="0" smtClean="0">
                <a:solidFill>
                  <a:schemeClr val="accent6">
                    <a:lumMod val="50000"/>
                  </a:schemeClr>
                </a:solidFill>
              </a:rPr>
              <a:t>Enriched </a:t>
            </a:r>
            <a:r>
              <a:rPr lang="en-US" sz="2000" baseline="30000" dirty="0" smtClean="0">
                <a:solidFill>
                  <a:schemeClr val="accent6">
                    <a:lumMod val="50000"/>
                  </a:schemeClr>
                </a:solidFill>
              </a:rPr>
              <a:t>174</a:t>
            </a:r>
            <a:r>
              <a:rPr lang="en-US" sz="2000" dirty="0" smtClean="0">
                <a:solidFill>
                  <a:schemeClr val="accent6">
                    <a:lumMod val="50000"/>
                  </a:schemeClr>
                </a:solidFill>
              </a:rPr>
              <a:t>Hf to 56%</a:t>
            </a:r>
          </a:p>
          <a:p>
            <a:pPr marL="171450" indent="-171450">
              <a:buFont typeface="Wingdings" panose="05000000000000000000" pitchFamily="2" charset="2"/>
              <a:buChar char="ü"/>
            </a:pPr>
            <a:endParaRPr lang="it-IT" sz="500" baseline="-25000" dirty="0" smtClean="0">
              <a:solidFill>
                <a:schemeClr val="accent6">
                  <a:lumMod val="50000"/>
                </a:schemeClr>
              </a:solidFill>
            </a:endParaRPr>
          </a:p>
          <a:p>
            <a:pPr marL="342900" indent="-342900">
              <a:buFont typeface="Wingdings" panose="05000000000000000000" pitchFamily="2" charset="2"/>
              <a:buChar char="ü"/>
            </a:pPr>
            <a:r>
              <a:rPr lang="en-US" sz="2000" dirty="0" smtClean="0">
                <a:solidFill>
                  <a:schemeClr val="accent6">
                    <a:lumMod val="50000"/>
                  </a:schemeClr>
                </a:solidFill>
              </a:rPr>
              <a:t>FWHM = 4% @ 2.3 MeV</a:t>
            </a:r>
          </a:p>
          <a:p>
            <a:pPr marL="171450" indent="-171450">
              <a:buFont typeface="Wingdings" panose="05000000000000000000" pitchFamily="2" charset="2"/>
              <a:buChar char="ü"/>
            </a:pPr>
            <a:endParaRPr lang="en-US" sz="500" dirty="0" smtClean="0"/>
          </a:p>
          <a:p>
            <a:pPr marL="342900" indent="-342900">
              <a:buBlip>
                <a:blip r:embed="rId4"/>
              </a:buBlip>
            </a:pPr>
            <a:r>
              <a:rPr lang="en-US" sz="2000" dirty="0" err="1" smtClean="0">
                <a:solidFill>
                  <a:srgbClr val="C00000"/>
                </a:solidFill>
              </a:rPr>
              <a:t>Bkg</a:t>
            </a:r>
            <a:r>
              <a:rPr lang="en-US" sz="2000" dirty="0" smtClean="0">
                <a:solidFill>
                  <a:srgbClr val="C00000"/>
                </a:solidFill>
              </a:rPr>
              <a:t> (1-3 MeV) = 9 count/h</a:t>
            </a:r>
          </a:p>
        </p:txBody>
      </p:sp>
      <p:sp>
        <p:nvSpPr>
          <p:cNvPr id="7" name="TextBox 6"/>
          <p:cNvSpPr txBox="1"/>
          <p:nvPr/>
        </p:nvSpPr>
        <p:spPr>
          <a:xfrm>
            <a:off x="2909222" y="3933825"/>
            <a:ext cx="1491114" cy="369332"/>
          </a:xfrm>
          <a:prstGeom prst="rect">
            <a:avLst/>
          </a:prstGeom>
          <a:noFill/>
        </p:spPr>
        <p:txBody>
          <a:bodyPr wrap="none" rtlCol="0">
            <a:spAutoFit/>
          </a:bodyPr>
          <a:lstStyle/>
          <a:p>
            <a:r>
              <a:rPr lang="en-US" b="1" baseline="30000" dirty="0" smtClean="0"/>
              <a:t>174</a:t>
            </a:r>
            <a:r>
              <a:rPr lang="en-US" b="1" dirty="0" smtClean="0"/>
              <a:t>HfO</a:t>
            </a:r>
            <a:r>
              <a:rPr lang="en-US" b="1" baseline="-25000" dirty="0" smtClean="0"/>
              <a:t>2</a:t>
            </a:r>
            <a:r>
              <a:rPr lang="en-US" b="1" dirty="0" smtClean="0"/>
              <a:t> </a:t>
            </a:r>
            <a:r>
              <a:rPr lang="en-US" b="1" dirty="0" err="1" smtClean="0"/>
              <a:t>samle</a:t>
            </a:r>
            <a:endParaRPr lang="it-IT" b="1" dirty="0"/>
          </a:p>
        </p:txBody>
      </p:sp>
      <p:cxnSp>
        <p:nvCxnSpPr>
          <p:cNvPr id="9" name="Straight Arrow Connector 8"/>
          <p:cNvCxnSpPr/>
          <p:nvPr/>
        </p:nvCxnSpPr>
        <p:spPr>
          <a:xfrm>
            <a:off x="3654779" y="4303157"/>
            <a:ext cx="0" cy="4688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FB12C6B-2CC2-8848-B456-64C145085428}" type="slidenum">
              <a:rPr lang="en-US" smtClean="0"/>
              <a:t>21</a:t>
            </a:fld>
            <a:endParaRPr lang="en-US"/>
          </a:p>
        </p:txBody>
      </p:sp>
    </p:spTree>
    <p:extLst>
      <p:ext uri="{BB962C8B-B14F-4D97-AF65-F5344CB8AC3E}">
        <p14:creationId xmlns:p14="http://schemas.microsoft.com/office/powerpoint/2010/main" val="1144808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6761" t="13886" r="13881" b="57646"/>
          <a:stretch/>
        </p:blipFill>
        <p:spPr>
          <a:xfrm>
            <a:off x="490961" y="1698469"/>
            <a:ext cx="3925914" cy="29811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5910" t="43537" r="13030" b="26550"/>
          <a:stretch/>
        </p:blipFill>
        <p:spPr>
          <a:xfrm>
            <a:off x="4694491" y="1637821"/>
            <a:ext cx="4012290" cy="304177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3184" t="33469" r="62942" b="45850"/>
          <a:stretch/>
        </p:blipFill>
        <p:spPr>
          <a:xfrm>
            <a:off x="325435" y="2258007"/>
            <a:ext cx="205275" cy="1418254"/>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3184" t="33469" r="62942" b="45850"/>
          <a:stretch/>
        </p:blipFill>
        <p:spPr>
          <a:xfrm>
            <a:off x="4535808" y="2258007"/>
            <a:ext cx="205275" cy="1418254"/>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51848" t="72925" r="26319" b="24354"/>
          <a:stretch/>
        </p:blipFill>
        <p:spPr>
          <a:xfrm>
            <a:off x="6280758" y="4675555"/>
            <a:ext cx="1156996" cy="186613"/>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51848" t="72925" r="26319" b="24354"/>
          <a:stretch/>
        </p:blipFill>
        <p:spPr>
          <a:xfrm>
            <a:off x="1847112" y="4675555"/>
            <a:ext cx="1156996" cy="18661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53256" t="11157" r="30897" b="85578"/>
          <a:stretch/>
        </p:blipFill>
        <p:spPr>
          <a:xfrm>
            <a:off x="6280758" y="1455252"/>
            <a:ext cx="839755" cy="31024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53256" t="11157" r="30897" b="85578"/>
          <a:stretch/>
        </p:blipFill>
        <p:spPr>
          <a:xfrm>
            <a:off x="1847112" y="1446438"/>
            <a:ext cx="839755" cy="310243"/>
          </a:xfrm>
          <a:prstGeom prst="rect">
            <a:avLst/>
          </a:prstGeom>
        </p:spPr>
      </p:pic>
      <p:sp>
        <p:nvSpPr>
          <p:cNvPr id="20" name="TextBox 19"/>
          <p:cNvSpPr txBox="1"/>
          <p:nvPr/>
        </p:nvSpPr>
        <p:spPr>
          <a:xfrm>
            <a:off x="5057775" y="4915149"/>
            <a:ext cx="3219449" cy="646331"/>
          </a:xfrm>
          <a:prstGeom prst="rect">
            <a:avLst/>
          </a:prstGeom>
          <a:noFill/>
        </p:spPr>
        <p:txBody>
          <a:bodyPr wrap="square" rtlCol="0">
            <a:spAutoFit/>
          </a:bodyPr>
          <a:lstStyle/>
          <a:p>
            <a:pPr algn="ctr"/>
            <a:r>
              <a:rPr lang="en-US" baseline="30000" dirty="0"/>
              <a:t>174</a:t>
            </a:r>
            <a:r>
              <a:rPr lang="en-US" dirty="0"/>
              <a:t>HfO</a:t>
            </a:r>
            <a:r>
              <a:rPr lang="en-US" baseline="-25000" dirty="0" smtClean="0"/>
              <a:t>2</a:t>
            </a:r>
            <a:r>
              <a:rPr lang="en-US" dirty="0" smtClean="0"/>
              <a:t> + Sm</a:t>
            </a:r>
            <a:r>
              <a:rPr lang="en-US" baseline="-25000" dirty="0" smtClean="0"/>
              <a:t>2</a:t>
            </a:r>
            <a:r>
              <a:rPr lang="en-US" dirty="0" smtClean="0"/>
              <a:t>O</a:t>
            </a:r>
            <a:r>
              <a:rPr lang="en-US" baseline="-25000" dirty="0" smtClean="0"/>
              <a:t>3</a:t>
            </a:r>
            <a:endParaRPr lang="en-US" dirty="0" smtClean="0"/>
          </a:p>
          <a:p>
            <a:pPr algn="ctr"/>
            <a:r>
              <a:rPr lang="en-US" dirty="0" smtClean="0">
                <a:solidFill>
                  <a:srgbClr val="C00000"/>
                </a:solidFill>
              </a:rPr>
              <a:t>alpha </a:t>
            </a:r>
            <a:r>
              <a:rPr lang="en-US" baseline="30000" dirty="0" smtClean="0">
                <a:solidFill>
                  <a:srgbClr val="C00000"/>
                </a:solidFill>
              </a:rPr>
              <a:t>147</a:t>
            </a:r>
            <a:r>
              <a:rPr lang="en-US" dirty="0" smtClean="0">
                <a:solidFill>
                  <a:srgbClr val="C00000"/>
                </a:solidFill>
              </a:rPr>
              <a:t>Sm @ 2.3 MeV</a:t>
            </a:r>
            <a:endParaRPr lang="en-US" dirty="0">
              <a:solidFill>
                <a:srgbClr val="C00000"/>
              </a:solidFill>
            </a:endParaRPr>
          </a:p>
        </p:txBody>
      </p:sp>
      <p:sp>
        <p:nvSpPr>
          <p:cNvPr id="21" name="Title 1"/>
          <p:cNvSpPr txBox="1">
            <a:spLocks/>
          </p:cNvSpPr>
          <p:nvPr/>
        </p:nvSpPr>
        <p:spPr>
          <a:xfrm>
            <a:off x="628650" y="365127"/>
            <a:ext cx="7886700" cy="8921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mtClean="0">
                <a:solidFill>
                  <a:srgbClr val="4F81BD">
                    <a:lumMod val="75000"/>
                  </a:srgbClr>
                </a:solidFill>
                <a:latin typeface="+mn-lt"/>
              </a:rPr>
              <a:t>Previous experiment: MacFarlane (1961)</a:t>
            </a:r>
            <a:endParaRPr lang="en-US" sz="3200" b="1" dirty="0">
              <a:solidFill>
                <a:srgbClr val="4F81BD">
                  <a:lumMod val="75000"/>
                </a:srgbClr>
              </a:solidFill>
              <a:latin typeface="+mn-lt"/>
            </a:endParaRPr>
          </a:p>
        </p:txBody>
      </p:sp>
      <p:sp>
        <p:nvSpPr>
          <p:cNvPr id="22" name="TextBox 21"/>
          <p:cNvSpPr txBox="1"/>
          <p:nvPr/>
        </p:nvSpPr>
        <p:spPr>
          <a:xfrm>
            <a:off x="806093" y="4915149"/>
            <a:ext cx="3219449" cy="646331"/>
          </a:xfrm>
          <a:prstGeom prst="rect">
            <a:avLst/>
          </a:prstGeom>
          <a:noFill/>
        </p:spPr>
        <p:txBody>
          <a:bodyPr wrap="square" rtlCol="0">
            <a:spAutoFit/>
          </a:bodyPr>
          <a:lstStyle/>
          <a:p>
            <a:pPr algn="ctr"/>
            <a:r>
              <a:rPr lang="en-US" baseline="30000" dirty="0" smtClean="0"/>
              <a:t>174</a:t>
            </a:r>
            <a:r>
              <a:rPr lang="en-US" dirty="0" smtClean="0"/>
              <a:t>HfO</a:t>
            </a:r>
            <a:r>
              <a:rPr lang="en-US" baseline="-25000" dirty="0" smtClean="0"/>
              <a:t>2</a:t>
            </a:r>
            <a:r>
              <a:rPr lang="en-US" dirty="0" smtClean="0"/>
              <a:t> + </a:t>
            </a:r>
            <a:r>
              <a:rPr lang="en-US" baseline="30000" dirty="0" smtClean="0"/>
              <a:t>210</a:t>
            </a:r>
            <a:r>
              <a:rPr lang="en-US" dirty="0" smtClean="0"/>
              <a:t>Po</a:t>
            </a:r>
          </a:p>
          <a:p>
            <a:pPr algn="ctr"/>
            <a:r>
              <a:rPr lang="en-US" dirty="0" smtClean="0">
                <a:solidFill>
                  <a:srgbClr val="C00000"/>
                </a:solidFill>
              </a:rPr>
              <a:t>alpha </a:t>
            </a:r>
            <a:r>
              <a:rPr lang="en-US" baseline="30000" dirty="0" smtClean="0">
                <a:solidFill>
                  <a:srgbClr val="C00000"/>
                </a:solidFill>
              </a:rPr>
              <a:t>210</a:t>
            </a:r>
            <a:r>
              <a:rPr lang="en-US" dirty="0" smtClean="0">
                <a:solidFill>
                  <a:srgbClr val="C00000"/>
                </a:solidFill>
              </a:rPr>
              <a:t>Po @ 5.3 MeV</a:t>
            </a:r>
            <a:endParaRPr lang="en-US" dirty="0">
              <a:solidFill>
                <a:srgbClr val="C00000"/>
              </a:solidFill>
            </a:endParaRPr>
          </a:p>
        </p:txBody>
      </p:sp>
      <p:sp>
        <p:nvSpPr>
          <p:cNvPr id="2" name="TextBox 1"/>
          <p:cNvSpPr txBox="1"/>
          <p:nvPr/>
        </p:nvSpPr>
        <p:spPr>
          <a:xfrm>
            <a:off x="3015260" y="5791200"/>
            <a:ext cx="3113481" cy="646331"/>
          </a:xfrm>
          <a:prstGeom prst="rect">
            <a:avLst/>
          </a:prstGeom>
          <a:noFill/>
        </p:spPr>
        <p:txBody>
          <a:bodyPr wrap="none" rtlCol="0">
            <a:spAutoFit/>
          </a:bodyPr>
          <a:lstStyle/>
          <a:p>
            <a:pPr algn="ctr"/>
            <a:r>
              <a:rPr lang="en-US" b="1" dirty="0" smtClean="0">
                <a:solidFill>
                  <a:srgbClr val="C00000"/>
                </a:solidFill>
              </a:rPr>
              <a:t>Low statistics</a:t>
            </a:r>
          </a:p>
          <a:p>
            <a:pPr algn="ctr"/>
            <a:r>
              <a:rPr lang="en-US" b="1" dirty="0" smtClean="0">
                <a:solidFill>
                  <a:srgbClr val="C00000"/>
                </a:solidFill>
              </a:rPr>
              <a:t>Low signal to background ratio</a:t>
            </a:r>
            <a:endParaRPr lang="it-IT" b="1" dirty="0">
              <a:solidFill>
                <a:srgbClr val="C00000"/>
              </a:solidFill>
            </a:endParaRPr>
          </a:p>
        </p:txBody>
      </p:sp>
      <p:grpSp>
        <p:nvGrpSpPr>
          <p:cNvPr id="26" name="Group 25"/>
          <p:cNvGrpSpPr/>
          <p:nvPr/>
        </p:nvGrpSpPr>
        <p:grpSpPr>
          <a:xfrm>
            <a:off x="6644551" y="2181225"/>
            <a:ext cx="256703" cy="704850"/>
            <a:chOff x="6646694" y="2181225"/>
            <a:chExt cx="233366" cy="704850"/>
          </a:xfrm>
          <a:solidFill>
            <a:srgbClr val="C00000"/>
          </a:solidFill>
        </p:grpSpPr>
        <p:sp>
          <p:nvSpPr>
            <p:cNvPr id="24" name="Rectangle 23"/>
            <p:cNvSpPr/>
            <p:nvPr/>
          </p:nvSpPr>
          <p:spPr>
            <a:xfrm>
              <a:off x="6646694" y="2181225"/>
              <a:ext cx="119066" cy="704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p:cNvSpPr/>
            <p:nvPr/>
          </p:nvSpPr>
          <p:spPr>
            <a:xfrm>
              <a:off x="6760994" y="2470439"/>
              <a:ext cx="119066" cy="4156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2" name="Group 31"/>
          <p:cNvGrpSpPr/>
          <p:nvPr/>
        </p:nvGrpSpPr>
        <p:grpSpPr>
          <a:xfrm>
            <a:off x="1221305" y="2525654"/>
            <a:ext cx="385255" cy="546736"/>
            <a:chOff x="1423450" y="2557953"/>
            <a:chExt cx="385255" cy="546736"/>
          </a:xfrm>
        </p:grpSpPr>
        <p:grpSp>
          <p:nvGrpSpPr>
            <p:cNvPr id="27" name="Group 26"/>
            <p:cNvGrpSpPr/>
            <p:nvPr/>
          </p:nvGrpSpPr>
          <p:grpSpPr>
            <a:xfrm>
              <a:off x="1526332" y="2557953"/>
              <a:ext cx="282373" cy="546735"/>
              <a:chOff x="6812006" y="2195479"/>
              <a:chExt cx="233366" cy="704851"/>
            </a:xfrm>
            <a:solidFill>
              <a:srgbClr val="C00000"/>
            </a:solidFill>
          </p:grpSpPr>
          <p:sp>
            <p:nvSpPr>
              <p:cNvPr id="28" name="Rectangle 27"/>
              <p:cNvSpPr/>
              <p:nvPr/>
            </p:nvSpPr>
            <p:spPr>
              <a:xfrm>
                <a:off x="6812006" y="2195479"/>
                <a:ext cx="119066" cy="7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ctangle 28"/>
              <p:cNvSpPr/>
              <p:nvPr/>
            </p:nvSpPr>
            <p:spPr>
              <a:xfrm>
                <a:off x="6926306" y="2588053"/>
                <a:ext cx="119066" cy="3122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1" name="Rectangle 30"/>
            <p:cNvSpPr/>
            <p:nvPr/>
          </p:nvSpPr>
          <p:spPr>
            <a:xfrm>
              <a:off x="1423450" y="2811599"/>
              <a:ext cx="144070" cy="2930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4" name="TextBox 33"/>
          <p:cNvSpPr txBox="1"/>
          <p:nvPr/>
        </p:nvSpPr>
        <p:spPr>
          <a:xfrm>
            <a:off x="6637546" y="3343376"/>
            <a:ext cx="639919" cy="369332"/>
          </a:xfrm>
          <a:prstGeom prst="rect">
            <a:avLst/>
          </a:prstGeom>
          <a:noFill/>
        </p:spPr>
        <p:txBody>
          <a:bodyPr wrap="none" rtlCol="0">
            <a:spAutoFit/>
          </a:bodyPr>
          <a:lstStyle/>
          <a:p>
            <a:r>
              <a:rPr lang="en-US" b="1" baseline="30000" dirty="0" smtClean="0"/>
              <a:t>174</a:t>
            </a:r>
            <a:r>
              <a:rPr lang="en-US" b="1" dirty="0" smtClean="0"/>
              <a:t>Hf</a:t>
            </a:r>
            <a:endParaRPr lang="it-IT" b="1" dirty="0"/>
          </a:p>
        </p:txBody>
      </p:sp>
      <p:cxnSp>
        <p:nvCxnSpPr>
          <p:cNvPr id="35" name="Straight Arrow Connector 34"/>
          <p:cNvCxnSpPr>
            <a:stCxn id="34" idx="0"/>
          </p:cNvCxnSpPr>
          <p:nvPr/>
        </p:nvCxnSpPr>
        <p:spPr>
          <a:xfrm flipH="1" flipV="1">
            <a:off x="6770281" y="2967134"/>
            <a:ext cx="187225" cy="3762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69295" y="3458255"/>
            <a:ext cx="639919" cy="369332"/>
          </a:xfrm>
          <a:prstGeom prst="rect">
            <a:avLst/>
          </a:prstGeom>
          <a:solidFill>
            <a:schemeClr val="bg1"/>
          </a:solidFill>
        </p:spPr>
        <p:txBody>
          <a:bodyPr wrap="none" rtlCol="0">
            <a:spAutoFit/>
          </a:bodyPr>
          <a:lstStyle/>
          <a:p>
            <a:r>
              <a:rPr lang="en-US" b="1" baseline="30000" dirty="0" smtClean="0"/>
              <a:t>174</a:t>
            </a:r>
            <a:r>
              <a:rPr lang="en-US" b="1" dirty="0" smtClean="0"/>
              <a:t>Hf</a:t>
            </a:r>
            <a:endParaRPr lang="it-IT" b="1" dirty="0"/>
          </a:p>
        </p:txBody>
      </p:sp>
      <p:cxnSp>
        <p:nvCxnSpPr>
          <p:cNvPr id="40" name="Straight Arrow Connector 39"/>
          <p:cNvCxnSpPr>
            <a:stCxn id="39" idx="0"/>
          </p:cNvCxnSpPr>
          <p:nvPr/>
        </p:nvCxnSpPr>
        <p:spPr>
          <a:xfrm flipH="1" flipV="1">
            <a:off x="1402030" y="3082013"/>
            <a:ext cx="187225" cy="3762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FB12C6B-2CC2-8848-B456-64C145085428}" type="slidenum">
              <a:rPr lang="en-US" smtClean="0"/>
              <a:t>22</a:t>
            </a:fld>
            <a:endParaRPr lang="en-US"/>
          </a:p>
        </p:txBody>
      </p:sp>
    </p:spTree>
    <p:extLst>
      <p:ext uri="{BB962C8B-B14F-4D97-AF65-F5344CB8AC3E}">
        <p14:creationId xmlns:p14="http://schemas.microsoft.com/office/powerpoint/2010/main" val="543248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08581"/>
          </a:xfrm>
        </p:spPr>
        <p:txBody>
          <a:bodyPr>
            <a:normAutofit/>
          </a:bodyPr>
          <a:lstStyle/>
          <a:p>
            <a:pPr algn="ctr"/>
            <a:r>
              <a:rPr lang="en-US" sz="3200" b="1" dirty="0" smtClean="0">
                <a:solidFill>
                  <a:schemeClr val="accent1">
                    <a:lumMod val="50000"/>
                  </a:schemeClr>
                </a:solidFill>
                <a:latin typeface="+mn-lt"/>
              </a:rPr>
              <a:t>Scintillating detector</a:t>
            </a:r>
            <a:endParaRPr lang="en-US" sz="3200" b="1" dirty="0">
              <a:solidFill>
                <a:schemeClr val="accent1">
                  <a:lumMod val="50000"/>
                </a:schemeClr>
              </a:solidFill>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36" r="79403"/>
          <a:stretch/>
        </p:blipFill>
        <p:spPr>
          <a:xfrm>
            <a:off x="2598613" y="1513490"/>
            <a:ext cx="2604958" cy="3542921"/>
          </a:xfrm>
          <a:prstGeom prst="rect">
            <a:avLst/>
          </a:prstGeom>
        </p:spPr>
      </p:pic>
      <p:sp>
        <p:nvSpPr>
          <p:cNvPr id="3" name="Slide Number Placeholder 2"/>
          <p:cNvSpPr>
            <a:spLocks noGrp="1"/>
          </p:cNvSpPr>
          <p:nvPr>
            <p:ph type="sldNum" sz="quarter" idx="12"/>
          </p:nvPr>
        </p:nvSpPr>
        <p:spPr/>
        <p:txBody>
          <a:bodyPr/>
          <a:lstStyle/>
          <a:p>
            <a:fld id="{5FB12C6B-2CC2-8848-B456-64C145085428}" type="slidenum">
              <a:rPr lang="en-US" smtClean="0"/>
              <a:t>23</a:t>
            </a:fld>
            <a:endParaRPr lang="en-US"/>
          </a:p>
        </p:txBody>
      </p:sp>
      <p:sp>
        <p:nvSpPr>
          <p:cNvPr id="5" name="TextBox 4"/>
          <p:cNvSpPr txBox="1"/>
          <p:nvPr/>
        </p:nvSpPr>
        <p:spPr>
          <a:xfrm>
            <a:off x="2784302" y="5379191"/>
            <a:ext cx="2224968" cy="400110"/>
          </a:xfrm>
          <a:prstGeom prst="rect">
            <a:avLst/>
          </a:prstGeom>
          <a:noFill/>
        </p:spPr>
        <p:txBody>
          <a:bodyPr wrap="none" rtlCol="0">
            <a:spAutoFit/>
          </a:bodyPr>
          <a:lstStyle/>
          <a:p>
            <a:r>
              <a:rPr lang="en-US" sz="2000" b="1" dirty="0" smtClean="0"/>
              <a:t>Copper box (5 mm)</a:t>
            </a:r>
            <a:endParaRPr lang="en-US" sz="2000" b="1" dirty="0"/>
          </a:p>
        </p:txBody>
      </p:sp>
      <p:sp>
        <p:nvSpPr>
          <p:cNvPr id="6" name="TextBox 5"/>
          <p:cNvSpPr txBox="1"/>
          <p:nvPr/>
        </p:nvSpPr>
        <p:spPr>
          <a:xfrm>
            <a:off x="5228399" y="5384334"/>
            <a:ext cx="3449022" cy="707886"/>
          </a:xfrm>
          <a:prstGeom prst="rect">
            <a:avLst/>
          </a:prstGeom>
          <a:noFill/>
        </p:spPr>
        <p:txBody>
          <a:bodyPr wrap="none" rtlCol="0">
            <a:spAutoFit/>
          </a:bodyPr>
          <a:lstStyle/>
          <a:p>
            <a:pPr algn="ctr"/>
            <a:r>
              <a:rPr lang="en-US" sz="2000" b="1" dirty="0" smtClean="0"/>
              <a:t>Passive shield (10-20 cm of </a:t>
            </a:r>
            <a:r>
              <a:rPr lang="en-US" sz="2000" b="1" dirty="0" err="1" smtClean="0"/>
              <a:t>Pb</a:t>
            </a:r>
            <a:r>
              <a:rPr lang="en-US" sz="2000" b="1" dirty="0" smtClean="0"/>
              <a:t>)</a:t>
            </a:r>
          </a:p>
          <a:p>
            <a:pPr algn="ctr"/>
            <a:r>
              <a:rPr lang="en-US" sz="2000" b="1" dirty="0" smtClean="0"/>
              <a:t>Underground lab (LNGS) </a:t>
            </a:r>
            <a:endParaRPr lang="en-US" sz="20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7137" r="6902"/>
          <a:stretch/>
        </p:blipFill>
        <p:spPr>
          <a:xfrm>
            <a:off x="4939134" y="1434740"/>
            <a:ext cx="4204866" cy="3912611"/>
          </a:xfrm>
          <a:prstGeom prst="rect">
            <a:avLst/>
          </a:prstGeom>
        </p:spPr>
      </p:pic>
      <p:sp>
        <p:nvSpPr>
          <p:cNvPr id="8" name="TextBox 7"/>
          <p:cNvSpPr txBox="1"/>
          <p:nvPr/>
        </p:nvSpPr>
        <p:spPr>
          <a:xfrm>
            <a:off x="504745" y="2290530"/>
            <a:ext cx="1860381" cy="369332"/>
          </a:xfrm>
          <a:prstGeom prst="rect">
            <a:avLst/>
          </a:prstGeom>
          <a:noFill/>
        </p:spPr>
        <p:txBody>
          <a:bodyPr wrap="none" rtlCol="0">
            <a:spAutoFit/>
          </a:bodyPr>
          <a:lstStyle/>
          <a:p>
            <a:r>
              <a:rPr lang="en-US" b="1" dirty="0" smtClean="0"/>
              <a:t>Plastic scintillator</a:t>
            </a:r>
            <a:endParaRPr lang="it-IT" b="1" dirty="0"/>
          </a:p>
        </p:txBody>
      </p:sp>
      <p:sp>
        <p:nvSpPr>
          <p:cNvPr id="9" name="TextBox 8"/>
          <p:cNvSpPr txBox="1"/>
          <p:nvPr/>
        </p:nvSpPr>
        <p:spPr>
          <a:xfrm>
            <a:off x="1744443" y="3120847"/>
            <a:ext cx="575799" cy="369332"/>
          </a:xfrm>
          <a:prstGeom prst="rect">
            <a:avLst/>
          </a:prstGeom>
          <a:noFill/>
        </p:spPr>
        <p:txBody>
          <a:bodyPr wrap="none" rtlCol="0">
            <a:spAutoFit/>
          </a:bodyPr>
          <a:lstStyle/>
          <a:p>
            <a:r>
              <a:rPr lang="en-US" b="1" dirty="0" smtClean="0"/>
              <a:t>CHC</a:t>
            </a:r>
            <a:endParaRPr lang="it-IT" b="1" dirty="0"/>
          </a:p>
        </p:txBody>
      </p:sp>
      <p:sp>
        <p:nvSpPr>
          <p:cNvPr id="10" name="TextBox 9"/>
          <p:cNvSpPr txBox="1"/>
          <p:nvPr/>
        </p:nvSpPr>
        <p:spPr>
          <a:xfrm>
            <a:off x="485509" y="3618194"/>
            <a:ext cx="1834733" cy="646331"/>
          </a:xfrm>
          <a:prstGeom prst="rect">
            <a:avLst/>
          </a:prstGeom>
          <a:noFill/>
        </p:spPr>
        <p:txBody>
          <a:bodyPr wrap="none" rtlCol="0">
            <a:spAutoFit/>
          </a:bodyPr>
          <a:lstStyle/>
          <a:p>
            <a:pPr algn="r"/>
            <a:r>
              <a:rPr lang="en-US" b="1" dirty="0" smtClean="0"/>
              <a:t>Active light guide</a:t>
            </a:r>
          </a:p>
          <a:p>
            <a:pPr algn="r"/>
            <a:r>
              <a:rPr lang="en-US" b="1" dirty="0" smtClean="0"/>
              <a:t>PbWO</a:t>
            </a:r>
            <a:r>
              <a:rPr lang="en-US" b="1" baseline="-25000" dirty="0" smtClean="0"/>
              <a:t>4</a:t>
            </a:r>
            <a:r>
              <a:rPr lang="en-US" b="1" dirty="0" smtClean="0"/>
              <a:t> crystal</a:t>
            </a:r>
            <a:endParaRPr lang="it-IT" b="1" dirty="0"/>
          </a:p>
        </p:txBody>
      </p:sp>
      <p:sp>
        <p:nvSpPr>
          <p:cNvPr id="11" name="TextBox 10"/>
          <p:cNvSpPr txBox="1"/>
          <p:nvPr/>
        </p:nvSpPr>
        <p:spPr>
          <a:xfrm>
            <a:off x="1131519" y="4503577"/>
            <a:ext cx="1218988" cy="369332"/>
          </a:xfrm>
          <a:prstGeom prst="rect">
            <a:avLst/>
          </a:prstGeom>
          <a:noFill/>
        </p:spPr>
        <p:txBody>
          <a:bodyPr wrap="none" rtlCol="0">
            <a:spAutoFit/>
          </a:bodyPr>
          <a:lstStyle/>
          <a:p>
            <a:r>
              <a:rPr lang="en-US" b="1" dirty="0" err="1" smtClean="0"/>
              <a:t>SiPM</a:t>
            </a:r>
            <a:r>
              <a:rPr lang="en-US" b="1" dirty="0" smtClean="0"/>
              <a:t> array</a:t>
            </a:r>
            <a:endParaRPr lang="it-IT" b="1" dirty="0"/>
          </a:p>
        </p:txBody>
      </p:sp>
      <p:sp>
        <p:nvSpPr>
          <p:cNvPr id="12" name="TextBox 11"/>
          <p:cNvSpPr txBox="1"/>
          <p:nvPr/>
        </p:nvSpPr>
        <p:spPr>
          <a:xfrm>
            <a:off x="776358" y="5056411"/>
            <a:ext cx="1568891" cy="369332"/>
          </a:xfrm>
          <a:prstGeom prst="rect">
            <a:avLst/>
          </a:prstGeom>
          <a:noFill/>
        </p:spPr>
        <p:txBody>
          <a:bodyPr wrap="none" rtlCol="0">
            <a:spAutoFit/>
          </a:bodyPr>
          <a:lstStyle/>
          <a:p>
            <a:r>
              <a:rPr lang="en-US" b="1" dirty="0" smtClean="0"/>
              <a:t>Teflon support</a:t>
            </a:r>
            <a:endParaRPr lang="it-IT" b="1" dirty="0"/>
          </a:p>
        </p:txBody>
      </p:sp>
      <p:cxnSp>
        <p:nvCxnSpPr>
          <p:cNvPr id="14" name="Straight Arrow Connector 13"/>
          <p:cNvCxnSpPr>
            <a:stCxn id="9" idx="3"/>
          </p:cNvCxnSpPr>
          <p:nvPr/>
        </p:nvCxnSpPr>
        <p:spPr>
          <a:xfrm>
            <a:off x="2320242" y="3305513"/>
            <a:ext cx="1416186" cy="31268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2365126" y="2475196"/>
            <a:ext cx="1197881" cy="31530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65126" y="3941359"/>
            <a:ext cx="1416186" cy="31268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3"/>
          </p:cNvCxnSpPr>
          <p:nvPr/>
        </p:nvCxnSpPr>
        <p:spPr>
          <a:xfrm flipV="1">
            <a:off x="2350507" y="4461626"/>
            <a:ext cx="1410928" cy="226617"/>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p:cNvCxnSpPr>
          <p:nvPr/>
        </p:nvCxnSpPr>
        <p:spPr>
          <a:xfrm flipV="1">
            <a:off x="2345249" y="4574934"/>
            <a:ext cx="1848379" cy="666143"/>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18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7"/>
            <a:ext cx="7886700" cy="911224"/>
          </a:xfrm>
        </p:spPr>
        <p:txBody>
          <a:bodyPr>
            <a:normAutofit/>
          </a:bodyPr>
          <a:lstStyle/>
          <a:p>
            <a:pPr algn="ctr"/>
            <a:r>
              <a:rPr lang="en-US" sz="3200" b="1" dirty="0" smtClean="0">
                <a:solidFill>
                  <a:schemeClr val="accent1">
                    <a:lumMod val="50000"/>
                  </a:schemeClr>
                </a:solidFill>
                <a:latin typeface="+mn-lt"/>
              </a:rPr>
              <a:t>Scintillating bolometer</a:t>
            </a:r>
            <a:endParaRPr lang="en-US" sz="3200" b="1" dirty="0">
              <a:solidFill>
                <a:schemeClr val="accent1">
                  <a:lumMod val="50000"/>
                </a:schemeClr>
              </a:solidFill>
              <a:latin typeface="+mn-lt"/>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326" y="1138379"/>
            <a:ext cx="3862350" cy="252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57942" y="1138379"/>
            <a:ext cx="3619333" cy="2862322"/>
          </a:xfrm>
          <a:prstGeom prst="rect">
            <a:avLst/>
          </a:prstGeom>
        </p:spPr>
        <p:txBody>
          <a:bodyPr wrap="square">
            <a:spAutoFit/>
          </a:bodyPr>
          <a:lstStyle/>
          <a:p>
            <a:pPr algn="just"/>
            <a:r>
              <a:rPr lang="en-US" sz="2000" dirty="0" smtClean="0"/>
              <a:t>During particle </a:t>
            </a:r>
            <a:r>
              <a:rPr lang="en-US" sz="2000" dirty="0"/>
              <a:t>interaction in the crystal a </a:t>
            </a:r>
            <a:r>
              <a:rPr lang="en-US" sz="2000" dirty="0" smtClean="0"/>
              <a:t>fraction </a:t>
            </a:r>
            <a:r>
              <a:rPr lang="en-US" sz="2000" dirty="0"/>
              <a:t>of the deposited energy </a:t>
            </a:r>
            <a:r>
              <a:rPr lang="en-US" sz="2000" dirty="0" smtClean="0"/>
              <a:t>is </a:t>
            </a:r>
            <a:r>
              <a:rPr lang="it-IT" sz="2000" dirty="0" smtClean="0"/>
              <a:t>converted </a:t>
            </a:r>
            <a:r>
              <a:rPr lang="it-IT" sz="2000" dirty="0"/>
              <a:t>into </a:t>
            </a:r>
            <a:r>
              <a:rPr lang="it-IT" sz="2000" dirty="0" smtClean="0"/>
              <a:t>scintillation. Combining the</a:t>
            </a:r>
            <a:r>
              <a:rPr lang="en-US" sz="2000" dirty="0" smtClean="0"/>
              <a:t> </a:t>
            </a:r>
            <a:r>
              <a:rPr lang="en-US" sz="2000" dirty="0"/>
              <a:t>crystal with cryogenic light </a:t>
            </a:r>
            <a:r>
              <a:rPr lang="en-US" sz="2000" dirty="0" smtClean="0"/>
              <a:t>detector allows to </a:t>
            </a:r>
            <a:r>
              <a:rPr lang="it-IT" sz="2000" dirty="0" smtClean="0"/>
              <a:t>simultaneous </a:t>
            </a:r>
            <a:r>
              <a:rPr lang="it-IT" sz="2000" dirty="0"/>
              <a:t>measurement </a:t>
            </a:r>
            <a:r>
              <a:rPr lang="it-IT" sz="2000" dirty="0" smtClean="0"/>
              <a:t>of the </a:t>
            </a:r>
            <a:r>
              <a:rPr lang="en-US" sz="2000" dirty="0" smtClean="0"/>
              <a:t>energy </a:t>
            </a:r>
            <a:r>
              <a:rPr lang="en-US" sz="2000" dirty="0"/>
              <a:t>deposited in </a:t>
            </a:r>
            <a:r>
              <a:rPr lang="en-US" sz="2000" dirty="0" smtClean="0"/>
              <a:t>crystal (</a:t>
            </a:r>
            <a:r>
              <a:rPr lang="en-US" sz="2000" b="1" dirty="0" smtClean="0"/>
              <a:t>H</a:t>
            </a:r>
            <a:r>
              <a:rPr lang="en-US" sz="2000" dirty="0" smtClean="0"/>
              <a:t>) and </a:t>
            </a:r>
            <a:r>
              <a:rPr lang="it-IT" sz="2000" dirty="0" smtClean="0"/>
              <a:t>produced </a:t>
            </a:r>
            <a:r>
              <a:rPr lang="it-IT" sz="2000" dirty="0"/>
              <a:t>scintillation (</a:t>
            </a:r>
            <a:r>
              <a:rPr lang="it-IT" sz="2000" b="1" dirty="0" smtClean="0"/>
              <a:t>L</a:t>
            </a:r>
            <a:r>
              <a:rPr lang="it-IT" sz="2000" dirty="0" smtClean="0"/>
              <a:t>)</a:t>
            </a:r>
            <a:endParaRPr lang="it-IT" sz="2000" dirty="0"/>
          </a:p>
        </p:txBody>
      </p:sp>
      <p:sp>
        <p:nvSpPr>
          <p:cNvPr id="6" name="Rectangle 5"/>
          <p:cNvSpPr/>
          <p:nvPr/>
        </p:nvSpPr>
        <p:spPr>
          <a:xfrm>
            <a:off x="5094152" y="4343153"/>
            <a:ext cx="3583123" cy="1938992"/>
          </a:xfrm>
          <a:prstGeom prst="rect">
            <a:avLst/>
          </a:prstGeom>
        </p:spPr>
        <p:txBody>
          <a:bodyPr wrap="square">
            <a:spAutoFit/>
          </a:bodyPr>
          <a:lstStyle/>
          <a:p>
            <a:pPr algn="just"/>
            <a:r>
              <a:rPr lang="en-US" sz="2000" dirty="0"/>
              <a:t>S</a:t>
            </a:r>
            <a:r>
              <a:rPr lang="en-US" sz="2000" dirty="0" smtClean="0"/>
              <a:t>imultaneous </a:t>
            </a:r>
            <a:r>
              <a:rPr lang="en-US" sz="2000" dirty="0"/>
              <a:t>and independent, double readout of heat and scintillation </a:t>
            </a:r>
            <a:r>
              <a:rPr lang="en-US" sz="2000" dirty="0" smtClean="0"/>
              <a:t>light leads to an effective discrimination of e/</a:t>
            </a:r>
            <a:r>
              <a:rPr lang="en-US" sz="2000" dirty="0" smtClean="0">
                <a:sym typeface="Symbol"/>
              </a:rPr>
              <a:t> from  </a:t>
            </a:r>
            <a:r>
              <a:rPr lang="en-US" sz="2000" dirty="0">
                <a:sym typeface="Symbol"/>
              </a:rPr>
              <a:t>events </a:t>
            </a:r>
            <a:r>
              <a:rPr lang="it-IT" sz="2000" dirty="0" smtClean="0"/>
              <a:t>by the different </a:t>
            </a:r>
            <a:r>
              <a:rPr lang="it-IT" sz="2000" b="1" dirty="0" smtClean="0"/>
              <a:t>L/H </a:t>
            </a:r>
            <a:r>
              <a:rPr lang="it-IT" sz="2000" b="1" dirty="0"/>
              <a:t>ratio</a:t>
            </a:r>
          </a:p>
        </p:txBody>
      </p:sp>
      <p:grpSp>
        <p:nvGrpSpPr>
          <p:cNvPr id="7" name="Group 6"/>
          <p:cNvGrpSpPr/>
          <p:nvPr/>
        </p:nvGrpSpPr>
        <p:grpSpPr>
          <a:xfrm>
            <a:off x="1362665" y="4085994"/>
            <a:ext cx="2504487" cy="2411361"/>
            <a:chOff x="2480115" y="36570436"/>
            <a:chExt cx="4162928" cy="4116098"/>
          </a:xfrm>
        </p:grpSpPr>
        <p:cxnSp>
          <p:nvCxnSpPr>
            <p:cNvPr id="8" name="Straight Arrow Connector 7"/>
            <p:cNvCxnSpPr/>
            <p:nvPr/>
          </p:nvCxnSpPr>
          <p:spPr>
            <a:xfrm flipV="1">
              <a:off x="3158123" y="36785439"/>
              <a:ext cx="0" cy="3268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V="1">
              <a:off x="4792571" y="38419886"/>
              <a:ext cx="0" cy="32688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58123" y="37074640"/>
              <a:ext cx="1972752" cy="2979694"/>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88032" y="37966102"/>
              <a:ext cx="3455011" cy="2088232"/>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rot="1920000">
              <a:off x="3722786" y="37818026"/>
              <a:ext cx="278822" cy="2386701"/>
            </a:xfrm>
            <a:prstGeom prst="ellipse">
              <a:avLst/>
            </a:prstGeom>
            <a:solidFill>
              <a:srgbClr val="95B3D7">
                <a:alpha val="50196"/>
              </a:srgb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rot="3420000">
              <a:off x="3884747" y="38670125"/>
              <a:ext cx="195430" cy="1799937"/>
            </a:xfrm>
            <a:prstGeom prst="ellipse">
              <a:avLst/>
            </a:prstGeom>
            <a:solidFill>
              <a:srgbClr val="D99694">
                <a:alpha val="5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p:cNvSpPr/>
            <p:nvPr/>
          </p:nvSpPr>
          <p:spPr>
            <a:xfrm rot="3577604">
              <a:off x="4896924" y="38782595"/>
              <a:ext cx="216184" cy="345970"/>
            </a:xfrm>
            <a:prstGeom prst="ellipse">
              <a:avLst/>
            </a:prstGeom>
            <a:solidFill>
              <a:srgbClr val="D99694">
                <a:alpha val="5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 14"/>
            <p:cNvSpPr/>
            <p:nvPr/>
          </p:nvSpPr>
          <p:spPr>
            <a:xfrm rot="3577604">
              <a:off x="5348371" y="38511988"/>
              <a:ext cx="216184" cy="345970"/>
            </a:xfrm>
            <a:prstGeom prst="ellipse">
              <a:avLst/>
            </a:prstGeom>
            <a:solidFill>
              <a:srgbClr val="D99694">
                <a:alpha val="5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rot="16200000">
              <a:off x="2233135" y="37213420"/>
              <a:ext cx="1107859" cy="613899"/>
            </a:xfrm>
            <a:prstGeom prst="rect">
              <a:avLst/>
            </a:prstGeom>
            <a:noFill/>
          </p:spPr>
          <p:txBody>
            <a:bodyPr wrap="none" rtlCol="0">
              <a:spAutoFit/>
            </a:bodyPr>
            <a:lstStyle/>
            <a:p>
              <a:r>
                <a:rPr lang="en-US" b="1" dirty="0" smtClean="0"/>
                <a:t>Light</a:t>
              </a:r>
              <a:endParaRPr lang="it-IT" b="1" dirty="0"/>
            </a:p>
          </p:txBody>
        </p:sp>
        <p:sp>
          <p:nvSpPr>
            <p:cNvPr id="17" name="TextBox 16"/>
            <p:cNvSpPr txBox="1"/>
            <p:nvPr/>
          </p:nvSpPr>
          <p:spPr>
            <a:xfrm>
              <a:off x="5217931" y="40056099"/>
              <a:ext cx="1060148" cy="630435"/>
            </a:xfrm>
            <a:prstGeom prst="rect">
              <a:avLst/>
            </a:prstGeom>
            <a:noFill/>
          </p:spPr>
          <p:txBody>
            <a:bodyPr wrap="none" rtlCol="0">
              <a:spAutoFit/>
            </a:bodyPr>
            <a:lstStyle/>
            <a:p>
              <a:r>
                <a:rPr lang="en-US" b="1" dirty="0" smtClean="0"/>
                <a:t>Heat</a:t>
              </a:r>
              <a:endParaRPr lang="it-IT" b="1" dirty="0"/>
            </a:p>
          </p:txBody>
        </p:sp>
        <p:sp>
          <p:nvSpPr>
            <p:cNvPr id="18" name="TextBox 17"/>
            <p:cNvSpPr txBox="1"/>
            <p:nvPr/>
          </p:nvSpPr>
          <p:spPr>
            <a:xfrm rot="18288156">
              <a:off x="3531191" y="37182619"/>
              <a:ext cx="1787108" cy="562741"/>
            </a:xfrm>
            <a:prstGeom prst="rect">
              <a:avLst/>
            </a:prstGeom>
            <a:noFill/>
          </p:spPr>
          <p:txBody>
            <a:bodyPr wrap="none" rtlCol="0">
              <a:spAutoFit/>
            </a:bodyPr>
            <a:lstStyle/>
            <a:p>
              <a:r>
                <a:rPr lang="en-US" sz="1600" dirty="0" smtClean="0"/>
                <a:t>e/</a:t>
              </a:r>
              <a:r>
                <a:rPr lang="en-US" sz="1600" dirty="0" smtClean="0">
                  <a:sym typeface="Symbol"/>
                </a:rPr>
                <a:t> events</a:t>
              </a:r>
              <a:endParaRPr lang="it-IT" sz="1600" dirty="0"/>
            </a:p>
          </p:txBody>
        </p:sp>
        <p:sp>
          <p:nvSpPr>
            <p:cNvPr id="19" name="TextBox 18"/>
            <p:cNvSpPr txBox="1"/>
            <p:nvPr/>
          </p:nvSpPr>
          <p:spPr>
            <a:xfrm rot="19661668">
              <a:off x="4987480" y="37829675"/>
              <a:ext cx="1513754" cy="577899"/>
            </a:xfrm>
            <a:prstGeom prst="rect">
              <a:avLst/>
            </a:prstGeom>
            <a:noFill/>
          </p:spPr>
          <p:txBody>
            <a:bodyPr wrap="none" rtlCol="0">
              <a:spAutoFit/>
            </a:bodyPr>
            <a:lstStyle/>
            <a:p>
              <a:r>
                <a:rPr lang="en-US" sz="1600" dirty="0" smtClean="0">
                  <a:sym typeface="Symbol"/>
                </a:rPr>
                <a:t> events</a:t>
              </a:r>
              <a:endParaRPr lang="it-IT" sz="1600" dirty="0"/>
            </a:p>
          </p:txBody>
        </p:sp>
      </p:grpSp>
      <p:sp>
        <p:nvSpPr>
          <p:cNvPr id="3" name="Slide Number Placeholder 2"/>
          <p:cNvSpPr>
            <a:spLocks noGrp="1"/>
          </p:cNvSpPr>
          <p:nvPr>
            <p:ph type="sldNum" sz="quarter" idx="12"/>
          </p:nvPr>
        </p:nvSpPr>
        <p:spPr/>
        <p:txBody>
          <a:bodyPr/>
          <a:lstStyle/>
          <a:p>
            <a:fld id="{5FB12C6B-2CC2-8848-B456-64C145085428}" type="slidenum">
              <a:rPr lang="en-US" smtClean="0"/>
              <a:t>24</a:t>
            </a:fld>
            <a:endParaRPr lang="en-US"/>
          </a:p>
        </p:txBody>
      </p:sp>
    </p:spTree>
    <p:extLst>
      <p:ext uri="{BB962C8B-B14F-4D97-AF65-F5344CB8AC3E}">
        <p14:creationId xmlns:p14="http://schemas.microsoft.com/office/powerpoint/2010/main" val="46581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0852"/>
            <a:ext cx="7886700" cy="911224"/>
          </a:xfrm>
        </p:spPr>
        <p:txBody>
          <a:bodyPr>
            <a:normAutofit/>
          </a:bodyPr>
          <a:lstStyle/>
          <a:p>
            <a:pPr algn="ctr"/>
            <a:r>
              <a:rPr lang="en-US" sz="3200" b="1" dirty="0" smtClean="0">
                <a:solidFill>
                  <a:schemeClr val="accent1">
                    <a:lumMod val="50000"/>
                  </a:schemeClr>
                </a:solidFill>
                <a:latin typeface="+mn-lt"/>
              </a:rPr>
              <a:t>What we suppose to observe?</a:t>
            </a:r>
            <a:endParaRPr lang="en-US" sz="3200" b="1" dirty="0">
              <a:solidFill>
                <a:schemeClr val="accent1">
                  <a:lumMod val="50000"/>
                </a:schemeClr>
              </a:solidFill>
              <a:latin typeface="+mn-lt"/>
            </a:endParaRPr>
          </a:p>
        </p:txBody>
      </p:sp>
      <p:sp>
        <p:nvSpPr>
          <p:cNvPr id="3" name="Content Placeholder 2"/>
          <p:cNvSpPr>
            <a:spLocks noGrp="1"/>
          </p:cNvSpPr>
          <p:nvPr>
            <p:ph idx="1"/>
          </p:nvPr>
        </p:nvSpPr>
        <p:spPr>
          <a:xfrm>
            <a:off x="628650" y="1692275"/>
            <a:ext cx="7886700" cy="3775075"/>
          </a:xfrm>
        </p:spPr>
        <p:txBody>
          <a:bodyPr>
            <a:normAutofit lnSpcReduction="10000"/>
          </a:bodyPr>
          <a:lstStyle/>
          <a:p>
            <a:pPr marL="0" indent="0">
              <a:buNone/>
            </a:pPr>
            <a:r>
              <a:rPr lang="en-US" sz="2400" dirty="0" smtClean="0"/>
              <a:t>m (Cs</a:t>
            </a:r>
            <a:r>
              <a:rPr lang="en-US" sz="2400" baseline="-25000" dirty="0" smtClean="0"/>
              <a:t>2</a:t>
            </a:r>
            <a:r>
              <a:rPr lang="en-US" sz="2400" dirty="0" smtClean="0"/>
              <a:t>HfCl</a:t>
            </a:r>
            <a:r>
              <a:rPr lang="en-US" sz="2400" baseline="-25000" dirty="0" smtClean="0"/>
              <a:t>6</a:t>
            </a:r>
            <a:r>
              <a:rPr lang="en-US" sz="2400" dirty="0" smtClean="0"/>
              <a:t>) = 12.154 g</a:t>
            </a:r>
          </a:p>
          <a:p>
            <a:pPr marL="0" indent="0">
              <a:buNone/>
            </a:pPr>
            <a:r>
              <a:rPr lang="en-US" sz="2400" dirty="0" smtClean="0">
                <a:sym typeface="Symbol"/>
              </a:rPr>
              <a:t>N (</a:t>
            </a:r>
            <a:r>
              <a:rPr lang="en-US" sz="2400" dirty="0" err="1" smtClean="0">
                <a:sym typeface="Symbol"/>
              </a:rPr>
              <a:t>Hf</a:t>
            </a:r>
            <a:r>
              <a:rPr lang="en-US" sz="2400" dirty="0" smtClean="0">
                <a:sym typeface="Symbol"/>
              </a:rPr>
              <a:t>) = 11.1610</a:t>
            </a:r>
            <a:r>
              <a:rPr lang="en-US" sz="2400" baseline="30000" dirty="0" smtClean="0">
                <a:sym typeface="Symbol"/>
              </a:rPr>
              <a:t>21</a:t>
            </a:r>
            <a:r>
              <a:rPr lang="en-US" sz="2400" dirty="0" smtClean="0">
                <a:sym typeface="Symbol"/>
              </a:rPr>
              <a:t> atoms</a:t>
            </a:r>
          </a:p>
          <a:p>
            <a:pPr marL="0" indent="0">
              <a:buNone/>
            </a:pPr>
            <a:r>
              <a:rPr lang="en-US" sz="2400" dirty="0" err="1" smtClean="0">
                <a:sym typeface="Symbol"/>
              </a:rPr>
              <a:t>i.a</a:t>
            </a:r>
            <a:r>
              <a:rPr lang="en-US" sz="2400" dirty="0" smtClean="0">
                <a:sym typeface="Symbol"/>
              </a:rPr>
              <a:t>. (</a:t>
            </a:r>
            <a:r>
              <a:rPr lang="en-US" sz="2400" baseline="30000" dirty="0">
                <a:sym typeface="Symbol"/>
              </a:rPr>
              <a:t>174</a:t>
            </a:r>
            <a:r>
              <a:rPr lang="en-US" sz="2400" dirty="0">
                <a:sym typeface="Symbol"/>
              </a:rPr>
              <a:t>Hf</a:t>
            </a:r>
            <a:r>
              <a:rPr lang="en-US" sz="2400" dirty="0" smtClean="0">
                <a:sym typeface="Symbol"/>
              </a:rPr>
              <a:t>) = 0.16%</a:t>
            </a:r>
          </a:p>
          <a:p>
            <a:pPr marL="0" indent="0">
              <a:buNone/>
            </a:pPr>
            <a:r>
              <a:rPr lang="en-US" sz="2400" dirty="0" smtClean="0">
                <a:sym typeface="Symbol"/>
              </a:rPr>
              <a:t>N(</a:t>
            </a:r>
            <a:r>
              <a:rPr lang="en-US" sz="2400" baseline="30000" dirty="0" smtClean="0">
                <a:sym typeface="Symbol"/>
              </a:rPr>
              <a:t>174</a:t>
            </a:r>
            <a:r>
              <a:rPr lang="en-US" sz="2400" dirty="0" smtClean="0">
                <a:sym typeface="Symbol"/>
              </a:rPr>
              <a:t>Hf) = 1.7910</a:t>
            </a:r>
            <a:r>
              <a:rPr lang="en-US" sz="2400" baseline="30000" dirty="0" smtClean="0">
                <a:sym typeface="Symbol"/>
              </a:rPr>
              <a:t>19</a:t>
            </a:r>
            <a:r>
              <a:rPr lang="en-US" sz="2400" dirty="0" smtClean="0">
                <a:sym typeface="Symbol"/>
              </a:rPr>
              <a:t> atoms</a:t>
            </a:r>
          </a:p>
          <a:p>
            <a:pPr marL="0" indent="0">
              <a:buNone/>
            </a:pPr>
            <a:r>
              <a:rPr lang="en-US" sz="2400" dirty="0">
                <a:sym typeface="Symbol"/>
              </a:rPr>
              <a:t>t</a:t>
            </a:r>
            <a:r>
              <a:rPr lang="en-US" sz="2400" dirty="0" smtClean="0">
                <a:sym typeface="Symbol"/>
              </a:rPr>
              <a:t> = 2 weeks </a:t>
            </a:r>
            <a:r>
              <a:rPr lang="en-US" sz="2400" dirty="0">
                <a:sym typeface="Symbol"/>
              </a:rPr>
              <a:t>= </a:t>
            </a:r>
            <a:r>
              <a:rPr lang="en-US" sz="2400" dirty="0" smtClean="0">
                <a:sym typeface="Symbol"/>
              </a:rPr>
              <a:t>0.03833 y</a:t>
            </a:r>
          </a:p>
          <a:p>
            <a:pPr marL="0" indent="0">
              <a:buNone/>
            </a:pPr>
            <a:r>
              <a:rPr lang="en-US" sz="2400" dirty="0" smtClean="0">
                <a:sym typeface="Symbol"/>
              </a:rPr>
              <a:t> = 100%</a:t>
            </a:r>
          </a:p>
          <a:p>
            <a:pPr marL="0" indent="0">
              <a:buNone/>
            </a:pPr>
            <a:endParaRPr lang="en-US" sz="2400" dirty="0" smtClean="0">
              <a:sym typeface="Symbol"/>
            </a:endParaRPr>
          </a:p>
          <a:p>
            <a:pPr marL="0" indent="0">
              <a:buNone/>
            </a:pPr>
            <a:r>
              <a:rPr lang="en-US" sz="2400" dirty="0" smtClean="0">
                <a:sym typeface="Symbol"/>
              </a:rPr>
              <a:t>S = ln 2  </a:t>
            </a:r>
            <a:r>
              <a:rPr lang="en-US" sz="2400" dirty="0">
                <a:sym typeface="Symbol"/>
              </a:rPr>
              <a:t>  </a:t>
            </a:r>
            <a:r>
              <a:rPr lang="en-US" sz="2400" dirty="0" smtClean="0">
                <a:sym typeface="Symbol"/>
              </a:rPr>
              <a:t>t  N(</a:t>
            </a:r>
            <a:r>
              <a:rPr lang="en-US" sz="2400" baseline="30000" dirty="0" smtClean="0">
                <a:sym typeface="Symbol"/>
              </a:rPr>
              <a:t>174</a:t>
            </a:r>
            <a:r>
              <a:rPr lang="en-US" sz="2400" dirty="0" smtClean="0">
                <a:sym typeface="Symbol"/>
              </a:rPr>
              <a:t>Hf) / T</a:t>
            </a:r>
            <a:r>
              <a:rPr lang="en-US" sz="2400" baseline="-25000" dirty="0" smtClean="0">
                <a:sym typeface="Symbol"/>
              </a:rPr>
              <a:t>1/2</a:t>
            </a:r>
            <a:r>
              <a:rPr lang="en-US" sz="2400" dirty="0" smtClean="0">
                <a:sym typeface="Symbol"/>
              </a:rPr>
              <a:t> =	</a:t>
            </a:r>
            <a:r>
              <a:rPr lang="en-US" sz="2400" b="1" dirty="0" smtClean="0">
                <a:sym typeface="Symbol"/>
              </a:rPr>
              <a:t>15 events </a:t>
            </a:r>
            <a:r>
              <a:rPr lang="en-US" sz="2400" dirty="0" smtClean="0">
                <a:sym typeface="Symbol"/>
              </a:rPr>
              <a:t>(</a:t>
            </a:r>
            <a:r>
              <a:rPr lang="en-US" sz="2400" dirty="0" err="1" smtClean="0">
                <a:sym typeface="Symbol"/>
              </a:rPr>
              <a:t>theor</a:t>
            </a:r>
            <a:r>
              <a:rPr lang="en-US" sz="2400" dirty="0" smtClean="0">
                <a:sym typeface="Symbol"/>
              </a:rPr>
              <a:t> T</a:t>
            </a:r>
            <a:r>
              <a:rPr lang="en-US" sz="2400" baseline="-25000" dirty="0" smtClean="0">
                <a:sym typeface="Symbol"/>
              </a:rPr>
              <a:t>1/2</a:t>
            </a:r>
            <a:r>
              <a:rPr lang="en-US" sz="2400" dirty="0" smtClean="0">
                <a:sym typeface="Symbol"/>
              </a:rPr>
              <a:t> = 310</a:t>
            </a:r>
            <a:r>
              <a:rPr lang="en-US" sz="2400" baseline="30000" dirty="0" smtClean="0">
                <a:sym typeface="Symbol"/>
              </a:rPr>
              <a:t>16</a:t>
            </a:r>
            <a:r>
              <a:rPr lang="en-US" sz="2400" dirty="0" smtClean="0">
                <a:sym typeface="Symbol"/>
              </a:rPr>
              <a:t> y)</a:t>
            </a:r>
          </a:p>
          <a:p>
            <a:pPr marL="0" indent="0">
              <a:buNone/>
            </a:pPr>
            <a:r>
              <a:rPr lang="en-US" sz="2400" dirty="0">
                <a:sym typeface="Symbol"/>
              </a:rPr>
              <a:t>	</a:t>
            </a:r>
            <a:r>
              <a:rPr lang="en-US" sz="2400" dirty="0" smtClean="0">
                <a:sym typeface="Symbol"/>
              </a:rPr>
              <a:t>			</a:t>
            </a:r>
            <a:r>
              <a:rPr lang="en-US" sz="2400" b="1" dirty="0" smtClean="0">
                <a:sym typeface="Symbol"/>
              </a:rPr>
              <a:t>238 events </a:t>
            </a:r>
            <a:r>
              <a:rPr lang="en-US" sz="2400" dirty="0">
                <a:sym typeface="Symbol"/>
              </a:rPr>
              <a:t>(</a:t>
            </a:r>
            <a:r>
              <a:rPr lang="en-US" sz="2400" dirty="0" err="1">
                <a:sym typeface="Symbol"/>
              </a:rPr>
              <a:t>exp</a:t>
            </a:r>
            <a:r>
              <a:rPr lang="en-US" sz="2400" dirty="0">
                <a:sym typeface="Symbol"/>
              </a:rPr>
              <a:t> </a:t>
            </a:r>
            <a:r>
              <a:rPr lang="en-US" sz="2400" dirty="0" smtClean="0">
                <a:sym typeface="Symbol"/>
              </a:rPr>
              <a:t>T</a:t>
            </a:r>
            <a:r>
              <a:rPr lang="en-US" sz="2400" baseline="-25000" dirty="0" smtClean="0">
                <a:sym typeface="Symbol"/>
              </a:rPr>
              <a:t>1/2</a:t>
            </a:r>
            <a:r>
              <a:rPr lang="en-US" sz="2400" dirty="0">
                <a:sym typeface="Symbol"/>
              </a:rPr>
              <a:t> = </a:t>
            </a:r>
            <a:r>
              <a:rPr lang="en-US" sz="2400" dirty="0" smtClean="0">
                <a:sym typeface="Symbol"/>
              </a:rPr>
              <a:t>210</a:t>
            </a:r>
            <a:r>
              <a:rPr lang="en-US" sz="2400" baseline="30000" dirty="0" smtClean="0">
                <a:sym typeface="Symbol"/>
              </a:rPr>
              <a:t>15</a:t>
            </a:r>
            <a:r>
              <a:rPr lang="en-US" sz="2400" dirty="0" smtClean="0">
                <a:sym typeface="Symbol"/>
              </a:rPr>
              <a:t> </a:t>
            </a:r>
            <a:r>
              <a:rPr lang="en-US" sz="2400" dirty="0">
                <a:sym typeface="Symbol"/>
              </a:rPr>
              <a:t>y)</a:t>
            </a:r>
            <a:endParaRPr lang="en-US" sz="2400" dirty="0"/>
          </a:p>
        </p:txBody>
      </p:sp>
      <p:sp>
        <p:nvSpPr>
          <p:cNvPr id="4" name="Slide Number Placeholder 3"/>
          <p:cNvSpPr>
            <a:spLocks noGrp="1"/>
          </p:cNvSpPr>
          <p:nvPr>
            <p:ph type="sldNum" sz="quarter" idx="12"/>
          </p:nvPr>
        </p:nvSpPr>
        <p:spPr/>
        <p:txBody>
          <a:bodyPr/>
          <a:lstStyle/>
          <a:p>
            <a:fld id="{5FB12C6B-2CC2-8848-B456-64C145085428}" type="slidenum">
              <a:rPr lang="en-US" smtClean="0"/>
              <a:t>25</a:t>
            </a:fld>
            <a:endParaRPr lang="en-US"/>
          </a:p>
        </p:txBody>
      </p:sp>
    </p:spTree>
    <p:extLst>
      <p:ext uri="{BB962C8B-B14F-4D97-AF65-F5344CB8AC3E}">
        <p14:creationId xmlns:p14="http://schemas.microsoft.com/office/powerpoint/2010/main" val="1317599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71801"/>
            <a:ext cx="7886700" cy="95567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Experimental data are </a:t>
            </a:r>
          </a:p>
          <a:p>
            <a:pPr marL="0" indent="0" algn="ctr">
              <a:buNone/>
            </a:pP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coming soon!</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Slide Number Placeholder 1"/>
          <p:cNvSpPr>
            <a:spLocks noGrp="1"/>
          </p:cNvSpPr>
          <p:nvPr>
            <p:ph type="sldNum" sz="quarter" idx="12"/>
          </p:nvPr>
        </p:nvSpPr>
        <p:spPr/>
        <p:txBody>
          <a:bodyPr/>
          <a:lstStyle/>
          <a:p>
            <a:fld id="{5FB12C6B-2CC2-8848-B456-64C145085428}" type="slidenum">
              <a:rPr lang="en-US" smtClean="0"/>
              <a:t>26</a:t>
            </a:fld>
            <a:endParaRPr lang="en-US"/>
          </a:p>
        </p:txBody>
      </p:sp>
    </p:spTree>
    <p:extLst>
      <p:ext uri="{BB962C8B-B14F-4D97-AF65-F5344CB8AC3E}">
        <p14:creationId xmlns:p14="http://schemas.microsoft.com/office/powerpoint/2010/main" val="108913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p:txBody>
          <a:bodyPr/>
          <a:lstStyle/>
          <a:p>
            <a:fld id="{0F813E2E-8994-4DE4-B5B4-9F54E4B50790}" type="slidenum">
              <a:rPr lang="ru-RU" altLang="it-IT">
                <a:solidFill>
                  <a:prstClr val="black">
                    <a:tint val="75000"/>
                  </a:prstClr>
                </a:solidFill>
              </a:rPr>
              <a:pPr/>
              <a:t>3</a:t>
            </a:fld>
            <a:endParaRPr lang="ru-RU" altLang="it-IT">
              <a:solidFill>
                <a:prstClr val="black">
                  <a:tint val="75000"/>
                </a:prstClr>
              </a:solidFill>
            </a:endParaRPr>
          </a:p>
        </p:txBody>
      </p:sp>
      <p:sp>
        <p:nvSpPr>
          <p:cNvPr id="538626" name="Rectangle 2"/>
          <p:cNvSpPr>
            <a:spLocks noGrp="1" noChangeArrowheads="1"/>
          </p:cNvSpPr>
          <p:nvPr>
            <p:ph type="title"/>
          </p:nvPr>
        </p:nvSpPr>
        <p:spPr>
          <a:xfrm>
            <a:off x="457200" y="274638"/>
            <a:ext cx="8229600" cy="706090"/>
          </a:xfrm>
        </p:spPr>
        <p:txBody>
          <a:bodyPr>
            <a:normAutofit/>
          </a:bodyPr>
          <a:lstStyle/>
          <a:p>
            <a:pPr algn="ctr"/>
            <a:r>
              <a:rPr lang="en-US" sz="3200" b="1" dirty="0" smtClean="0">
                <a:solidFill>
                  <a:schemeClr val="accent1">
                    <a:lumMod val="50000"/>
                  </a:schemeClr>
                </a:solidFill>
                <a:latin typeface="+mn-lt"/>
              </a:rPr>
              <a:t>How we can use it?</a:t>
            </a:r>
            <a:endParaRPr lang="it-IT" sz="2000" b="1" dirty="0">
              <a:solidFill>
                <a:schemeClr val="accent1">
                  <a:lumMod val="50000"/>
                </a:schemeClr>
              </a:solidFill>
              <a:effectLst/>
              <a:latin typeface="+mn-lt"/>
            </a:endParaRPr>
          </a:p>
        </p:txBody>
      </p:sp>
      <p:grpSp>
        <p:nvGrpSpPr>
          <p:cNvPr id="3" name="Group 2"/>
          <p:cNvGrpSpPr/>
          <p:nvPr/>
        </p:nvGrpSpPr>
        <p:grpSpPr>
          <a:xfrm>
            <a:off x="323529" y="892114"/>
            <a:ext cx="5970909" cy="4486275"/>
            <a:chOff x="323529" y="1112838"/>
            <a:chExt cx="5970909" cy="4486275"/>
          </a:xfrm>
        </p:grpSpPr>
        <p:graphicFrame>
          <p:nvGraphicFramePr>
            <p:cNvPr id="538628" name="Object 4"/>
            <p:cNvGraphicFramePr>
              <a:graphicFrameLocks noChangeAspect="1"/>
            </p:cNvGraphicFramePr>
            <p:nvPr>
              <p:extLst>
                <p:ext uri="{D42A27DB-BD31-4B8C-83A1-F6EECF244321}">
                  <p14:modId xmlns:p14="http://schemas.microsoft.com/office/powerpoint/2010/main" val="1164077697"/>
                </p:ext>
              </p:extLst>
            </p:nvPr>
          </p:nvGraphicFramePr>
          <p:xfrm>
            <a:off x="350838" y="1112838"/>
            <a:ext cx="5943600" cy="4486275"/>
          </p:xfrm>
          <a:graphic>
            <a:graphicData uri="http://schemas.openxmlformats.org/presentationml/2006/ole">
              <mc:AlternateContent xmlns:mc="http://schemas.openxmlformats.org/markup-compatibility/2006">
                <mc:Choice xmlns:v="urn:schemas-microsoft-com:vml" Requires="v">
                  <p:oleObj spid="_x0000_s5133" name="Диаграмма" r:id="rId3" imgW="5943600" imgH="4486275" progId="Excel.Chart.8">
                    <p:embed/>
                  </p:oleObj>
                </mc:Choice>
                <mc:Fallback>
                  <p:oleObj name="Диаграмма" r:id="rId3" imgW="5943600" imgH="44862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1112838"/>
                          <a:ext cx="5943600" cy="448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rot="16200000">
              <a:off x="-611855" y="2780209"/>
              <a:ext cx="2240100" cy="369332"/>
            </a:xfrm>
            <a:prstGeom prst="rect">
              <a:avLst/>
            </a:prstGeom>
            <a:solidFill>
              <a:schemeClr val="bg1"/>
            </a:solidFill>
          </p:spPr>
          <p:txBody>
            <a:bodyPr wrap="none" rtlCol="0">
              <a:spAutoFit/>
            </a:bodyPr>
            <a:lstStyle/>
            <a:p>
              <a:r>
                <a:rPr lang="en-US" dirty="0" smtClean="0">
                  <a:solidFill>
                    <a:prstClr val="black"/>
                  </a:solidFill>
                </a:rPr>
                <a:t>Transition energy, </a:t>
              </a:r>
              <a:r>
                <a:rPr lang="en-US" dirty="0" err="1" smtClean="0">
                  <a:solidFill>
                    <a:prstClr val="black"/>
                  </a:solidFill>
                </a:rPr>
                <a:t>keV</a:t>
              </a:r>
              <a:endParaRPr lang="it-IT" dirty="0">
                <a:solidFill>
                  <a:prstClr val="black"/>
                </a:solidFill>
              </a:endParaRPr>
            </a:p>
          </p:txBody>
        </p:sp>
        <p:sp>
          <p:nvSpPr>
            <p:cNvPr id="17" name="TextBox 16"/>
            <p:cNvSpPr txBox="1"/>
            <p:nvPr/>
          </p:nvSpPr>
          <p:spPr>
            <a:xfrm>
              <a:off x="2810203" y="5139431"/>
              <a:ext cx="1676293" cy="338554"/>
            </a:xfrm>
            <a:prstGeom prst="rect">
              <a:avLst/>
            </a:prstGeom>
            <a:solidFill>
              <a:schemeClr val="bg1"/>
            </a:solidFill>
          </p:spPr>
          <p:txBody>
            <a:bodyPr wrap="none" rtlCol="0">
              <a:spAutoFit/>
            </a:bodyPr>
            <a:lstStyle/>
            <a:p>
              <a:r>
                <a:rPr lang="en-US" sz="1600" dirty="0" smtClean="0">
                  <a:solidFill>
                    <a:prstClr val="black"/>
                  </a:solidFill>
                </a:rPr>
                <a:t>Atomic number, A</a:t>
              </a:r>
              <a:endParaRPr lang="it-IT" sz="1600" dirty="0">
                <a:solidFill>
                  <a:prstClr val="black"/>
                </a:solidFill>
              </a:endParaRPr>
            </a:p>
          </p:txBody>
        </p:sp>
      </p:grpSp>
      <p:sp>
        <p:nvSpPr>
          <p:cNvPr id="538629" name="Rectangle 5"/>
          <p:cNvSpPr>
            <a:spLocks noChangeArrowheads="1"/>
          </p:cNvSpPr>
          <p:nvPr/>
        </p:nvSpPr>
        <p:spPr bwMode="auto">
          <a:xfrm>
            <a:off x="0" y="1185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solidFill>
                <a:prstClr val="black"/>
              </a:solidFill>
            </a:endParaRPr>
          </a:p>
        </p:txBody>
      </p:sp>
      <p:sp>
        <p:nvSpPr>
          <p:cNvPr id="538630" name="Text Box 6"/>
          <p:cNvSpPr txBox="1">
            <a:spLocks noChangeArrowheads="1"/>
          </p:cNvSpPr>
          <p:nvPr/>
        </p:nvSpPr>
        <p:spPr bwMode="auto">
          <a:xfrm>
            <a:off x="2878443" y="1083070"/>
            <a:ext cx="9444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it-IT" sz="2000" b="1" i="1" dirty="0">
                <a:solidFill>
                  <a:srgbClr val="C00000"/>
                </a:solidFill>
                <a:latin typeface="Tahoma" pitchFamily="34" charset="0"/>
              </a:rPr>
              <a:t>Q</a:t>
            </a:r>
            <a:r>
              <a:rPr lang="en-US" altLang="it-IT" sz="2000" b="1" baseline="-25000" dirty="0">
                <a:solidFill>
                  <a:srgbClr val="C00000"/>
                </a:solidFill>
                <a:latin typeface="Tahoma" pitchFamily="34" charset="0"/>
                <a:sym typeface="Symbol" pitchFamily="18" charset="2"/>
              </a:rPr>
              <a:t></a:t>
            </a:r>
            <a:r>
              <a:rPr lang="en-US" altLang="it-IT" sz="2000" b="1" dirty="0">
                <a:solidFill>
                  <a:srgbClr val="C00000"/>
                </a:solidFill>
                <a:latin typeface="Tahoma" pitchFamily="34" charset="0"/>
                <a:sym typeface="Symbol" pitchFamily="18" charset="2"/>
              </a:rPr>
              <a:t>  0</a:t>
            </a:r>
          </a:p>
        </p:txBody>
      </p:sp>
      <p:sp>
        <p:nvSpPr>
          <p:cNvPr id="538631" name="Line 7"/>
          <p:cNvSpPr>
            <a:spLocks noChangeShapeType="1"/>
          </p:cNvSpPr>
          <p:nvPr/>
        </p:nvSpPr>
        <p:spPr bwMode="auto">
          <a:xfrm>
            <a:off x="1223963" y="2001838"/>
            <a:ext cx="7524750" cy="0"/>
          </a:xfrm>
          <a:prstGeom prst="line">
            <a:avLst/>
          </a:prstGeom>
          <a:noFill/>
          <a:ln w="28575">
            <a:solidFill>
              <a:srgbClr val="9900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solidFill>
                <a:prstClr val="black"/>
              </a:solidFill>
            </a:endParaRPr>
          </a:p>
        </p:txBody>
      </p:sp>
      <p:sp>
        <p:nvSpPr>
          <p:cNvPr id="538632" name="Text Box 8"/>
          <p:cNvSpPr txBox="1">
            <a:spLocks noChangeArrowheads="1"/>
          </p:cNvSpPr>
          <p:nvPr/>
        </p:nvSpPr>
        <p:spPr bwMode="auto">
          <a:xfrm>
            <a:off x="6272213" y="1519238"/>
            <a:ext cx="1293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it-IT" i="1" dirty="0">
                <a:solidFill>
                  <a:prstClr val="black"/>
                </a:solidFill>
                <a:sym typeface="Symbol" pitchFamily="18" charset="2"/>
              </a:rPr>
              <a:t>Т</a:t>
            </a:r>
            <a:r>
              <a:rPr lang="uk-UA" altLang="it-IT" baseline="-25000" dirty="0">
                <a:solidFill>
                  <a:prstClr val="black"/>
                </a:solidFill>
                <a:sym typeface="Symbol" pitchFamily="18" charset="2"/>
              </a:rPr>
              <a:t>1/2</a:t>
            </a:r>
            <a:r>
              <a:rPr lang="uk-UA" altLang="it-IT" dirty="0">
                <a:solidFill>
                  <a:prstClr val="black"/>
                </a:solidFill>
                <a:sym typeface="Symbol" pitchFamily="18" charset="2"/>
              </a:rPr>
              <a:t> </a:t>
            </a:r>
            <a:r>
              <a:rPr lang="en-US" altLang="it-IT" dirty="0">
                <a:solidFill>
                  <a:prstClr val="black"/>
                </a:solidFill>
                <a:sym typeface="Symbol" pitchFamily="18" charset="2"/>
              </a:rPr>
              <a:t> </a:t>
            </a:r>
            <a:r>
              <a:rPr lang="uk-UA" altLang="it-IT" dirty="0">
                <a:solidFill>
                  <a:prstClr val="black"/>
                </a:solidFill>
                <a:cs typeface="Arial" charset="0"/>
                <a:sym typeface="Symbol" pitchFamily="18" charset="2"/>
              </a:rPr>
              <a:t>10</a:t>
            </a:r>
            <a:r>
              <a:rPr lang="uk-UA" altLang="it-IT" baseline="30000" dirty="0">
                <a:solidFill>
                  <a:prstClr val="black"/>
                </a:solidFill>
                <a:cs typeface="Arial" charset="0"/>
                <a:sym typeface="Symbol" pitchFamily="18" charset="2"/>
              </a:rPr>
              <a:t>1</a:t>
            </a:r>
            <a:r>
              <a:rPr lang="en-US" altLang="it-IT" baseline="30000" dirty="0">
                <a:solidFill>
                  <a:prstClr val="black"/>
                </a:solidFill>
                <a:cs typeface="Arial" charset="0"/>
                <a:sym typeface="Symbol" pitchFamily="18" charset="2"/>
              </a:rPr>
              <a:t>1</a:t>
            </a:r>
            <a:r>
              <a:rPr lang="uk-UA" altLang="it-IT" dirty="0">
                <a:solidFill>
                  <a:prstClr val="black"/>
                </a:solidFill>
                <a:cs typeface="Arial" charset="0"/>
                <a:sym typeface="Symbol" pitchFamily="18" charset="2"/>
              </a:rPr>
              <a:t> </a:t>
            </a:r>
            <a:r>
              <a:rPr lang="en-US" altLang="it-IT" dirty="0" smtClean="0">
                <a:solidFill>
                  <a:prstClr val="black"/>
                </a:solidFill>
                <a:cs typeface="Arial" charset="0"/>
                <a:sym typeface="Symbol" pitchFamily="18" charset="2"/>
              </a:rPr>
              <a:t>y</a:t>
            </a:r>
            <a:endParaRPr lang="en-US" altLang="it-IT" dirty="0">
              <a:solidFill>
                <a:prstClr val="black"/>
              </a:solidFill>
              <a:cs typeface="Arial" charset="0"/>
              <a:sym typeface="Symbol" pitchFamily="18" charset="2"/>
            </a:endParaRPr>
          </a:p>
        </p:txBody>
      </p:sp>
      <p:sp>
        <p:nvSpPr>
          <p:cNvPr id="538633" name="Text Box 9"/>
          <p:cNvSpPr txBox="1">
            <a:spLocks noChangeArrowheads="1"/>
          </p:cNvSpPr>
          <p:nvPr/>
        </p:nvSpPr>
        <p:spPr bwMode="auto">
          <a:xfrm>
            <a:off x="6270625" y="2054225"/>
            <a:ext cx="1293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it-IT" i="1" dirty="0">
                <a:solidFill>
                  <a:prstClr val="black"/>
                </a:solidFill>
                <a:sym typeface="Symbol" pitchFamily="18" charset="2"/>
              </a:rPr>
              <a:t>Т</a:t>
            </a:r>
            <a:r>
              <a:rPr lang="uk-UA" altLang="it-IT" baseline="-25000" dirty="0">
                <a:solidFill>
                  <a:prstClr val="black"/>
                </a:solidFill>
                <a:sym typeface="Symbol" pitchFamily="18" charset="2"/>
              </a:rPr>
              <a:t>1/2</a:t>
            </a:r>
            <a:r>
              <a:rPr lang="uk-UA" altLang="it-IT" dirty="0">
                <a:solidFill>
                  <a:prstClr val="black"/>
                </a:solidFill>
                <a:sym typeface="Symbol" pitchFamily="18" charset="2"/>
              </a:rPr>
              <a:t> </a:t>
            </a:r>
            <a:r>
              <a:rPr lang="uk-UA" altLang="it-IT" dirty="0">
                <a:solidFill>
                  <a:prstClr val="black"/>
                </a:solidFill>
                <a:cs typeface="Arial" charset="0"/>
                <a:sym typeface="Symbol" pitchFamily="18" charset="2"/>
              </a:rPr>
              <a:t> 10</a:t>
            </a:r>
            <a:r>
              <a:rPr lang="uk-UA" altLang="it-IT" baseline="30000" dirty="0">
                <a:solidFill>
                  <a:prstClr val="black"/>
                </a:solidFill>
                <a:cs typeface="Arial" charset="0"/>
                <a:sym typeface="Symbol" pitchFamily="18" charset="2"/>
              </a:rPr>
              <a:t>11</a:t>
            </a:r>
            <a:r>
              <a:rPr lang="uk-UA" altLang="it-IT" dirty="0">
                <a:solidFill>
                  <a:prstClr val="black"/>
                </a:solidFill>
                <a:cs typeface="Arial" charset="0"/>
                <a:sym typeface="Symbol" pitchFamily="18" charset="2"/>
              </a:rPr>
              <a:t> </a:t>
            </a:r>
            <a:r>
              <a:rPr lang="en-US" altLang="it-IT" dirty="0" smtClean="0">
                <a:solidFill>
                  <a:prstClr val="black"/>
                </a:solidFill>
                <a:cs typeface="Arial" charset="0"/>
                <a:sym typeface="Symbol" pitchFamily="18" charset="2"/>
              </a:rPr>
              <a:t>y</a:t>
            </a:r>
            <a:endParaRPr lang="en-US" altLang="it-IT" dirty="0">
              <a:solidFill>
                <a:prstClr val="black"/>
              </a:solidFill>
              <a:cs typeface="Arial" charset="0"/>
              <a:sym typeface="Symbol" pitchFamily="18" charset="2"/>
            </a:endParaRPr>
          </a:p>
        </p:txBody>
      </p:sp>
      <p:sp>
        <p:nvSpPr>
          <p:cNvPr id="538634" name="AutoShape 10"/>
          <p:cNvSpPr>
            <a:spLocks noChangeArrowheads="1"/>
          </p:cNvSpPr>
          <p:nvPr/>
        </p:nvSpPr>
        <p:spPr bwMode="auto">
          <a:xfrm>
            <a:off x="6078538" y="2120900"/>
            <a:ext cx="215900" cy="287338"/>
          </a:xfrm>
          <a:prstGeom prst="downArrow">
            <a:avLst>
              <a:gd name="adj1" fmla="val 50000"/>
              <a:gd name="adj2" fmla="val 33272"/>
            </a:avLst>
          </a:prstGeom>
          <a:solidFill>
            <a:srgbClr val="C00000"/>
          </a:solidFill>
          <a:ln w="9525">
            <a:noFill/>
            <a:miter lim="800000"/>
            <a:headEnd/>
            <a:tailEnd/>
          </a:ln>
          <a:effectLst/>
          <a:extLst/>
        </p:spPr>
        <p:txBody>
          <a:bodyPr wrap="none" anchor="ctr"/>
          <a:lstStyle/>
          <a:p>
            <a:endParaRPr lang="it-IT">
              <a:solidFill>
                <a:prstClr val="black"/>
              </a:solidFill>
            </a:endParaRPr>
          </a:p>
        </p:txBody>
      </p:sp>
      <p:sp>
        <p:nvSpPr>
          <p:cNvPr id="538635" name="AutoShape 11"/>
          <p:cNvSpPr>
            <a:spLocks noChangeArrowheads="1"/>
          </p:cNvSpPr>
          <p:nvPr/>
        </p:nvSpPr>
        <p:spPr bwMode="auto">
          <a:xfrm flipV="1">
            <a:off x="6078538" y="1577975"/>
            <a:ext cx="215900" cy="287338"/>
          </a:xfrm>
          <a:prstGeom prst="downArrow">
            <a:avLst>
              <a:gd name="adj1" fmla="val 50000"/>
              <a:gd name="adj2" fmla="val 33272"/>
            </a:avLst>
          </a:prstGeom>
          <a:solidFill>
            <a:schemeClr val="accent6">
              <a:lumMod val="50000"/>
            </a:schemeClr>
          </a:solidFill>
          <a:ln w="9525">
            <a:noFill/>
            <a:miter lim="800000"/>
            <a:headEnd/>
            <a:tailEnd/>
          </a:ln>
          <a:effectLst/>
          <a:extLst/>
        </p:spPr>
        <p:txBody>
          <a:bodyPr wrap="none" anchor="ctr"/>
          <a:lstStyle/>
          <a:p>
            <a:endParaRPr lang="it-IT">
              <a:solidFill>
                <a:prstClr val="black"/>
              </a:solidFill>
            </a:endParaRPr>
          </a:p>
        </p:txBody>
      </p:sp>
      <p:sp>
        <p:nvSpPr>
          <p:cNvPr id="538818" name="Oval 194"/>
          <p:cNvSpPr>
            <a:spLocks noChangeArrowheads="1"/>
          </p:cNvSpPr>
          <p:nvPr/>
        </p:nvSpPr>
        <p:spPr bwMode="auto">
          <a:xfrm rot="20237526">
            <a:off x="2664197" y="2359121"/>
            <a:ext cx="403259" cy="1584181"/>
          </a:xfrm>
          <a:prstGeom prst="ellipse">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prstClr val="black"/>
              </a:solidFill>
            </a:endParaRPr>
          </a:p>
        </p:txBody>
      </p:sp>
      <p:sp>
        <p:nvSpPr>
          <p:cNvPr id="5" name="TextBox 4"/>
          <p:cNvSpPr txBox="1"/>
          <p:nvPr/>
        </p:nvSpPr>
        <p:spPr>
          <a:xfrm>
            <a:off x="6946172" y="2524125"/>
            <a:ext cx="1837106" cy="369332"/>
          </a:xfrm>
          <a:prstGeom prst="rect">
            <a:avLst/>
          </a:prstGeom>
          <a:noFill/>
        </p:spPr>
        <p:txBody>
          <a:bodyPr wrap="none" rtlCol="0">
            <a:spAutoFit/>
          </a:bodyPr>
          <a:lstStyle/>
          <a:p>
            <a:r>
              <a:rPr lang="en-US" b="1" dirty="0" smtClean="0">
                <a:solidFill>
                  <a:srgbClr val="C00000"/>
                </a:solidFill>
              </a:rPr>
              <a:t>difficult to detect</a:t>
            </a:r>
            <a:endParaRPr lang="it-IT" b="1" dirty="0">
              <a:solidFill>
                <a:srgbClr val="C00000"/>
              </a:solidFill>
            </a:endParaRPr>
          </a:p>
        </p:txBody>
      </p:sp>
      <p:sp>
        <p:nvSpPr>
          <p:cNvPr id="21" name="TextBox 20"/>
          <p:cNvSpPr txBox="1"/>
          <p:nvPr/>
        </p:nvSpPr>
        <p:spPr>
          <a:xfrm>
            <a:off x="7246254" y="1095375"/>
            <a:ext cx="1524263" cy="369332"/>
          </a:xfrm>
          <a:prstGeom prst="rect">
            <a:avLst/>
          </a:prstGeom>
          <a:noFill/>
        </p:spPr>
        <p:txBody>
          <a:bodyPr wrap="none" rtlCol="0">
            <a:spAutoFit/>
          </a:bodyPr>
          <a:lstStyle/>
          <a:p>
            <a:r>
              <a:rPr lang="en-US" b="1" dirty="0" smtClean="0">
                <a:solidFill>
                  <a:schemeClr val="accent6">
                    <a:lumMod val="50000"/>
                  </a:schemeClr>
                </a:solidFill>
              </a:rPr>
              <a:t>easy to detect</a:t>
            </a:r>
            <a:endParaRPr lang="it-IT" b="1" dirty="0">
              <a:solidFill>
                <a:schemeClr val="accent6">
                  <a:lumMod val="50000"/>
                </a:schemeClr>
              </a:solidFill>
            </a:endParaRPr>
          </a:p>
        </p:txBody>
      </p:sp>
      <p:sp>
        <p:nvSpPr>
          <p:cNvPr id="4" name="Oval 3"/>
          <p:cNvSpPr/>
          <p:nvPr/>
        </p:nvSpPr>
        <p:spPr>
          <a:xfrm>
            <a:off x="2695245" y="2795414"/>
            <a:ext cx="74948" cy="997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3171114" y="5464829"/>
            <a:ext cx="2647841" cy="1200329"/>
          </a:xfrm>
          <a:prstGeom prst="rect">
            <a:avLst/>
          </a:prstGeom>
          <a:noFill/>
        </p:spPr>
        <p:txBody>
          <a:bodyPr wrap="none" rtlCol="0">
            <a:spAutoFit/>
          </a:bodyPr>
          <a:lstStyle/>
          <a:p>
            <a:pPr algn="ctr"/>
            <a:r>
              <a:rPr lang="en-US" b="1" i="1" dirty="0" smtClean="0">
                <a:solidFill>
                  <a:srgbClr val="C00000"/>
                </a:solidFill>
              </a:rPr>
              <a:t>Just one experiment</a:t>
            </a:r>
          </a:p>
          <a:p>
            <a:pPr algn="ctr"/>
            <a:r>
              <a:rPr lang="en-US" b="1" i="1" dirty="0" smtClean="0">
                <a:solidFill>
                  <a:srgbClr val="C00000"/>
                </a:solidFill>
              </a:rPr>
              <a:t>Low sensitivity</a:t>
            </a:r>
          </a:p>
          <a:p>
            <a:pPr algn="ctr"/>
            <a:r>
              <a:rPr lang="en-US" b="1" i="1" dirty="0" smtClean="0">
                <a:solidFill>
                  <a:srgbClr val="C00000"/>
                </a:solidFill>
              </a:rPr>
              <a:t>Contradiction with </a:t>
            </a:r>
            <a:r>
              <a:rPr lang="en-US" b="1" i="1" dirty="0" smtClean="0">
                <a:solidFill>
                  <a:srgbClr val="C00000"/>
                </a:solidFill>
              </a:rPr>
              <a:t>theory</a:t>
            </a:r>
          </a:p>
          <a:p>
            <a:pPr algn="ctr"/>
            <a:r>
              <a:rPr lang="en-US" b="1" i="1" dirty="0">
                <a:solidFill>
                  <a:srgbClr val="C00000"/>
                </a:solidFill>
              </a:rPr>
              <a:t>T</a:t>
            </a:r>
            <a:r>
              <a:rPr lang="en-US" b="1" i="1" baseline="-25000" dirty="0">
                <a:solidFill>
                  <a:srgbClr val="C00000"/>
                </a:solidFill>
              </a:rPr>
              <a:t>1/2</a:t>
            </a:r>
            <a:r>
              <a:rPr lang="en-US" b="1" i="1" dirty="0">
                <a:solidFill>
                  <a:srgbClr val="C00000"/>
                </a:solidFill>
              </a:rPr>
              <a:t> = </a:t>
            </a:r>
            <a:r>
              <a:rPr lang="en-US" b="1" i="1" dirty="0" smtClean="0">
                <a:solidFill>
                  <a:srgbClr val="C00000"/>
                </a:solidFill>
              </a:rPr>
              <a:t>(3-7)×10</a:t>
            </a:r>
            <a:r>
              <a:rPr lang="en-US" b="1" i="1" baseline="30000" dirty="0" smtClean="0">
                <a:solidFill>
                  <a:srgbClr val="C00000"/>
                </a:solidFill>
              </a:rPr>
              <a:t>16</a:t>
            </a:r>
            <a:r>
              <a:rPr lang="en-US" b="1" i="1" dirty="0" smtClean="0">
                <a:solidFill>
                  <a:srgbClr val="C00000"/>
                </a:solidFill>
              </a:rPr>
              <a:t> y</a:t>
            </a:r>
            <a:endParaRPr lang="it-IT" b="1" i="1" dirty="0">
              <a:solidFill>
                <a:srgbClr val="C00000"/>
              </a:solidFill>
            </a:endParaRPr>
          </a:p>
        </p:txBody>
      </p:sp>
      <p:sp>
        <p:nvSpPr>
          <p:cNvPr id="22" name="TextBox 21"/>
          <p:cNvSpPr txBox="1"/>
          <p:nvPr/>
        </p:nvSpPr>
        <p:spPr>
          <a:xfrm>
            <a:off x="814047" y="5603328"/>
            <a:ext cx="1828642" cy="923330"/>
          </a:xfrm>
          <a:prstGeom prst="rect">
            <a:avLst/>
          </a:prstGeom>
          <a:noFill/>
        </p:spPr>
        <p:txBody>
          <a:bodyPr wrap="none" rtlCol="0">
            <a:spAutoFit/>
          </a:bodyPr>
          <a:lstStyle/>
          <a:p>
            <a:pPr algn="ctr"/>
            <a:r>
              <a:rPr lang="en-US" b="1" baseline="30000" dirty="0" smtClean="0"/>
              <a:t>174</a:t>
            </a:r>
            <a:r>
              <a:rPr lang="en-US" b="1" dirty="0" smtClean="0"/>
              <a:t>Hf alpha decay</a:t>
            </a:r>
          </a:p>
          <a:p>
            <a:pPr algn="ctr"/>
            <a:r>
              <a:rPr lang="en-US" b="1" dirty="0" smtClean="0"/>
              <a:t>Q = 2497 </a:t>
            </a:r>
            <a:r>
              <a:rPr lang="en-US" b="1" dirty="0" err="1" smtClean="0"/>
              <a:t>keV</a:t>
            </a:r>
            <a:endParaRPr lang="en-US" b="1" dirty="0" smtClean="0"/>
          </a:p>
          <a:p>
            <a:pPr algn="ctr"/>
            <a:r>
              <a:rPr lang="en-US" b="1" dirty="0" smtClean="0"/>
              <a:t>T</a:t>
            </a:r>
            <a:r>
              <a:rPr lang="en-US" b="1" baseline="-25000" dirty="0" smtClean="0"/>
              <a:t>1/2</a:t>
            </a:r>
            <a:r>
              <a:rPr lang="en-US" b="1" dirty="0" smtClean="0"/>
              <a:t> = 2×10</a:t>
            </a:r>
            <a:r>
              <a:rPr lang="en-US" b="1" baseline="30000" dirty="0" smtClean="0"/>
              <a:t>15</a:t>
            </a:r>
            <a:r>
              <a:rPr lang="en-US" b="1" dirty="0" smtClean="0"/>
              <a:t> y</a:t>
            </a:r>
            <a:endParaRPr lang="it-IT" b="1" dirty="0"/>
          </a:p>
        </p:txBody>
      </p:sp>
      <p:sp>
        <p:nvSpPr>
          <p:cNvPr id="23" name="TextBox 22"/>
          <p:cNvSpPr txBox="1"/>
          <p:nvPr/>
        </p:nvSpPr>
        <p:spPr>
          <a:xfrm>
            <a:off x="6265014" y="5741828"/>
            <a:ext cx="2296783" cy="646331"/>
          </a:xfrm>
          <a:prstGeom prst="rect">
            <a:avLst/>
          </a:prstGeom>
          <a:noFill/>
        </p:spPr>
        <p:txBody>
          <a:bodyPr wrap="none" rtlCol="0">
            <a:spAutoFit/>
          </a:bodyPr>
          <a:lstStyle/>
          <a:p>
            <a:pPr algn="ctr"/>
            <a:r>
              <a:rPr lang="en-US" b="1" i="1" dirty="0" smtClean="0">
                <a:solidFill>
                  <a:schemeClr val="accent6">
                    <a:lumMod val="50000"/>
                  </a:schemeClr>
                </a:solidFill>
              </a:rPr>
              <a:t>Must </a:t>
            </a:r>
            <a:r>
              <a:rPr lang="en-US" b="1" i="1" dirty="0" smtClean="0">
                <a:solidFill>
                  <a:schemeClr val="accent6">
                    <a:lumMod val="50000"/>
                  </a:schemeClr>
                </a:solidFill>
              </a:rPr>
              <a:t>be re-measured</a:t>
            </a:r>
          </a:p>
          <a:p>
            <a:pPr algn="ctr"/>
            <a:r>
              <a:rPr lang="en-US" b="1" i="1" dirty="0" smtClean="0">
                <a:solidFill>
                  <a:schemeClr val="accent6">
                    <a:lumMod val="50000"/>
                  </a:schemeClr>
                </a:solidFill>
              </a:rPr>
              <a:t> with a new technique</a:t>
            </a:r>
          </a:p>
        </p:txBody>
      </p:sp>
    </p:spTree>
    <p:extLst>
      <p:ext uri="{BB962C8B-B14F-4D97-AF65-F5344CB8AC3E}">
        <p14:creationId xmlns:p14="http://schemas.microsoft.com/office/powerpoint/2010/main" val="32751362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8631"/>
                                        </p:tgtEl>
                                        <p:attrNameLst>
                                          <p:attrName>style.visibility</p:attrName>
                                        </p:attrNameLst>
                                      </p:cBhvr>
                                      <p:to>
                                        <p:strVal val="visible"/>
                                      </p:to>
                                    </p:set>
                                    <p:anim calcmode="lin" valueType="num">
                                      <p:cBhvr>
                                        <p:cTn id="7" dur="500" fill="hold"/>
                                        <p:tgtEl>
                                          <p:spTgt spid="538631"/>
                                        </p:tgtEl>
                                        <p:attrNameLst>
                                          <p:attrName>ppt_w</p:attrName>
                                        </p:attrNameLst>
                                      </p:cBhvr>
                                      <p:tavLst>
                                        <p:tav tm="0">
                                          <p:val>
                                            <p:strVal val="#ppt_w*0.70"/>
                                          </p:val>
                                        </p:tav>
                                        <p:tav tm="100000">
                                          <p:val>
                                            <p:strVal val="#ppt_w"/>
                                          </p:val>
                                        </p:tav>
                                      </p:tavLst>
                                    </p:anim>
                                    <p:anim calcmode="lin" valueType="num">
                                      <p:cBhvr>
                                        <p:cTn id="8" dur="500" fill="hold"/>
                                        <p:tgtEl>
                                          <p:spTgt spid="538631"/>
                                        </p:tgtEl>
                                        <p:attrNameLst>
                                          <p:attrName>ppt_h</p:attrName>
                                        </p:attrNameLst>
                                      </p:cBhvr>
                                      <p:tavLst>
                                        <p:tav tm="0">
                                          <p:val>
                                            <p:strVal val="#ppt_h"/>
                                          </p:val>
                                        </p:tav>
                                        <p:tav tm="100000">
                                          <p:val>
                                            <p:strVal val="#ppt_h"/>
                                          </p:val>
                                        </p:tav>
                                      </p:tavLst>
                                    </p:anim>
                                    <p:animEffect transition="in" filter="fade">
                                      <p:cBhvr>
                                        <p:cTn id="9" dur="500"/>
                                        <p:tgtEl>
                                          <p:spTgt spid="53863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38632"/>
                                        </p:tgtEl>
                                        <p:attrNameLst>
                                          <p:attrName>style.visibility</p:attrName>
                                        </p:attrNameLst>
                                      </p:cBhvr>
                                      <p:to>
                                        <p:strVal val="visible"/>
                                      </p:to>
                                    </p:set>
                                    <p:animEffect transition="in" filter="fade">
                                      <p:cBhvr>
                                        <p:cTn id="12" dur="500"/>
                                        <p:tgtEl>
                                          <p:spTgt spid="538632"/>
                                        </p:tgtEl>
                                      </p:cBhvr>
                                    </p:animEffect>
                                    <p:anim calcmode="lin" valueType="num">
                                      <p:cBhvr>
                                        <p:cTn id="13" dur="500" fill="hold"/>
                                        <p:tgtEl>
                                          <p:spTgt spid="538632"/>
                                        </p:tgtEl>
                                        <p:attrNameLst>
                                          <p:attrName>ppt_x</p:attrName>
                                        </p:attrNameLst>
                                      </p:cBhvr>
                                      <p:tavLst>
                                        <p:tav tm="0">
                                          <p:val>
                                            <p:strVal val="#ppt_x"/>
                                          </p:val>
                                        </p:tav>
                                        <p:tav tm="100000">
                                          <p:val>
                                            <p:strVal val="#ppt_x"/>
                                          </p:val>
                                        </p:tav>
                                      </p:tavLst>
                                    </p:anim>
                                    <p:anim calcmode="lin" valueType="num">
                                      <p:cBhvr>
                                        <p:cTn id="14" dur="500" fill="hold"/>
                                        <p:tgtEl>
                                          <p:spTgt spid="5386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38635"/>
                                        </p:tgtEl>
                                        <p:attrNameLst>
                                          <p:attrName>style.visibility</p:attrName>
                                        </p:attrNameLst>
                                      </p:cBhvr>
                                      <p:to>
                                        <p:strVal val="visible"/>
                                      </p:to>
                                    </p:set>
                                    <p:animEffect transition="in" filter="fade">
                                      <p:cBhvr>
                                        <p:cTn id="17" dur="500"/>
                                        <p:tgtEl>
                                          <p:spTgt spid="538635"/>
                                        </p:tgtEl>
                                      </p:cBhvr>
                                    </p:animEffect>
                                    <p:anim calcmode="lin" valueType="num">
                                      <p:cBhvr>
                                        <p:cTn id="18" dur="500" fill="hold"/>
                                        <p:tgtEl>
                                          <p:spTgt spid="538635"/>
                                        </p:tgtEl>
                                        <p:attrNameLst>
                                          <p:attrName>ppt_x</p:attrName>
                                        </p:attrNameLst>
                                      </p:cBhvr>
                                      <p:tavLst>
                                        <p:tav tm="0">
                                          <p:val>
                                            <p:strVal val="#ppt_x"/>
                                          </p:val>
                                        </p:tav>
                                        <p:tav tm="100000">
                                          <p:val>
                                            <p:strVal val="#ppt_x"/>
                                          </p:val>
                                        </p:tav>
                                      </p:tavLst>
                                    </p:anim>
                                    <p:anim calcmode="lin" valueType="num">
                                      <p:cBhvr>
                                        <p:cTn id="19" dur="500" fill="hold"/>
                                        <p:tgtEl>
                                          <p:spTgt spid="538635"/>
                                        </p:tgtEl>
                                        <p:attrNameLst>
                                          <p:attrName>ppt_y</p:attrName>
                                        </p:attrNameLst>
                                      </p:cBhvr>
                                      <p:tavLst>
                                        <p:tav tm="0">
                                          <p:val>
                                            <p:strVal val="#ppt_y+.1"/>
                                          </p:val>
                                        </p:tav>
                                        <p:tav tm="100000">
                                          <p:val>
                                            <p:strVal val="#ppt_y"/>
                                          </p:val>
                                        </p:tav>
                                      </p:tavLst>
                                    </p:anim>
                                  </p:childTnLst>
                                </p:cTn>
                              </p:par>
                              <p:par>
                                <p:cTn id="20" presetID="9"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par>
                          <p:cTn id="23" fill="hold" nodeType="withGroup">
                            <p:stCondLst>
                              <p:cond delay="500"/>
                            </p:stCondLst>
                            <p:childTnLst>
                              <p:par>
                                <p:cTn id="24" presetID="47" presetClass="entr" presetSubtype="0" fill="hold" grpId="0" nodeType="afterEffect">
                                  <p:stCondLst>
                                    <p:cond delay="500"/>
                                  </p:stCondLst>
                                  <p:childTnLst>
                                    <p:set>
                                      <p:cBhvr>
                                        <p:cTn id="25" dur="1" fill="hold">
                                          <p:stCondLst>
                                            <p:cond delay="0"/>
                                          </p:stCondLst>
                                        </p:cTn>
                                        <p:tgtEl>
                                          <p:spTgt spid="538633"/>
                                        </p:tgtEl>
                                        <p:attrNameLst>
                                          <p:attrName>style.visibility</p:attrName>
                                        </p:attrNameLst>
                                      </p:cBhvr>
                                      <p:to>
                                        <p:strVal val="visible"/>
                                      </p:to>
                                    </p:set>
                                    <p:animEffect transition="in" filter="fade">
                                      <p:cBhvr>
                                        <p:cTn id="26" dur="500"/>
                                        <p:tgtEl>
                                          <p:spTgt spid="538633"/>
                                        </p:tgtEl>
                                      </p:cBhvr>
                                    </p:animEffect>
                                    <p:anim calcmode="lin" valueType="num">
                                      <p:cBhvr>
                                        <p:cTn id="27" dur="500" fill="hold"/>
                                        <p:tgtEl>
                                          <p:spTgt spid="538633"/>
                                        </p:tgtEl>
                                        <p:attrNameLst>
                                          <p:attrName>ppt_x</p:attrName>
                                        </p:attrNameLst>
                                      </p:cBhvr>
                                      <p:tavLst>
                                        <p:tav tm="0">
                                          <p:val>
                                            <p:strVal val="#ppt_x"/>
                                          </p:val>
                                        </p:tav>
                                        <p:tav tm="100000">
                                          <p:val>
                                            <p:strVal val="#ppt_x"/>
                                          </p:val>
                                        </p:tav>
                                      </p:tavLst>
                                    </p:anim>
                                    <p:anim calcmode="lin" valueType="num">
                                      <p:cBhvr>
                                        <p:cTn id="28" dur="500" fill="hold"/>
                                        <p:tgtEl>
                                          <p:spTgt spid="538633"/>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500"/>
                                  </p:stCondLst>
                                  <p:childTnLst>
                                    <p:set>
                                      <p:cBhvr>
                                        <p:cTn id="30" dur="1" fill="hold">
                                          <p:stCondLst>
                                            <p:cond delay="0"/>
                                          </p:stCondLst>
                                        </p:cTn>
                                        <p:tgtEl>
                                          <p:spTgt spid="538634"/>
                                        </p:tgtEl>
                                        <p:attrNameLst>
                                          <p:attrName>style.visibility</p:attrName>
                                        </p:attrNameLst>
                                      </p:cBhvr>
                                      <p:to>
                                        <p:strVal val="visible"/>
                                      </p:to>
                                    </p:set>
                                    <p:animEffect transition="in" filter="fade">
                                      <p:cBhvr>
                                        <p:cTn id="31" dur="500"/>
                                        <p:tgtEl>
                                          <p:spTgt spid="538634"/>
                                        </p:tgtEl>
                                      </p:cBhvr>
                                    </p:animEffect>
                                    <p:anim calcmode="lin" valueType="num">
                                      <p:cBhvr>
                                        <p:cTn id="32" dur="500" fill="hold"/>
                                        <p:tgtEl>
                                          <p:spTgt spid="538634"/>
                                        </p:tgtEl>
                                        <p:attrNameLst>
                                          <p:attrName>ppt_x</p:attrName>
                                        </p:attrNameLst>
                                      </p:cBhvr>
                                      <p:tavLst>
                                        <p:tav tm="0">
                                          <p:val>
                                            <p:strVal val="#ppt_x"/>
                                          </p:val>
                                        </p:tav>
                                        <p:tav tm="100000">
                                          <p:val>
                                            <p:strVal val="#ppt_x"/>
                                          </p:val>
                                        </p:tav>
                                      </p:tavLst>
                                    </p:anim>
                                    <p:anim calcmode="lin" valueType="num">
                                      <p:cBhvr>
                                        <p:cTn id="33" dur="500" fill="hold"/>
                                        <p:tgtEl>
                                          <p:spTgt spid="538634"/>
                                        </p:tgtEl>
                                        <p:attrNameLst>
                                          <p:attrName>ppt_y</p:attrName>
                                        </p:attrNameLst>
                                      </p:cBhvr>
                                      <p:tavLst>
                                        <p:tav tm="0">
                                          <p:val>
                                            <p:strVal val="#ppt_y-.1"/>
                                          </p:val>
                                        </p:tav>
                                        <p:tav tm="100000">
                                          <p:val>
                                            <p:strVal val="#ppt_y"/>
                                          </p:val>
                                        </p:tav>
                                      </p:tavLst>
                                    </p:anim>
                                  </p:childTnLst>
                                </p:cTn>
                              </p:par>
                              <p:par>
                                <p:cTn id="34" presetID="9" presetClass="entr" presetSubtype="0" fill="hold" grpId="0"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par>
                          <p:cTn id="37" fill="hold" nodeType="withGroup">
                            <p:stCondLst>
                              <p:cond delay="1500"/>
                            </p:stCondLst>
                            <p:childTnLst>
                              <p:par>
                                <p:cTn id="38" presetID="9" presetClass="entr" presetSubtype="0" fill="hold" grpId="0" nodeType="afterEffect">
                                  <p:stCondLst>
                                    <p:cond delay="500"/>
                                  </p:stCondLst>
                                  <p:childTnLst>
                                    <p:set>
                                      <p:cBhvr>
                                        <p:cTn id="39" dur="1" fill="hold">
                                          <p:stCondLst>
                                            <p:cond delay="0"/>
                                          </p:stCondLst>
                                        </p:cTn>
                                        <p:tgtEl>
                                          <p:spTgt spid="538818"/>
                                        </p:tgtEl>
                                        <p:attrNameLst>
                                          <p:attrName>style.visibility</p:attrName>
                                        </p:attrNameLst>
                                      </p:cBhvr>
                                      <p:to>
                                        <p:strVal val="visible"/>
                                      </p:to>
                                    </p:set>
                                    <p:animEffect transition="in" filter="dissolve">
                                      <p:cBhvr>
                                        <p:cTn id="40" dur="500"/>
                                        <p:tgtEl>
                                          <p:spTgt spid="538818"/>
                                        </p:tgtEl>
                                      </p:cBhvr>
                                    </p:animEffect>
                                  </p:childTnLst>
                                </p:cTn>
                              </p:par>
                              <p:par>
                                <p:cTn id="41" presetID="9" presetClass="entr" presetSubtype="0" fill="hold" grpId="0" nodeType="withEffect">
                                  <p:stCondLst>
                                    <p:cond delay="50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par>
                          <p:cTn id="53" fill="hold">
                            <p:stCondLst>
                              <p:cond delay="1000"/>
                            </p:stCondLst>
                            <p:childTnLst>
                              <p:par>
                                <p:cTn id="54" presetID="14" presetClass="entr" presetSubtype="1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randombar(horizont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1" grpId="0" animBg="1"/>
      <p:bldP spid="538632" grpId="0"/>
      <p:bldP spid="538633" grpId="0"/>
      <p:bldP spid="538634" grpId="0" animBg="1"/>
      <p:bldP spid="538635" grpId="0" animBg="1"/>
      <p:bldP spid="538818" grpId="0" animBg="1"/>
      <p:bldP spid="5" grpId="0"/>
      <p:bldP spid="21" grpId="0"/>
      <p:bldP spid="4" grpId="0" animBg="1"/>
      <p:bldP spid="6"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7437"/>
            <a:ext cx="8127161" cy="1325563"/>
          </a:xfrm>
        </p:spPr>
        <p:txBody>
          <a:bodyPr>
            <a:noAutofit/>
          </a:bodyPr>
          <a:lstStyle/>
          <a:p>
            <a:pPr algn="ctr"/>
            <a:r>
              <a:rPr lang="en-US" sz="3200" b="1" dirty="0">
                <a:solidFill>
                  <a:schemeClr val="accent1">
                    <a:lumMod val="50000"/>
                  </a:schemeClr>
                </a:solidFill>
                <a:latin typeface="+mn-lt"/>
              </a:rPr>
              <a:t>Experimental Setup for </a:t>
            </a:r>
            <a:r>
              <a:rPr lang="en-US" sz="3200" b="1" dirty="0" smtClean="0">
                <a:solidFill>
                  <a:schemeClr val="accent1">
                    <a:lumMod val="50000"/>
                  </a:schemeClr>
                </a:solidFill>
                <a:latin typeface="+mn-lt"/>
              </a:rPr>
              <a:t>crystal characterization</a:t>
            </a:r>
            <a:endParaRPr lang="en-US" sz="3200" i="1" dirty="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7640"/>
          <a:stretch/>
        </p:blipFill>
        <p:spPr>
          <a:xfrm>
            <a:off x="4726699" y="1308739"/>
            <a:ext cx="3868705" cy="3076713"/>
          </a:xfrm>
          <a:prstGeom prst="rect">
            <a:avLst/>
          </a:prstGeom>
        </p:spPr>
      </p:pic>
      <p:grpSp>
        <p:nvGrpSpPr>
          <p:cNvPr id="26" name="Group 25"/>
          <p:cNvGrpSpPr/>
          <p:nvPr/>
        </p:nvGrpSpPr>
        <p:grpSpPr>
          <a:xfrm>
            <a:off x="430680" y="1979272"/>
            <a:ext cx="2424491" cy="2379465"/>
            <a:chOff x="4292082" y="1682574"/>
            <a:chExt cx="2183363" cy="2238353"/>
          </a:xfrm>
        </p:grpSpPr>
        <p:sp>
          <p:nvSpPr>
            <p:cNvPr id="23" name="Rectangle 22"/>
            <p:cNvSpPr/>
            <p:nvPr/>
          </p:nvSpPr>
          <p:spPr>
            <a:xfrm>
              <a:off x="5139169" y="1682574"/>
              <a:ext cx="513185" cy="419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CHC</a:t>
              </a:r>
              <a:endParaRPr lang="en-US" sz="1400" dirty="0"/>
            </a:p>
          </p:txBody>
        </p:sp>
        <p:sp>
          <p:nvSpPr>
            <p:cNvPr id="6" name="Can 5"/>
            <p:cNvSpPr/>
            <p:nvPr/>
          </p:nvSpPr>
          <p:spPr>
            <a:xfrm>
              <a:off x="4767942" y="3333915"/>
              <a:ext cx="1324947" cy="587012"/>
            </a:xfrm>
            <a:prstGeom prst="can">
              <a:avLst>
                <a:gd name="adj" fmla="val 2315"/>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4292082" y="2985408"/>
              <a:ext cx="2183363" cy="626871"/>
            </a:xfrm>
            <a:prstGeom prst="can">
              <a:avLst>
                <a:gd name="adj" fmla="val 1185"/>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5083485" y="2109847"/>
              <a:ext cx="624548" cy="55986"/>
            </a:xfrm>
            <a:prstGeom prst="can">
              <a:avLst>
                <a:gd name="adj" fmla="val 6633"/>
              </a:avLst>
            </a:prstGeom>
            <a:solidFill>
              <a:schemeClr val="accent1">
                <a:lumMod val="40000"/>
                <a:lumOff val="60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Elbow Connector 27"/>
          <p:cNvCxnSpPr/>
          <p:nvPr/>
        </p:nvCxnSpPr>
        <p:spPr>
          <a:xfrm rot="16200000" flipH="1">
            <a:off x="1152548" y="4523959"/>
            <a:ext cx="616276" cy="321574"/>
          </a:xfrm>
          <a:prstGeom prst="bentConnector3">
            <a:avLst>
              <a:gd name="adj1" fmla="val 78168"/>
            </a:avLst>
          </a:prstGeom>
          <a:ln w="38100"/>
        </p:spPr>
        <p:style>
          <a:lnRef idx="1">
            <a:schemeClr val="dk1"/>
          </a:lnRef>
          <a:fillRef idx="0">
            <a:schemeClr val="dk1"/>
          </a:fillRef>
          <a:effectRef idx="0">
            <a:schemeClr val="dk1"/>
          </a:effectRef>
          <a:fontRef idx="minor">
            <a:schemeClr val="tx1"/>
          </a:fontRef>
        </p:style>
      </p:cxnSp>
      <p:cxnSp>
        <p:nvCxnSpPr>
          <p:cNvPr id="30" name="Elbow Connector 29"/>
          <p:cNvCxnSpPr>
            <a:endCxn id="34" idx="0"/>
          </p:cNvCxnSpPr>
          <p:nvPr/>
        </p:nvCxnSpPr>
        <p:spPr>
          <a:xfrm rot="16200000" flipH="1">
            <a:off x="1214168" y="4526434"/>
            <a:ext cx="582569" cy="318239"/>
          </a:xfrm>
          <a:prstGeom prst="bentConnector3">
            <a:avLst>
              <a:gd name="adj1" fmla="val 71956"/>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34" name="Rectangle 33"/>
          <p:cNvSpPr/>
          <p:nvPr/>
        </p:nvSpPr>
        <p:spPr>
          <a:xfrm>
            <a:off x="1070934" y="4976839"/>
            <a:ext cx="1187276" cy="55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Pre-Amplifier </a:t>
            </a:r>
            <a:endParaRPr lang="en-US" dirty="0"/>
          </a:p>
        </p:txBody>
      </p:sp>
      <p:cxnSp>
        <p:nvCxnSpPr>
          <p:cNvPr id="36" name="Straight Arrow Connector 35"/>
          <p:cNvCxnSpPr>
            <a:stCxn id="34" idx="3"/>
          </p:cNvCxnSpPr>
          <p:nvPr/>
        </p:nvCxnSpPr>
        <p:spPr>
          <a:xfrm>
            <a:off x="2258210" y="5255013"/>
            <a:ext cx="785421" cy="1744"/>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034716" y="4988047"/>
            <a:ext cx="1187276" cy="55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Shaping</a:t>
            </a:r>
          </a:p>
          <a:p>
            <a:pPr algn="ctr"/>
            <a:r>
              <a:rPr lang="en-US" dirty="0" smtClean="0"/>
              <a:t>Amplifier </a:t>
            </a:r>
            <a:endParaRPr lang="en-US" dirty="0"/>
          </a:p>
        </p:txBody>
      </p:sp>
      <p:cxnSp>
        <p:nvCxnSpPr>
          <p:cNvPr id="38" name="Straight Arrow Connector 37"/>
          <p:cNvCxnSpPr/>
          <p:nvPr/>
        </p:nvCxnSpPr>
        <p:spPr>
          <a:xfrm>
            <a:off x="4209381" y="5264477"/>
            <a:ext cx="785421" cy="1744"/>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988772" y="4985655"/>
            <a:ext cx="1187276" cy="55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a:t>
            </a:r>
            <a:endParaRPr lang="en-US" dirty="0"/>
          </a:p>
        </p:txBody>
      </p:sp>
      <p:cxnSp>
        <p:nvCxnSpPr>
          <p:cNvPr id="47" name="Straight Arrow Connector 46"/>
          <p:cNvCxnSpPr/>
          <p:nvPr/>
        </p:nvCxnSpPr>
        <p:spPr>
          <a:xfrm>
            <a:off x="6150353" y="5255013"/>
            <a:ext cx="516044"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4" idx="2"/>
            <a:endCxn id="55" idx="1"/>
          </p:cNvCxnSpPr>
          <p:nvPr/>
        </p:nvCxnSpPr>
        <p:spPr>
          <a:xfrm rot="16200000" flipH="1">
            <a:off x="1625610" y="5572148"/>
            <a:ext cx="618103" cy="540179"/>
          </a:xfrm>
          <a:prstGeom prst="bentConnector2">
            <a:avLst/>
          </a:prstGeom>
          <a:ln w="698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204751" y="5873116"/>
            <a:ext cx="1434189" cy="55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Digitizer</a:t>
            </a:r>
            <a:endParaRPr lang="en-US" dirty="0"/>
          </a:p>
        </p:txBody>
      </p:sp>
      <p:cxnSp>
        <p:nvCxnSpPr>
          <p:cNvPr id="57" name="Straight Arrow Connector 56"/>
          <p:cNvCxnSpPr/>
          <p:nvPr/>
        </p:nvCxnSpPr>
        <p:spPr>
          <a:xfrm>
            <a:off x="3585802" y="6169413"/>
            <a:ext cx="641535"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43250" y="2222940"/>
            <a:ext cx="1517210" cy="369332"/>
          </a:xfrm>
          <a:prstGeom prst="rect">
            <a:avLst/>
          </a:prstGeom>
          <a:noFill/>
        </p:spPr>
        <p:txBody>
          <a:bodyPr wrap="none" rtlCol="0">
            <a:spAutoFit/>
          </a:bodyPr>
          <a:lstStyle/>
          <a:p>
            <a:r>
              <a:rPr lang="en-US" dirty="0" smtClean="0"/>
              <a:t>Optical grease</a:t>
            </a:r>
            <a:endParaRPr lang="en-US" dirty="0"/>
          </a:p>
        </p:txBody>
      </p:sp>
      <p:sp>
        <p:nvSpPr>
          <p:cNvPr id="3" name="Rectangle 2"/>
          <p:cNvSpPr/>
          <p:nvPr/>
        </p:nvSpPr>
        <p:spPr>
          <a:xfrm>
            <a:off x="728525" y="2492997"/>
            <a:ext cx="1828800" cy="871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PMT</a:t>
            </a:r>
            <a:endParaRPr lang="it-IT" dirty="0"/>
          </a:p>
        </p:txBody>
      </p:sp>
      <p:cxnSp>
        <p:nvCxnSpPr>
          <p:cNvPr id="65" name="Straight Arrow Connector 64"/>
          <p:cNvCxnSpPr>
            <a:stCxn id="25" idx="4"/>
            <a:endCxn id="63" idx="1"/>
          </p:cNvCxnSpPr>
          <p:nvPr/>
        </p:nvCxnSpPr>
        <p:spPr>
          <a:xfrm flipV="1">
            <a:off x="2003007" y="2407606"/>
            <a:ext cx="940243" cy="55633"/>
          </a:xfrm>
          <a:prstGeom prst="straightConnector1">
            <a:avLst/>
          </a:prstGeom>
          <a:ln w="31750">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0680" y="1627592"/>
            <a:ext cx="2424491" cy="173664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TextBox 30"/>
          <p:cNvSpPr txBox="1"/>
          <p:nvPr/>
        </p:nvSpPr>
        <p:spPr>
          <a:xfrm>
            <a:off x="3446721" y="1499788"/>
            <a:ext cx="1013739" cy="369332"/>
          </a:xfrm>
          <a:prstGeom prst="rect">
            <a:avLst/>
          </a:prstGeom>
          <a:noFill/>
        </p:spPr>
        <p:txBody>
          <a:bodyPr wrap="none" rtlCol="0">
            <a:spAutoFit/>
          </a:bodyPr>
          <a:lstStyle/>
          <a:p>
            <a:r>
              <a:rPr lang="en-US" dirty="0" smtClean="0"/>
              <a:t>Dark box</a:t>
            </a:r>
            <a:endParaRPr lang="en-US" dirty="0"/>
          </a:p>
        </p:txBody>
      </p:sp>
      <p:cxnSp>
        <p:nvCxnSpPr>
          <p:cNvPr id="32" name="Straight Arrow Connector 31"/>
          <p:cNvCxnSpPr>
            <a:endCxn id="31" idx="1"/>
          </p:cNvCxnSpPr>
          <p:nvPr/>
        </p:nvCxnSpPr>
        <p:spPr>
          <a:xfrm flipV="1">
            <a:off x="2839315" y="1684454"/>
            <a:ext cx="607406" cy="45638"/>
          </a:xfrm>
          <a:prstGeom prst="straightConnector1">
            <a:avLst/>
          </a:prstGeom>
          <a:ln w="31750">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Can 32"/>
          <p:cNvSpPr/>
          <p:nvPr/>
        </p:nvSpPr>
        <p:spPr>
          <a:xfrm>
            <a:off x="1401304" y="1555582"/>
            <a:ext cx="573159" cy="59516"/>
          </a:xfrm>
          <a:prstGeom prst="can">
            <a:avLst>
              <a:gd name="adj" fmla="val 6633"/>
            </a:avLst>
          </a:prstGeom>
          <a:solidFill>
            <a:schemeClr val="accent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607131" y="1177758"/>
            <a:ext cx="955518" cy="369332"/>
          </a:xfrm>
          <a:prstGeom prst="rect">
            <a:avLst/>
          </a:prstGeom>
          <a:noFill/>
        </p:spPr>
        <p:txBody>
          <a:bodyPr wrap="none" rtlCol="0">
            <a:spAutoFit/>
          </a:bodyPr>
          <a:lstStyle/>
          <a:p>
            <a:r>
              <a:rPr lang="en-US" dirty="0" smtClean="0">
                <a:sym typeface="Symbol"/>
              </a:rPr>
              <a:t> source</a:t>
            </a:r>
            <a:endParaRPr lang="en-US" dirty="0"/>
          </a:p>
        </p:txBody>
      </p:sp>
      <p:cxnSp>
        <p:nvCxnSpPr>
          <p:cNvPr id="40" name="Straight Arrow Connector 39"/>
          <p:cNvCxnSpPr>
            <a:stCxn id="33" idx="4"/>
            <a:endCxn id="35" idx="1"/>
          </p:cNvCxnSpPr>
          <p:nvPr/>
        </p:nvCxnSpPr>
        <p:spPr>
          <a:xfrm flipV="1">
            <a:off x="1974463" y="1362424"/>
            <a:ext cx="632668" cy="222916"/>
          </a:xfrm>
          <a:prstGeom prst="straightConnector1">
            <a:avLst/>
          </a:prstGeom>
          <a:ln w="31750">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5FB12C6B-2CC2-8848-B456-64C145085428}" type="slidenum">
              <a:rPr lang="en-US" smtClean="0"/>
              <a:t>4</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088" y="4658659"/>
            <a:ext cx="1772262" cy="1232292"/>
          </a:xfrm>
          <a:prstGeom prst="rect">
            <a:avLst/>
          </a:prstGeom>
        </p:spPr>
      </p:pic>
      <p:sp>
        <p:nvSpPr>
          <p:cNvPr id="18" name="Rectangle 17"/>
          <p:cNvSpPr/>
          <p:nvPr/>
        </p:nvSpPr>
        <p:spPr>
          <a:xfrm>
            <a:off x="959093" y="1730092"/>
            <a:ext cx="1376751" cy="762905"/>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rgbClr val="000000"/>
                </a:solidFill>
              </a:ln>
            </a:endParaRPr>
          </a:p>
        </p:txBody>
      </p:sp>
      <p:sp>
        <p:nvSpPr>
          <p:cNvPr id="21" name="TextBox 20"/>
          <p:cNvSpPr txBox="1"/>
          <p:nvPr/>
        </p:nvSpPr>
        <p:spPr>
          <a:xfrm>
            <a:off x="3115767" y="1874933"/>
            <a:ext cx="1039016" cy="369332"/>
          </a:xfrm>
          <a:prstGeom prst="rect">
            <a:avLst/>
          </a:prstGeom>
          <a:noFill/>
        </p:spPr>
        <p:txBody>
          <a:bodyPr wrap="none" rtlCol="0">
            <a:spAutoFit/>
          </a:bodyPr>
          <a:lstStyle/>
          <a:p>
            <a:r>
              <a:rPr lang="en-US" dirty="0" smtClean="0"/>
              <a:t>Reflector</a:t>
            </a:r>
            <a:endParaRPr lang="en-US" dirty="0"/>
          </a:p>
        </p:txBody>
      </p:sp>
      <p:cxnSp>
        <p:nvCxnSpPr>
          <p:cNvPr id="44" name="Straight Arrow Connector 43"/>
          <p:cNvCxnSpPr>
            <a:stCxn id="18" idx="3"/>
          </p:cNvCxnSpPr>
          <p:nvPr/>
        </p:nvCxnSpPr>
        <p:spPr>
          <a:xfrm flipV="1">
            <a:off x="2335844" y="2110946"/>
            <a:ext cx="807174" cy="599"/>
          </a:xfrm>
          <a:prstGeom prst="straightConnector1">
            <a:avLst/>
          </a:prstGeom>
          <a:ln w="31750">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26" descr="CHC_3cc_alpha_gamma_decay_curves_NEW_LO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097" y="5662970"/>
            <a:ext cx="1283314" cy="1026652"/>
          </a:xfrm>
          <a:prstGeom prst="rect">
            <a:avLst/>
          </a:prstGeom>
        </p:spPr>
      </p:pic>
    </p:spTree>
    <p:extLst>
      <p:ext uri="{BB962C8B-B14F-4D97-AF65-F5344CB8AC3E}">
        <p14:creationId xmlns:p14="http://schemas.microsoft.com/office/powerpoint/2010/main" val="95939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7789" y="483070"/>
            <a:ext cx="8108422" cy="681487"/>
          </a:xfrm>
        </p:spPr>
        <p:txBody>
          <a:bodyPr>
            <a:normAutofit/>
          </a:bodyPr>
          <a:lstStyle/>
          <a:p>
            <a:pPr algn="ctr"/>
            <a:r>
              <a:rPr lang="en-US" sz="3200" b="1" dirty="0">
                <a:solidFill>
                  <a:schemeClr val="accent1">
                    <a:lumMod val="50000"/>
                  </a:schemeClr>
                </a:solidFill>
                <a:latin typeface="+mn-lt"/>
              </a:rPr>
              <a:t>Calibration </a:t>
            </a:r>
            <a:r>
              <a:rPr lang="en-US" sz="3200" b="1" dirty="0" smtClean="0">
                <a:solidFill>
                  <a:schemeClr val="accent1">
                    <a:lumMod val="50000"/>
                  </a:schemeClr>
                </a:solidFill>
                <a:latin typeface="+mn-lt"/>
              </a:rPr>
              <a:t>measurements</a:t>
            </a:r>
            <a:endParaRPr lang="en-US" sz="3200" b="1" dirty="0">
              <a:solidFill>
                <a:schemeClr val="accent1">
                  <a:lumMod val="50000"/>
                </a:schemeClr>
              </a:solidFill>
              <a:latin typeface="+mn-lt"/>
            </a:endParaRPr>
          </a:p>
        </p:txBody>
      </p:sp>
      <p:sp>
        <p:nvSpPr>
          <p:cNvPr id="6" name="Rectangle 5"/>
          <p:cNvSpPr/>
          <p:nvPr/>
        </p:nvSpPr>
        <p:spPr>
          <a:xfrm>
            <a:off x="1044609" y="1471583"/>
            <a:ext cx="3068276" cy="400110"/>
          </a:xfrm>
          <a:prstGeom prst="rect">
            <a:avLst/>
          </a:prstGeom>
        </p:spPr>
        <p:txBody>
          <a:bodyPr wrap="none">
            <a:spAutoFit/>
          </a:bodyPr>
          <a:lstStyle/>
          <a:p>
            <a:r>
              <a:rPr lang="en-US" sz="2000" b="1" i="1" baseline="30000" dirty="0" smtClean="0"/>
              <a:t>137</a:t>
            </a:r>
            <a:r>
              <a:rPr lang="en-US" sz="2000" b="1" i="1" dirty="0" smtClean="0"/>
              <a:t>Cs</a:t>
            </a:r>
            <a:r>
              <a:rPr lang="en-US" b="1" i="1" dirty="0" smtClean="0"/>
              <a:t> source, 662 </a:t>
            </a:r>
            <a:r>
              <a:rPr lang="en-US" b="1" i="1" dirty="0" err="1" smtClean="0"/>
              <a:t>keV</a:t>
            </a:r>
            <a:r>
              <a:rPr lang="en-US" b="1" i="1" dirty="0" smtClean="0"/>
              <a:t> gamma</a:t>
            </a:r>
            <a:endParaRPr lang="it-IT" b="1" dirty="0"/>
          </a:p>
        </p:txBody>
      </p:sp>
      <p:sp>
        <p:nvSpPr>
          <p:cNvPr id="5" name="Slide Number Placeholder 4"/>
          <p:cNvSpPr>
            <a:spLocks noGrp="1"/>
          </p:cNvSpPr>
          <p:nvPr>
            <p:ph type="sldNum" sz="quarter" idx="12"/>
          </p:nvPr>
        </p:nvSpPr>
        <p:spPr/>
        <p:txBody>
          <a:bodyPr/>
          <a:lstStyle/>
          <a:p>
            <a:fld id="{5FB12C6B-2CC2-8848-B456-64C145085428}" type="slidenum">
              <a:rPr lang="en-US" smtClean="0"/>
              <a:t>5</a:t>
            </a:fld>
            <a:endParaRPr lang="en-US"/>
          </a:p>
        </p:txBody>
      </p:sp>
      <p:sp>
        <p:nvSpPr>
          <p:cNvPr id="13" name="Rectangle 12"/>
          <p:cNvSpPr/>
          <p:nvPr/>
        </p:nvSpPr>
        <p:spPr>
          <a:xfrm>
            <a:off x="4792607" y="1471583"/>
            <a:ext cx="3757888" cy="400110"/>
          </a:xfrm>
          <a:prstGeom prst="rect">
            <a:avLst/>
          </a:prstGeom>
        </p:spPr>
        <p:txBody>
          <a:bodyPr wrap="none">
            <a:spAutoFit/>
          </a:bodyPr>
          <a:lstStyle/>
          <a:p>
            <a:r>
              <a:rPr lang="en-US" sz="2000" b="1" i="1" baseline="30000" dirty="0" smtClean="0"/>
              <a:t>241</a:t>
            </a:r>
            <a:r>
              <a:rPr lang="en-US" sz="2000" b="1" i="1" dirty="0" smtClean="0"/>
              <a:t>Am</a:t>
            </a:r>
            <a:r>
              <a:rPr lang="en-US" b="1" i="1" dirty="0" smtClean="0"/>
              <a:t> alpha source, 3 mm collimator</a:t>
            </a:r>
            <a:endParaRPr lang="it-IT" b="1" dirty="0"/>
          </a:p>
        </p:txBody>
      </p:sp>
      <p:grpSp>
        <p:nvGrpSpPr>
          <p:cNvPr id="24" name="Group 23"/>
          <p:cNvGrpSpPr/>
          <p:nvPr/>
        </p:nvGrpSpPr>
        <p:grpSpPr>
          <a:xfrm>
            <a:off x="2119739" y="5324703"/>
            <a:ext cx="5403273" cy="1289897"/>
            <a:chOff x="2119739" y="5324703"/>
            <a:chExt cx="5403273" cy="1289897"/>
          </a:xfrm>
        </p:grpSpPr>
        <p:sp>
          <p:nvSpPr>
            <p:cNvPr id="14" name="Rectangle 13"/>
            <p:cNvSpPr/>
            <p:nvPr/>
          </p:nvSpPr>
          <p:spPr>
            <a:xfrm>
              <a:off x="2119739" y="5866409"/>
              <a:ext cx="5403273" cy="748191"/>
            </a:xfrm>
            <a:prstGeom prst="rect">
              <a:avLst/>
            </a:prstGeom>
            <a:solidFill>
              <a:srgbClr val="84207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bg1"/>
                  </a:solidFill>
                </a:rPr>
                <a:t>Events considered </a:t>
              </a:r>
              <a:r>
                <a:rPr lang="it-IT" sz="2000" b="1" dirty="0">
                  <a:solidFill>
                    <a:schemeClr val="bg1"/>
                  </a:solidFill>
                </a:rPr>
                <a:t>in </a:t>
              </a:r>
              <a:r>
                <a:rPr lang="it-IT" sz="2000" b="1" dirty="0" smtClean="0">
                  <a:solidFill>
                    <a:schemeClr val="bg1"/>
                  </a:solidFill>
                </a:rPr>
                <a:t>further pulse-shape analysis</a:t>
              </a:r>
              <a:endParaRPr lang="it-IT" sz="2000" b="1" dirty="0">
                <a:solidFill>
                  <a:schemeClr val="bg1"/>
                </a:solidFill>
              </a:endParaRPr>
            </a:p>
          </p:txBody>
        </p:sp>
        <p:sp>
          <p:nvSpPr>
            <p:cNvPr id="18" name="Right Arrow 17"/>
            <p:cNvSpPr/>
            <p:nvPr/>
          </p:nvSpPr>
          <p:spPr>
            <a:xfrm rot="16200000">
              <a:off x="2841670" y="5221460"/>
              <a:ext cx="541702" cy="748191"/>
            </a:xfrm>
            <a:prstGeom prst="rightArrow">
              <a:avLst/>
            </a:prstGeom>
            <a:solidFill>
              <a:srgbClr val="84207D">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ight Arrow 18"/>
            <p:cNvSpPr/>
            <p:nvPr/>
          </p:nvSpPr>
          <p:spPr>
            <a:xfrm rot="16200000">
              <a:off x="6426931" y="5220472"/>
              <a:ext cx="539729" cy="748191"/>
            </a:xfrm>
            <a:prstGeom prst="rightArrow">
              <a:avLst/>
            </a:prstGeom>
            <a:solidFill>
              <a:srgbClr val="84207D">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2" name="Group 21"/>
          <p:cNvGrpSpPr/>
          <p:nvPr/>
        </p:nvGrpSpPr>
        <p:grpSpPr>
          <a:xfrm>
            <a:off x="201694" y="1671638"/>
            <a:ext cx="4566335" cy="3653068"/>
            <a:chOff x="201694" y="1671638"/>
            <a:chExt cx="4566335" cy="3653068"/>
          </a:xfrm>
        </p:grpSpPr>
        <p:pic>
          <p:nvPicPr>
            <p:cNvPr id="9" name="Picture 8" descr="gamma_spectrum_bin1keV_ann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94" y="1671638"/>
              <a:ext cx="4566335" cy="3653068"/>
            </a:xfrm>
            <a:prstGeom prst="rect">
              <a:avLst/>
            </a:prstGeom>
          </p:spPr>
        </p:pic>
        <p:sp>
          <p:nvSpPr>
            <p:cNvPr id="2" name="Rectangle 1"/>
            <p:cNvSpPr/>
            <p:nvPr/>
          </p:nvSpPr>
          <p:spPr>
            <a:xfrm>
              <a:off x="3051100" y="2040901"/>
              <a:ext cx="95547" cy="2928674"/>
            </a:xfrm>
            <a:prstGeom prst="rect">
              <a:avLst/>
            </a:prstGeom>
            <a:solidFill>
              <a:srgbClr val="7030A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9"/>
            <p:cNvSpPr txBox="1"/>
            <p:nvPr/>
          </p:nvSpPr>
          <p:spPr>
            <a:xfrm>
              <a:off x="1816924" y="3598226"/>
              <a:ext cx="957126" cy="369332"/>
            </a:xfrm>
            <a:prstGeom prst="rect">
              <a:avLst/>
            </a:prstGeom>
            <a:solidFill>
              <a:schemeClr val="bg1"/>
            </a:solidFill>
          </p:spPr>
          <p:txBody>
            <a:bodyPr wrap="square" rtlCol="0">
              <a:spAutoFit/>
            </a:bodyPr>
            <a:lstStyle/>
            <a:p>
              <a:pPr algn="r"/>
              <a:r>
                <a:rPr lang="en-US" b="1" dirty="0" smtClean="0"/>
                <a:t>5.3%</a:t>
              </a:r>
              <a:endParaRPr lang="it-IT" b="1" dirty="0"/>
            </a:p>
          </p:txBody>
        </p:sp>
      </p:grpSp>
      <p:grpSp>
        <p:nvGrpSpPr>
          <p:cNvPr id="23" name="Group 22"/>
          <p:cNvGrpSpPr/>
          <p:nvPr/>
        </p:nvGrpSpPr>
        <p:grpSpPr>
          <a:xfrm>
            <a:off x="4389676" y="1671638"/>
            <a:ext cx="4566336" cy="3653068"/>
            <a:chOff x="4389676" y="1671638"/>
            <a:chExt cx="4566336" cy="3653068"/>
          </a:xfrm>
        </p:grpSpPr>
        <p:pic>
          <p:nvPicPr>
            <p:cNvPr id="10" name="Picture 9" descr="alpha_spectrum_bin1keV_an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676" y="1671638"/>
              <a:ext cx="4566336" cy="3653068"/>
            </a:xfrm>
            <a:prstGeom prst="rect">
              <a:avLst/>
            </a:prstGeom>
          </p:spPr>
        </p:pic>
        <p:sp>
          <p:nvSpPr>
            <p:cNvPr id="12" name="Rectangle 11"/>
            <p:cNvSpPr/>
            <p:nvPr/>
          </p:nvSpPr>
          <p:spPr>
            <a:xfrm>
              <a:off x="6497883" y="2033835"/>
              <a:ext cx="373348" cy="2928674"/>
            </a:xfrm>
            <a:prstGeom prst="rect">
              <a:avLst/>
            </a:prstGeom>
            <a:solidFill>
              <a:srgbClr val="7030A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TextBox 20"/>
            <p:cNvSpPr txBox="1"/>
            <p:nvPr/>
          </p:nvSpPr>
          <p:spPr>
            <a:xfrm>
              <a:off x="5023262" y="3546774"/>
              <a:ext cx="1073898" cy="369332"/>
            </a:xfrm>
            <a:prstGeom prst="rect">
              <a:avLst/>
            </a:prstGeom>
            <a:solidFill>
              <a:schemeClr val="bg1"/>
            </a:solidFill>
          </p:spPr>
          <p:txBody>
            <a:bodyPr wrap="square" rtlCol="0">
              <a:spAutoFit/>
            </a:bodyPr>
            <a:lstStyle/>
            <a:p>
              <a:pPr algn="r"/>
              <a:r>
                <a:rPr lang="en-US" b="1" dirty="0" smtClean="0"/>
                <a:t>23.4%</a:t>
              </a:r>
              <a:endParaRPr lang="it-IT" b="1" dirty="0"/>
            </a:p>
          </p:txBody>
        </p:sp>
      </p:grpSp>
    </p:spTree>
    <p:extLst>
      <p:ext uri="{BB962C8B-B14F-4D97-AF65-F5344CB8AC3E}">
        <p14:creationId xmlns:p14="http://schemas.microsoft.com/office/powerpoint/2010/main" val="210397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606683" y="2505707"/>
            <a:ext cx="0" cy="268717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2" name="Title 3"/>
          <p:cNvSpPr>
            <a:spLocks noGrp="1"/>
          </p:cNvSpPr>
          <p:nvPr>
            <p:ph type="title"/>
          </p:nvPr>
        </p:nvSpPr>
        <p:spPr>
          <a:xfrm>
            <a:off x="517789" y="502120"/>
            <a:ext cx="8108422" cy="681487"/>
          </a:xfrm>
        </p:spPr>
        <p:txBody>
          <a:bodyPr>
            <a:normAutofit/>
          </a:bodyPr>
          <a:lstStyle/>
          <a:p>
            <a:pPr algn="ctr"/>
            <a:r>
              <a:rPr lang="en-US" sz="3200" b="1" dirty="0" smtClean="0">
                <a:solidFill>
                  <a:schemeClr val="accent1">
                    <a:lumMod val="50000"/>
                  </a:schemeClr>
                </a:solidFill>
                <a:latin typeface="+mn-lt"/>
              </a:rPr>
              <a:t>Quenching Factor for alpha particles</a:t>
            </a:r>
            <a:endParaRPr lang="en-US" sz="3200" b="1" dirty="0">
              <a:solidFill>
                <a:schemeClr val="accent1">
                  <a:lumMod val="50000"/>
                </a:schemeClr>
              </a:solidFill>
              <a:latin typeface="+mn-lt"/>
            </a:endParaRPr>
          </a:p>
        </p:txBody>
      </p:sp>
      <p:sp>
        <p:nvSpPr>
          <p:cNvPr id="7" name="TextBox 6"/>
          <p:cNvSpPr txBox="1"/>
          <p:nvPr/>
        </p:nvSpPr>
        <p:spPr>
          <a:xfrm>
            <a:off x="4863836" y="1381124"/>
            <a:ext cx="3762375" cy="1661993"/>
          </a:xfrm>
          <a:prstGeom prst="rect">
            <a:avLst/>
          </a:prstGeom>
          <a:noFill/>
        </p:spPr>
        <p:txBody>
          <a:bodyPr wrap="square" rtlCol="0">
            <a:spAutoFit/>
          </a:bodyPr>
          <a:lstStyle/>
          <a:p>
            <a:pPr algn="ctr"/>
            <a:r>
              <a:rPr lang="en-US" dirty="0" smtClean="0"/>
              <a:t>Energy scale of detector was calibrated  with </a:t>
            </a:r>
            <a:r>
              <a:rPr lang="en-US" baseline="30000" dirty="0" smtClean="0"/>
              <a:t>137</a:t>
            </a:r>
            <a:r>
              <a:rPr lang="en-US" dirty="0" smtClean="0"/>
              <a:t>Cs gamma source</a:t>
            </a:r>
            <a:endParaRPr lang="ru-RU" dirty="0" smtClean="0"/>
          </a:p>
          <a:p>
            <a:pPr algn="ctr"/>
            <a:endParaRPr lang="ru-RU" sz="1050" dirty="0"/>
          </a:p>
          <a:p>
            <a:pPr algn="ctr"/>
            <a:r>
              <a:rPr lang="en-US" dirty="0" smtClean="0"/>
              <a:t>Typically crystal scintillator have a</a:t>
            </a:r>
          </a:p>
          <a:p>
            <a:pPr algn="ctr"/>
            <a:r>
              <a:rPr lang="en-US" dirty="0" smtClean="0"/>
              <a:t>different response for different particles type </a:t>
            </a:r>
            <a:endParaRPr lang="it-IT" dirty="0"/>
          </a:p>
        </p:txBody>
      </p:sp>
      <p:sp>
        <p:nvSpPr>
          <p:cNvPr id="17" name="TextBox 16"/>
          <p:cNvSpPr txBox="1"/>
          <p:nvPr/>
        </p:nvSpPr>
        <p:spPr>
          <a:xfrm>
            <a:off x="4908418" y="4704396"/>
            <a:ext cx="3673211" cy="1477328"/>
          </a:xfrm>
          <a:prstGeom prst="rect">
            <a:avLst/>
          </a:prstGeom>
          <a:noFill/>
        </p:spPr>
        <p:txBody>
          <a:bodyPr wrap="square" rtlCol="0">
            <a:spAutoFit/>
          </a:bodyPr>
          <a:lstStyle/>
          <a:p>
            <a:pPr algn="ctr"/>
            <a:r>
              <a:rPr lang="en-US" dirty="0" smtClean="0"/>
              <a:t>QF</a:t>
            </a:r>
            <a:r>
              <a:rPr lang="en-US" baseline="-25000" dirty="0" smtClean="0">
                <a:sym typeface="Symbol"/>
              </a:rPr>
              <a:t></a:t>
            </a:r>
            <a:r>
              <a:rPr lang="en-US" dirty="0" smtClean="0"/>
              <a:t> is very important experimental parameter that </a:t>
            </a:r>
            <a:r>
              <a:rPr lang="en-US" dirty="0"/>
              <a:t>allows us </a:t>
            </a:r>
            <a:r>
              <a:rPr lang="en-US" dirty="0" smtClean="0"/>
              <a:t>to understand </a:t>
            </a:r>
            <a:r>
              <a:rPr lang="en-US" dirty="0"/>
              <a:t>where </a:t>
            </a:r>
            <a:r>
              <a:rPr lang="en-US" dirty="0" smtClean="0"/>
              <a:t>alpha peaks should </a:t>
            </a:r>
            <a:r>
              <a:rPr lang="en-US" dirty="0"/>
              <a:t>appear in the </a:t>
            </a:r>
            <a:r>
              <a:rPr lang="en-US" dirty="0" smtClean="0"/>
              <a:t>gamma calibrated </a:t>
            </a:r>
            <a:r>
              <a:rPr lang="en-US" dirty="0"/>
              <a:t>energy spectrum</a:t>
            </a:r>
            <a:endParaRPr lang="it-IT" dirty="0"/>
          </a:p>
        </p:txBody>
      </p:sp>
      <p:sp>
        <p:nvSpPr>
          <p:cNvPr id="2" name="Slide Number Placeholder 1"/>
          <p:cNvSpPr>
            <a:spLocks noGrp="1"/>
          </p:cNvSpPr>
          <p:nvPr>
            <p:ph type="sldNum" sz="quarter" idx="12"/>
          </p:nvPr>
        </p:nvSpPr>
        <p:spPr/>
        <p:txBody>
          <a:bodyPr/>
          <a:lstStyle/>
          <a:p>
            <a:fld id="{5FB12C6B-2CC2-8848-B456-64C145085428}" type="slidenum">
              <a:rPr lang="en-US" smtClean="0"/>
              <a:t>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5736734" y="3557312"/>
                <a:ext cx="2407582" cy="596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smtClean="0">
                              <a:latin typeface="Cambria Math" charset="0"/>
                            </a:rPr>
                            <m:t>𝑸𝑭</m:t>
                          </m:r>
                        </m:e>
                        <m:sub>
                          <m:r>
                            <a:rPr lang="en-US" b="1" i="1" smtClean="0">
                              <a:latin typeface="Cambria Math" charset="0"/>
                              <a:ea typeface="Cambria Math" charset="0"/>
                              <a:cs typeface="Cambria Math" charset="0"/>
                            </a:rPr>
                            <m:t>𝜶</m:t>
                          </m:r>
                        </m:sub>
                      </m:sSub>
                      <m:r>
                        <a:rPr lang="en-US" b="1" i="1" smtClean="0">
                          <a:latin typeface="Cambria Math" charset="0"/>
                        </a:rPr>
                        <m:t>=</m:t>
                      </m:r>
                      <m:f>
                        <m:fPr>
                          <m:ctrlPr>
                            <a:rPr lang="mr-IN" b="1" i="1" smtClean="0">
                              <a:latin typeface="Cambria Math"/>
                            </a:rPr>
                          </m:ctrlPr>
                        </m:fPr>
                        <m:num>
                          <m:sSub>
                            <m:sSubPr>
                              <m:ctrlPr>
                                <a:rPr lang="en-US" b="1" i="1" smtClean="0">
                                  <a:latin typeface="Cambria Math"/>
                                </a:rPr>
                              </m:ctrlPr>
                            </m:sSubPr>
                            <m:e>
                              <m:r>
                                <a:rPr lang="en-US" b="1" i="1" smtClean="0">
                                  <a:latin typeface="Cambria Math" charset="0"/>
                                </a:rPr>
                                <m:t>𝑬</m:t>
                              </m:r>
                            </m:e>
                            <m:sub>
                              <m:r>
                                <a:rPr lang="en-US" b="1" i="1" smtClean="0">
                                  <a:latin typeface="Cambria Math" charset="0"/>
                                  <a:ea typeface="Cambria Math" charset="0"/>
                                  <a:cs typeface="Cambria Math" charset="0"/>
                                </a:rPr>
                                <m:t>𝜶</m:t>
                              </m:r>
                            </m:sub>
                          </m:sSub>
                        </m:num>
                        <m:den>
                          <m:sSub>
                            <m:sSubPr>
                              <m:ctrlPr>
                                <a:rPr lang="en-US" b="1" i="1" smtClean="0">
                                  <a:latin typeface="Cambria Math"/>
                                </a:rPr>
                              </m:ctrlPr>
                            </m:sSubPr>
                            <m:e>
                              <m:r>
                                <a:rPr lang="en-US" b="1" i="1" smtClean="0">
                                  <a:latin typeface="Cambria Math" charset="0"/>
                                </a:rPr>
                                <m:t>𝑬</m:t>
                              </m:r>
                            </m:e>
                            <m:sub>
                              <m:r>
                                <a:rPr lang="en-US" b="1" i="1" smtClean="0">
                                  <a:latin typeface="Cambria Math" charset="0"/>
                                  <a:ea typeface="Cambria Math" charset="0"/>
                                  <a:cs typeface="Cambria Math" charset="0"/>
                                </a:rPr>
                                <m:t>𝜸</m:t>
                              </m:r>
                              <m:r>
                                <a:rPr lang="en-US" b="1" i="1" smtClean="0">
                                  <a:latin typeface="Cambria Math" charset="0"/>
                                  <a:ea typeface="Cambria Math" charset="0"/>
                                  <a:cs typeface="Cambria Math" charset="0"/>
                                </a:rPr>
                                <m:t>−</m:t>
                              </m:r>
                              <m:r>
                                <a:rPr lang="en-US" b="1" i="1" smtClean="0">
                                  <a:latin typeface="Cambria Math" charset="0"/>
                                  <a:ea typeface="Cambria Math" charset="0"/>
                                  <a:cs typeface="Cambria Math" charset="0"/>
                                </a:rPr>
                                <m:t>𝒔𝒄𝒂𝒍𝒆</m:t>
                              </m:r>
                            </m:sub>
                          </m:sSub>
                        </m:den>
                      </m:f>
                      <m:r>
                        <a:rPr lang="en-US" b="1" i="1" smtClean="0">
                          <a:latin typeface="Cambria Math" charset="0"/>
                        </a:rPr>
                        <m:t>=</m:t>
                      </m:r>
                      <m:r>
                        <a:rPr lang="en-US" b="1" i="1" smtClean="0">
                          <a:latin typeface="Cambria Math" charset="0"/>
                        </a:rPr>
                        <m:t>𝟎</m:t>
                      </m:r>
                      <m:r>
                        <a:rPr lang="en-US" b="1" i="1" smtClean="0">
                          <a:latin typeface="Cambria Math" charset="0"/>
                        </a:rPr>
                        <m:t>.</m:t>
                      </m:r>
                      <m:r>
                        <a:rPr lang="en-US" b="1" i="1" smtClean="0">
                          <a:latin typeface="Cambria Math" charset="0"/>
                        </a:rPr>
                        <m:t>𝟐𝟖</m:t>
                      </m:r>
                    </m:oMath>
                  </m:oMathPara>
                </a14:m>
                <a:endParaRPr lang="en-US" b="1" dirty="0"/>
              </a:p>
            </p:txBody>
          </p:sp>
        </mc:Choice>
        <mc:Fallback xmlns="">
          <p:sp>
            <p:nvSpPr>
              <p:cNvPr id="3" name="TextBox 2"/>
              <p:cNvSpPr txBox="1">
                <a:spLocks noRot="1" noChangeAspect="1" noMove="1" noResize="1" noEditPoints="1" noAdjustHandles="1" noChangeArrowheads="1" noChangeShapeType="1" noTextEdit="1"/>
              </p:cNvSpPr>
              <p:nvPr/>
            </p:nvSpPr>
            <p:spPr>
              <a:xfrm>
                <a:off x="5736734" y="3557312"/>
                <a:ext cx="2407582" cy="596895"/>
              </a:xfrm>
              <a:prstGeom prst="rect">
                <a:avLst/>
              </a:prstGeom>
              <a:blipFill rotWithShape="1">
                <a:blip r:embed="rId3"/>
                <a:stretch>
                  <a:fillRect b="-1031"/>
                </a:stretch>
              </a:blipFill>
            </p:spPr>
            <p:txBody>
              <a:bodyPr/>
              <a:lstStyle/>
              <a:p>
                <a:r>
                  <a:rPr lang="it-IT">
                    <a:noFill/>
                  </a:rPr>
                  <a:t> </a:t>
                </a:r>
              </a:p>
            </p:txBody>
          </p:sp>
        </mc:Fallback>
      </mc:AlternateContent>
      <p:grpSp>
        <p:nvGrpSpPr>
          <p:cNvPr id="4" name="Group 3"/>
          <p:cNvGrpSpPr/>
          <p:nvPr/>
        </p:nvGrpSpPr>
        <p:grpSpPr>
          <a:xfrm>
            <a:off x="-54290" y="1628640"/>
            <a:ext cx="5321945" cy="4257556"/>
            <a:chOff x="-54290" y="1628640"/>
            <a:chExt cx="5321945" cy="4257556"/>
          </a:xfrm>
        </p:grpSpPr>
        <p:pic>
          <p:nvPicPr>
            <p:cNvPr id="11" name="Picture 10" descr="alpha_spectrum_bin1keV_ann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0" y="1628640"/>
              <a:ext cx="5321945" cy="4257556"/>
            </a:xfrm>
            <a:prstGeom prst="rect">
              <a:avLst/>
            </a:prstGeom>
          </p:spPr>
        </p:pic>
        <p:sp>
          <p:nvSpPr>
            <p:cNvPr id="14" name="TextBox 13"/>
            <p:cNvSpPr txBox="1"/>
            <p:nvPr/>
          </p:nvSpPr>
          <p:spPr>
            <a:xfrm>
              <a:off x="712519" y="3879349"/>
              <a:ext cx="1228273" cy="369332"/>
            </a:xfrm>
            <a:prstGeom prst="rect">
              <a:avLst/>
            </a:prstGeom>
            <a:solidFill>
              <a:schemeClr val="bg1"/>
            </a:solidFill>
          </p:spPr>
          <p:txBody>
            <a:bodyPr wrap="square" rtlCol="0">
              <a:spAutoFit/>
            </a:bodyPr>
            <a:lstStyle/>
            <a:p>
              <a:pPr algn="r"/>
              <a:r>
                <a:rPr lang="en-US" b="1" dirty="0" smtClean="0"/>
                <a:t>23.4%</a:t>
              </a:r>
              <a:endParaRPr lang="it-IT" b="1" dirty="0"/>
            </a:p>
          </p:txBody>
        </p:sp>
      </p:grpSp>
      <p:sp>
        <p:nvSpPr>
          <p:cNvPr id="13" name="Down Arrow Callout 12"/>
          <p:cNvSpPr/>
          <p:nvPr/>
        </p:nvSpPr>
        <p:spPr>
          <a:xfrm>
            <a:off x="1030295" y="1381124"/>
            <a:ext cx="3152775" cy="819151"/>
          </a:xfrm>
          <a:prstGeom prst="downArrowCallou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5155 </a:t>
            </a:r>
            <a:r>
              <a:rPr lang="en-US" dirty="0" err="1" smtClean="0">
                <a:solidFill>
                  <a:srgbClr val="C00000"/>
                </a:solidFill>
              </a:rPr>
              <a:t>keV</a:t>
            </a:r>
            <a:r>
              <a:rPr lang="en-US" dirty="0" smtClean="0">
                <a:solidFill>
                  <a:srgbClr val="C00000"/>
                </a:solidFill>
              </a:rPr>
              <a:t> is real alpha energy</a:t>
            </a:r>
            <a:endParaRPr lang="it-IT" dirty="0">
              <a:solidFill>
                <a:srgbClr val="C00000"/>
              </a:solidFill>
            </a:endParaRPr>
          </a:p>
        </p:txBody>
      </p:sp>
      <p:sp>
        <p:nvSpPr>
          <p:cNvPr id="8" name="Up Arrow Callout 7"/>
          <p:cNvSpPr/>
          <p:nvPr/>
        </p:nvSpPr>
        <p:spPr>
          <a:xfrm>
            <a:off x="1030295" y="5590580"/>
            <a:ext cx="3152775" cy="906017"/>
          </a:xfrm>
          <a:prstGeom prst="upArrowCallou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Actual position of alpha peak</a:t>
            </a:r>
          </a:p>
          <a:p>
            <a:pPr algn="ctr"/>
            <a:r>
              <a:rPr lang="en-US" dirty="0" smtClean="0">
                <a:solidFill>
                  <a:schemeClr val="accent1">
                    <a:lumMod val="50000"/>
                  </a:schemeClr>
                </a:solidFill>
              </a:rPr>
              <a:t>@ 1465.1 </a:t>
            </a:r>
            <a:r>
              <a:rPr lang="en-US" dirty="0" err="1" smtClean="0">
                <a:solidFill>
                  <a:schemeClr val="accent1">
                    <a:lumMod val="50000"/>
                  </a:schemeClr>
                </a:solidFill>
              </a:rPr>
              <a:t>keV</a:t>
            </a:r>
            <a:r>
              <a:rPr lang="en-US" dirty="0" smtClean="0">
                <a:solidFill>
                  <a:schemeClr val="accent1">
                    <a:lumMod val="50000"/>
                  </a:schemeClr>
                </a:solidFill>
              </a:rPr>
              <a:t> in gamma scale</a:t>
            </a:r>
            <a:endParaRPr lang="it-IT" dirty="0">
              <a:solidFill>
                <a:schemeClr val="accent1">
                  <a:lumMod val="50000"/>
                </a:schemeClr>
              </a:solidFill>
            </a:endParaRPr>
          </a:p>
        </p:txBody>
      </p:sp>
    </p:spTree>
    <p:extLst>
      <p:ext uri="{BB962C8B-B14F-4D97-AF65-F5344CB8AC3E}">
        <p14:creationId xmlns:p14="http://schemas.microsoft.com/office/powerpoint/2010/main" val="75560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FB12C6B-2CC2-8848-B456-64C145085428}" type="slidenum">
              <a:rPr lang="en-US" smtClean="0"/>
              <a:t>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794808802"/>
              </p:ext>
            </p:extLst>
          </p:nvPr>
        </p:nvGraphicFramePr>
        <p:xfrm>
          <a:off x="628649" y="4694833"/>
          <a:ext cx="7886700" cy="1852590"/>
        </p:xfrm>
        <a:graphic>
          <a:graphicData uri="http://schemas.openxmlformats.org/drawingml/2006/table">
            <a:tbl>
              <a:tblPr firstRow="1" bandRow="1">
                <a:tableStyleId>{5C22544A-7EE6-4342-B048-85BDC9FD1C3A}</a:tableStyleId>
              </a:tblPr>
              <a:tblGrid>
                <a:gridCol w="1577340"/>
                <a:gridCol w="1577340"/>
                <a:gridCol w="1577340"/>
                <a:gridCol w="1577340"/>
                <a:gridCol w="1577340"/>
              </a:tblGrid>
              <a:tr h="480326">
                <a:tc rowSpan="2">
                  <a:txBody>
                    <a:bodyPr/>
                    <a:lstStyle/>
                    <a:p>
                      <a:pPr algn="ctr"/>
                      <a:r>
                        <a:rPr lang="en-US" dirty="0" smtClean="0"/>
                        <a:t>Type of irradiation</a:t>
                      </a:r>
                      <a:endParaRPr lang="it-IT" dirty="0"/>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Decay constants (</a:t>
                      </a:r>
                      <a:r>
                        <a:rPr lang="en-US" dirty="0" smtClean="0">
                          <a:sym typeface="Symbol"/>
                        </a:rPr>
                        <a:t>s</a:t>
                      </a:r>
                      <a:r>
                        <a:rPr lang="en-US" dirty="0" smtClean="0"/>
                        <a:t>) and relative intensities</a:t>
                      </a:r>
                      <a:endParaRPr lang="it-IT" dirty="0"/>
                    </a:p>
                  </a:txBody>
                  <a:tcPr anchor="ct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420071">
                <a:tc vMerge="1">
                  <a:txBody>
                    <a:bodyPr/>
                    <a:lstStyle/>
                    <a:p>
                      <a:endParaRPr lang="it-IT"/>
                    </a:p>
                  </a:txBody>
                  <a:tcPr/>
                </a:tc>
                <a:tc>
                  <a:txBody>
                    <a:bodyPr/>
                    <a:lstStyle/>
                    <a:p>
                      <a:pPr algn="ctr"/>
                      <a:r>
                        <a:rPr lang="it-IT" b="1" dirty="0" smtClean="0">
                          <a:sym typeface="Symbol"/>
                        </a:rPr>
                        <a:t></a:t>
                      </a:r>
                      <a:r>
                        <a:rPr lang="it-IT" sz="1800" b="1" kern="1200" baseline="-25000" dirty="0" smtClean="0">
                          <a:solidFill>
                            <a:schemeClr val="dk1"/>
                          </a:solidFill>
                          <a:latin typeface="+mn-lt"/>
                          <a:ea typeface="+mn-ea"/>
                          <a:cs typeface="+mn-cs"/>
                          <a:sym typeface="Symbol"/>
                        </a:rPr>
                        <a:t>1 </a:t>
                      </a:r>
                      <a:r>
                        <a:rPr lang="it-IT" b="1" dirty="0" smtClean="0">
                          <a:sym typeface="Symbol"/>
                        </a:rPr>
                        <a:t>(A</a:t>
                      </a:r>
                      <a:r>
                        <a:rPr lang="it-IT" b="1" baseline="-25000" dirty="0" smtClean="0">
                          <a:sym typeface="Symbol"/>
                        </a:rPr>
                        <a:t>1</a:t>
                      </a:r>
                      <a:r>
                        <a:rPr lang="it-IT" b="1" dirty="0" smtClean="0">
                          <a:sym typeface="Symbol"/>
                        </a:rPr>
                        <a:t>)</a:t>
                      </a:r>
                      <a:endParaRPr lang="it-IT" b="1" dirty="0"/>
                    </a:p>
                  </a:txBody>
                  <a:tcPr anchor="ctr"/>
                </a:tc>
                <a:tc>
                  <a:txBody>
                    <a:bodyPr/>
                    <a:lstStyle/>
                    <a:p>
                      <a:pPr algn="ctr"/>
                      <a:r>
                        <a:rPr lang="it-IT" b="1" dirty="0" smtClean="0">
                          <a:sym typeface="Symbol"/>
                        </a:rPr>
                        <a:t></a:t>
                      </a:r>
                      <a:r>
                        <a:rPr lang="it-IT" b="1" baseline="-25000" dirty="0" smtClean="0">
                          <a:sym typeface="Symbol"/>
                        </a:rPr>
                        <a:t>2</a:t>
                      </a:r>
                      <a:r>
                        <a:rPr lang="it-IT" sz="1800" b="1" kern="1200" baseline="-25000" dirty="0" smtClean="0">
                          <a:solidFill>
                            <a:schemeClr val="dk1"/>
                          </a:solidFill>
                          <a:latin typeface="+mn-lt"/>
                          <a:ea typeface="+mn-ea"/>
                          <a:cs typeface="+mn-cs"/>
                          <a:sym typeface="Symbol"/>
                        </a:rPr>
                        <a:t> </a:t>
                      </a:r>
                      <a:r>
                        <a:rPr lang="it-IT" b="1" dirty="0" smtClean="0">
                          <a:sym typeface="Symbol"/>
                        </a:rPr>
                        <a:t>(A</a:t>
                      </a:r>
                      <a:r>
                        <a:rPr lang="it-IT" b="1" baseline="-25000" dirty="0" smtClean="0">
                          <a:sym typeface="Symbol"/>
                        </a:rPr>
                        <a:t>2</a:t>
                      </a:r>
                      <a:r>
                        <a:rPr lang="it-IT" b="1" dirty="0" smtClean="0">
                          <a:sym typeface="Symbol"/>
                        </a:rPr>
                        <a:t>)</a:t>
                      </a:r>
                      <a:endParaRPr lang="it-IT" b="1" dirty="0"/>
                    </a:p>
                  </a:txBody>
                  <a:tcPr anchor="ctr"/>
                </a:tc>
                <a:tc>
                  <a:txBody>
                    <a:bodyPr/>
                    <a:lstStyle/>
                    <a:p>
                      <a:pPr algn="ctr"/>
                      <a:r>
                        <a:rPr lang="it-IT" b="1" dirty="0" smtClean="0">
                          <a:sym typeface="Symbol"/>
                        </a:rPr>
                        <a:t></a:t>
                      </a:r>
                      <a:r>
                        <a:rPr lang="it-IT" sz="1800" b="1" kern="1200" baseline="-25000" dirty="0" smtClean="0">
                          <a:solidFill>
                            <a:schemeClr val="dk1"/>
                          </a:solidFill>
                          <a:latin typeface="+mn-lt"/>
                          <a:ea typeface="+mn-ea"/>
                          <a:cs typeface="+mn-cs"/>
                          <a:sym typeface="Symbol"/>
                        </a:rPr>
                        <a:t>3 </a:t>
                      </a:r>
                      <a:r>
                        <a:rPr lang="it-IT" b="1" dirty="0" smtClean="0">
                          <a:sym typeface="Symbol"/>
                        </a:rPr>
                        <a:t>(A</a:t>
                      </a:r>
                      <a:r>
                        <a:rPr lang="it-IT" b="1" baseline="-25000" dirty="0" smtClean="0">
                          <a:sym typeface="Symbol"/>
                        </a:rPr>
                        <a:t>3</a:t>
                      </a:r>
                      <a:r>
                        <a:rPr lang="it-IT" b="1" dirty="0" smtClean="0">
                          <a:sym typeface="Symbol"/>
                        </a:rPr>
                        <a:t>)</a:t>
                      </a:r>
                      <a:endParaRPr lang="it-IT" b="1" dirty="0"/>
                    </a:p>
                  </a:txBody>
                  <a:tcPr anchor="ctr"/>
                </a:tc>
                <a:tc>
                  <a:txBody>
                    <a:bodyPr/>
                    <a:lstStyle/>
                    <a:p>
                      <a:pPr algn="ctr"/>
                      <a:r>
                        <a:rPr lang="it-IT" b="1" dirty="0" smtClean="0">
                          <a:sym typeface="Symbol"/>
                        </a:rPr>
                        <a:t></a:t>
                      </a:r>
                      <a:r>
                        <a:rPr lang="it-IT" sz="1800" b="1" kern="1200" baseline="-25000" dirty="0" smtClean="0">
                          <a:solidFill>
                            <a:schemeClr val="dk1"/>
                          </a:solidFill>
                          <a:latin typeface="+mn-lt"/>
                          <a:ea typeface="+mn-ea"/>
                          <a:cs typeface="+mn-cs"/>
                          <a:sym typeface="Symbol"/>
                        </a:rPr>
                        <a:t>4 </a:t>
                      </a:r>
                      <a:r>
                        <a:rPr lang="it-IT" b="1" dirty="0" smtClean="0">
                          <a:sym typeface="Symbol"/>
                        </a:rPr>
                        <a:t>(A</a:t>
                      </a:r>
                      <a:r>
                        <a:rPr lang="it-IT" b="1" baseline="-25000" dirty="0" smtClean="0">
                          <a:sym typeface="Symbol"/>
                        </a:rPr>
                        <a:t>4</a:t>
                      </a:r>
                      <a:r>
                        <a:rPr lang="it-IT" b="1" dirty="0" smtClean="0">
                          <a:sym typeface="Symbol"/>
                        </a:rPr>
                        <a:t>)</a:t>
                      </a:r>
                      <a:endParaRPr lang="it-IT" b="1" dirty="0"/>
                    </a:p>
                  </a:txBody>
                  <a:tcPr anchor="ctr"/>
                </a:tc>
              </a:tr>
              <a:tr h="491433">
                <a:tc>
                  <a:txBody>
                    <a:bodyPr/>
                    <a:lstStyle/>
                    <a:p>
                      <a:pPr algn="ctr"/>
                      <a:r>
                        <a:rPr lang="en-US" b="1" dirty="0" smtClean="0"/>
                        <a:t>gamma</a:t>
                      </a:r>
                      <a:endParaRPr lang="it-IT" b="1" dirty="0"/>
                    </a:p>
                  </a:txBody>
                  <a:tcPr anchor="ctr"/>
                </a:tc>
                <a:tc>
                  <a:txBody>
                    <a:bodyPr/>
                    <a:lstStyle/>
                    <a:p>
                      <a:pPr algn="ctr"/>
                      <a:r>
                        <a:rPr lang="en-US" dirty="0" smtClean="0"/>
                        <a:t>10.4 (27.1)</a:t>
                      </a:r>
                      <a:endParaRPr lang="it-IT" dirty="0"/>
                    </a:p>
                  </a:txBody>
                  <a:tcPr anchor="ctr"/>
                </a:tc>
                <a:tc>
                  <a:txBody>
                    <a:bodyPr/>
                    <a:lstStyle/>
                    <a:p>
                      <a:pPr algn="ctr"/>
                      <a:r>
                        <a:rPr lang="en-US" dirty="0" smtClean="0"/>
                        <a:t>4.1 (66.4)</a:t>
                      </a:r>
                      <a:endParaRPr lang="it-IT" dirty="0"/>
                    </a:p>
                  </a:txBody>
                  <a:tcPr anchor="ctr"/>
                </a:tc>
                <a:tc>
                  <a:txBody>
                    <a:bodyPr/>
                    <a:lstStyle/>
                    <a:p>
                      <a:pPr algn="ctr"/>
                      <a:r>
                        <a:rPr lang="en-US" dirty="0" smtClean="0"/>
                        <a:t>0.18 (1.0)</a:t>
                      </a:r>
                      <a:endParaRPr lang="it-IT" dirty="0"/>
                    </a:p>
                  </a:txBody>
                  <a:tcPr anchor="ctr"/>
                </a:tc>
                <a:tc>
                  <a:txBody>
                    <a:bodyPr/>
                    <a:lstStyle/>
                    <a:p>
                      <a:pPr algn="ctr"/>
                      <a:r>
                        <a:rPr lang="en-US" dirty="0" smtClean="0"/>
                        <a:t>0.84 (5.5)</a:t>
                      </a:r>
                      <a:endParaRPr lang="it-IT" dirty="0"/>
                    </a:p>
                  </a:txBody>
                  <a:tcPr anchor="ctr"/>
                </a:tc>
              </a:tr>
              <a:tr h="460760">
                <a:tc>
                  <a:txBody>
                    <a:bodyPr/>
                    <a:lstStyle/>
                    <a:p>
                      <a:pPr algn="ctr"/>
                      <a:r>
                        <a:rPr lang="en-US" b="1" dirty="0" smtClean="0"/>
                        <a:t>alpha</a:t>
                      </a:r>
                      <a:endParaRPr lang="it-IT" b="1" dirty="0"/>
                    </a:p>
                  </a:txBody>
                  <a:tcPr anchor="ctr"/>
                </a:tc>
                <a:tc>
                  <a:txBody>
                    <a:bodyPr/>
                    <a:lstStyle/>
                    <a:p>
                      <a:pPr algn="ctr"/>
                      <a:r>
                        <a:rPr lang="en-US" dirty="0" smtClean="0"/>
                        <a:t>6.3 (56.0)</a:t>
                      </a:r>
                      <a:endParaRPr lang="it-IT" dirty="0"/>
                    </a:p>
                  </a:txBody>
                  <a:tcPr anchor="ctr"/>
                </a:tc>
                <a:tc>
                  <a:txBody>
                    <a:bodyPr/>
                    <a:lstStyle/>
                    <a:p>
                      <a:pPr algn="ctr"/>
                      <a:r>
                        <a:rPr lang="en-US" dirty="0" smtClean="0"/>
                        <a:t>2.5 (34.2)</a:t>
                      </a:r>
                      <a:endParaRPr lang="it-IT" dirty="0"/>
                    </a:p>
                  </a:txBody>
                  <a:tcPr anchor="ctr"/>
                </a:tc>
                <a:tc>
                  <a:txBody>
                    <a:bodyPr/>
                    <a:lstStyle/>
                    <a:p>
                      <a:pPr algn="ctr"/>
                      <a:r>
                        <a:rPr lang="en-US" dirty="0" smtClean="0"/>
                        <a:t>0.12 (1.7)</a:t>
                      </a:r>
                      <a:endParaRPr lang="it-IT" dirty="0"/>
                    </a:p>
                  </a:txBody>
                  <a:tcPr anchor="ctr"/>
                </a:tc>
                <a:tc>
                  <a:txBody>
                    <a:bodyPr/>
                    <a:lstStyle/>
                    <a:p>
                      <a:pPr algn="ctr"/>
                      <a:r>
                        <a:rPr lang="en-US" dirty="0" smtClean="0"/>
                        <a:t>0.56</a:t>
                      </a:r>
                      <a:r>
                        <a:rPr lang="en-US" baseline="0" dirty="0" smtClean="0"/>
                        <a:t> (8.0)</a:t>
                      </a:r>
                      <a:endParaRPr lang="it-IT" dirty="0"/>
                    </a:p>
                  </a:txBody>
                  <a:tcPr anchor="ctr"/>
                </a:tc>
              </a:tr>
            </a:tbl>
          </a:graphicData>
        </a:graphic>
      </p:graphicFrame>
      <p:pic>
        <p:nvPicPr>
          <p:cNvPr id="6" name="Picture 5" descr="alpha_4exp_fit_without_ann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850" y="1374028"/>
            <a:ext cx="3889612" cy="3111690"/>
          </a:xfrm>
          <a:prstGeom prst="rect">
            <a:avLst/>
          </a:prstGeom>
        </p:spPr>
      </p:pic>
      <p:pic>
        <p:nvPicPr>
          <p:cNvPr id="7" name="Picture 6" descr="gamma_4exp_fit_without_ann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1" y="1392534"/>
            <a:ext cx="3866480" cy="3093184"/>
          </a:xfrm>
          <a:prstGeom prst="rect">
            <a:avLst/>
          </a:prstGeom>
        </p:spPr>
      </p:pic>
      <p:sp>
        <p:nvSpPr>
          <p:cNvPr id="8" name="TextBox 7"/>
          <p:cNvSpPr txBox="1"/>
          <p:nvPr/>
        </p:nvSpPr>
        <p:spPr>
          <a:xfrm>
            <a:off x="3306539" y="2301741"/>
            <a:ext cx="892424" cy="369332"/>
          </a:xfrm>
          <a:prstGeom prst="rect">
            <a:avLst/>
          </a:prstGeom>
          <a:noFill/>
          <a:ln>
            <a:noFill/>
          </a:ln>
        </p:spPr>
        <p:txBody>
          <a:bodyPr wrap="none" rtlCol="0">
            <a:spAutoFit/>
          </a:bodyPr>
          <a:lstStyle/>
          <a:p>
            <a:pPr algn="ctr"/>
            <a:r>
              <a:rPr lang="en-US" b="1" dirty="0" smtClean="0">
                <a:solidFill>
                  <a:srgbClr val="0070C0"/>
                </a:solidFill>
              </a:rPr>
              <a:t>gamma</a:t>
            </a:r>
            <a:endParaRPr lang="it-IT" b="1" dirty="0">
              <a:solidFill>
                <a:srgbClr val="0070C0"/>
              </a:solidFill>
            </a:endParaRPr>
          </a:p>
        </p:txBody>
      </p:sp>
      <p:sp>
        <p:nvSpPr>
          <p:cNvPr id="10" name="TextBox 9"/>
          <p:cNvSpPr txBox="1"/>
          <p:nvPr/>
        </p:nvSpPr>
        <p:spPr>
          <a:xfrm>
            <a:off x="7247471" y="2301741"/>
            <a:ext cx="715259" cy="369332"/>
          </a:xfrm>
          <a:prstGeom prst="rect">
            <a:avLst/>
          </a:prstGeom>
          <a:noFill/>
          <a:ln>
            <a:noFill/>
          </a:ln>
        </p:spPr>
        <p:txBody>
          <a:bodyPr wrap="none" rtlCol="0">
            <a:spAutoFit/>
          </a:bodyPr>
          <a:lstStyle/>
          <a:p>
            <a:pPr algn="ctr"/>
            <a:r>
              <a:rPr lang="en-US" b="1" dirty="0" smtClean="0">
                <a:solidFill>
                  <a:srgbClr val="FF0000"/>
                </a:solidFill>
              </a:rPr>
              <a:t>alpha</a:t>
            </a:r>
            <a:endParaRPr lang="it-IT" b="1" dirty="0">
              <a:solidFill>
                <a:srgbClr val="FF0000"/>
              </a:solidFill>
            </a:endParaRPr>
          </a:p>
        </p:txBody>
      </p:sp>
      <p:sp>
        <p:nvSpPr>
          <p:cNvPr id="12" name="Title 3"/>
          <p:cNvSpPr>
            <a:spLocks noGrp="1"/>
          </p:cNvSpPr>
          <p:nvPr>
            <p:ph type="title"/>
          </p:nvPr>
        </p:nvSpPr>
        <p:spPr>
          <a:xfrm>
            <a:off x="673216" y="430728"/>
            <a:ext cx="7886700" cy="874080"/>
          </a:xfrm>
        </p:spPr>
        <p:txBody>
          <a:bodyPr>
            <a:normAutofit/>
          </a:bodyPr>
          <a:lstStyle/>
          <a:p>
            <a:pPr algn="ctr"/>
            <a:r>
              <a:rPr lang="en-US" sz="3200" b="1" dirty="0" smtClean="0">
                <a:solidFill>
                  <a:schemeClr val="accent1">
                    <a:lumMod val="50000"/>
                  </a:schemeClr>
                </a:solidFill>
                <a:latin typeface="+mn-lt"/>
              </a:rPr>
              <a:t>Average </a:t>
            </a:r>
            <a:r>
              <a:rPr lang="en-US" sz="3200" b="1" dirty="0">
                <a:solidFill>
                  <a:schemeClr val="accent1">
                    <a:lumMod val="50000"/>
                  </a:schemeClr>
                </a:solidFill>
                <a:latin typeface="+mn-lt"/>
              </a:rPr>
              <a:t>pulses</a:t>
            </a:r>
          </a:p>
        </p:txBody>
      </p:sp>
    </p:spTree>
    <p:extLst>
      <p:ext uri="{BB962C8B-B14F-4D97-AF65-F5344CB8AC3E}">
        <p14:creationId xmlns:p14="http://schemas.microsoft.com/office/powerpoint/2010/main" val="399469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216" y="458024"/>
            <a:ext cx="7886700" cy="874080"/>
          </a:xfrm>
        </p:spPr>
        <p:txBody>
          <a:bodyPr>
            <a:normAutofit/>
          </a:bodyPr>
          <a:lstStyle/>
          <a:p>
            <a:pPr algn="ctr"/>
            <a:r>
              <a:rPr lang="en-US" sz="3200" b="1" dirty="0">
                <a:solidFill>
                  <a:schemeClr val="accent1">
                    <a:lumMod val="50000"/>
                  </a:schemeClr>
                </a:solidFill>
                <a:latin typeface="+mn-lt"/>
              </a:rPr>
              <a:t>Comparison of average pulses</a:t>
            </a:r>
          </a:p>
        </p:txBody>
      </p:sp>
      <p:sp>
        <p:nvSpPr>
          <p:cNvPr id="2" name="TextBox 1"/>
          <p:cNvSpPr txBox="1"/>
          <p:nvPr/>
        </p:nvSpPr>
        <p:spPr>
          <a:xfrm>
            <a:off x="395782" y="853085"/>
            <a:ext cx="8441568" cy="1015663"/>
          </a:xfrm>
          <a:prstGeom prst="rect">
            <a:avLst/>
          </a:prstGeom>
          <a:noFill/>
        </p:spPr>
        <p:txBody>
          <a:bodyPr wrap="square" rtlCol="0">
            <a:spAutoFit/>
          </a:bodyPr>
          <a:lstStyle/>
          <a:p>
            <a:pPr algn="ctr"/>
            <a:endParaRPr lang="it-IT" sz="2000" dirty="0" smtClean="0"/>
          </a:p>
          <a:p>
            <a:pPr algn="ctr"/>
            <a:r>
              <a:rPr lang="it-IT" sz="2000" b="1" dirty="0" smtClean="0">
                <a:solidFill>
                  <a:schemeClr val="accent6">
                    <a:lumMod val="75000"/>
                  </a:schemeClr>
                </a:solidFill>
              </a:rPr>
              <a:t>Difference </a:t>
            </a:r>
            <a:r>
              <a:rPr lang="it-IT" sz="2000" b="1" dirty="0">
                <a:solidFill>
                  <a:schemeClr val="accent6">
                    <a:lumMod val="75000"/>
                  </a:schemeClr>
                </a:solidFill>
              </a:rPr>
              <a:t>in pulse </a:t>
            </a:r>
            <a:r>
              <a:rPr lang="it-IT" sz="2000" b="1" dirty="0" smtClean="0">
                <a:solidFill>
                  <a:schemeClr val="accent6">
                    <a:lumMod val="75000"/>
                  </a:schemeClr>
                </a:solidFill>
              </a:rPr>
              <a:t>shape resulting in the particle discrimination ability</a:t>
            </a:r>
            <a:endParaRPr lang="it-IT" sz="2000" b="1" dirty="0">
              <a:solidFill>
                <a:schemeClr val="accent6">
                  <a:lumMod val="75000"/>
                </a:schemeClr>
              </a:solidFill>
            </a:endParaRPr>
          </a:p>
          <a:p>
            <a:pPr algn="ctr"/>
            <a:endParaRPr lang="en-US" sz="2000" dirty="0"/>
          </a:p>
        </p:txBody>
      </p:sp>
      <p:sp>
        <p:nvSpPr>
          <p:cNvPr id="3" name="Slide Number Placeholder 2"/>
          <p:cNvSpPr>
            <a:spLocks noGrp="1"/>
          </p:cNvSpPr>
          <p:nvPr>
            <p:ph type="sldNum" sz="quarter" idx="12"/>
          </p:nvPr>
        </p:nvSpPr>
        <p:spPr/>
        <p:txBody>
          <a:bodyPr/>
          <a:lstStyle/>
          <a:p>
            <a:fld id="{5FB12C6B-2CC2-8848-B456-64C145085428}" type="slidenum">
              <a:rPr lang="en-US" smtClean="0"/>
              <a:t>8</a:t>
            </a:fld>
            <a:endParaRPr lang="en-US"/>
          </a:p>
        </p:txBody>
      </p:sp>
      <p:grpSp>
        <p:nvGrpSpPr>
          <p:cNvPr id="18" name="Group 17"/>
          <p:cNvGrpSpPr/>
          <p:nvPr/>
        </p:nvGrpSpPr>
        <p:grpSpPr>
          <a:xfrm>
            <a:off x="87750" y="1538294"/>
            <a:ext cx="5978646" cy="4790758"/>
            <a:chOff x="142342" y="1251686"/>
            <a:chExt cx="5548773" cy="4439018"/>
          </a:xfrm>
        </p:grpSpPr>
        <p:grpSp>
          <p:nvGrpSpPr>
            <p:cNvPr id="15" name="Group 14"/>
            <p:cNvGrpSpPr/>
            <p:nvPr/>
          </p:nvGrpSpPr>
          <p:grpSpPr>
            <a:xfrm>
              <a:off x="142342" y="1251686"/>
              <a:ext cx="5548773" cy="4439018"/>
              <a:chOff x="142342" y="1251686"/>
              <a:chExt cx="5548773" cy="4439018"/>
            </a:xfrm>
          </p:grpSpPr>
          <p:pic>
            <p:nvPicPr>
              <p:cNvPr id="10" name="Picture 9" descr="CHC_3cc_alpha_gamma_decay_curves_NEW_L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2" y="1251686"/>
                <a:ext cx="5548773" cy="4439018"/>
              </a:xfrm>
              <a:prstGeom prst="rect">
                <a:avLst/>
              </a:prstGeom>
            </p:spPr>
          </p:pic>
          <p:sp>
            <p:nvSpPr>
              <p:cNvPr id="13" name="Rectangle 12"/>
              <p:cNvSpPr/>
              <p:nvPr/>
            </p:nvSpPr>
            <p:spPr>
              <a:xfrm>
                <a:off x="4158476" y="2892591"/>
                <a:ext cx="327547" cy="266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p:cNvSpPr/>
              <p:nvPr/>
            </p:nvSpPr>
            <p:spPr>
              <a:xfrm>
                <a:off x="3601266" y="3338129"/>
                <a:ext cx="327547" cy="266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TextBox 5"/>
            <p:cNvSpPr txBox="1"/>
            <p:nvPr/>
          </p:nvSpPr>
          <p:spPr>
            <a:xfrm>
              <a:off x="3876038" y="2474952"/>
              <a:ext cx="892424" cy="369332"/>
            </a:xfrm>
            <a:prstGeom prst="rect">
              <a:avLst/>
            </a:prstGeom>
            <a:noFill/>
            <a:ln>
              <a:solidFill>
                <a:srgbClr val="0070C0"/>
              </a:solidFill>
            </a:ln>
          </p:spPr>
          <p:txBody>
            <a:bodyPr wrap="none" rtlCol="0">
              <a:spAutoFit/>
            </a:bodyPr>
            <a:lstStyle/>
            <a:p>
              <a:r>
                <a:rPr lang="en-US" b="1" dirty="0" smtClean="0">
                  <a:solidFill>
                    <a:srgbClr val="0070C0"/>
                  </a:solidFill>
                </a:rPr>
                <a:t>gamma</a:t>
              </a:r>
              <a:endParaRPr lang="it-IT" b="1" dirty="0">
                <a:solidFill>
                  <a:srgbClr val="0070C0"/>
                </a:solidFill>
              </a:endParaRPr>
            </a:p>
          </p:txBody>
        </p:sp>
        <p:cxnSp>
          <p:nvCxnSpPr>
            <p:cNvPr id="7" name="Straight Arrow Connector 6"/>
            <p:cNvCxnSpPr>
              <a:stCxn id="6" idx="1"/>
            </p:cNvCxnSpPr>
            <p:nvPr/>
          </p:nvCxnSpPr>
          <p:spPr>
            <a:xfrm flipH="1">
              <a:off x="3259493" y="2659618"/>
              <a:ext cx="616545" cy="18466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14292" y="3286529"/>
              <a:ext cx="715260" cy="369332"/>
            </a:xfrm>
            <a:prstGeom prst="rect">
              <a:avLst/>
            </a:prstGeom>
            <a:noFill/>
            <a:ln>
              <a:solidFill>
                <a:srgbClr val="EE2010"/>
              </a:solidFill>
            </a:ln>
          </p:spPr>
          <p:txBody>
            <a:bodyPr wrap="none" rtlCol="0">
              <a:spAutoFit/>
            </a:bodyPr>
            <a:lstStyle/>
            <a:p>
              <a:r>
                <a:rPr lang="en-US" b="1" dirty="0" smtClean="0">
                  <a:solidFill>
                    <a:srgbClr val="FF0000"/>
                  </a:solidFill>
                </a:rPr>
                <a:t>alpha</a:t>
              </a:r>
              <a:endParaRPr lang="it-IT" b="1" dirty="0">
                <a:solidFill>
                  <a:srgbClr val="FF0000"/>
                </a:solidFill>
              </a:endParaRPr>
            </a:p>
          </p:txBody>
        </p:sp>
        <p:cxnSp>
          <p:nvCxnSpPr>
            <p:cNvPr id="9" name="Straight Arrow Connector 8"/>
            <p:cNvCxnSpPr>
              <a:stCxn id="8" idx="3"/>
            </p:cNvCxnSpPr>
            <p:nvPr/>
          </p:nvCxnSpPr>
          <p:spPr>
            <a:xfrm flipV="1">
              <a:off x="2929552" y="3286529"/>
              <a:ext cx="659883" cy="184666"/>
            </a:xfrm>
            <a:prstGeom prst="straightConnector1">
              <a:avLst/>
            </a:prstGeom>
            <a:ln w="19050">
              <a:solidFill>
                <a:srgbClr val="EE201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Content Placeholder 2"/>
              <p:cNvSpPr txBox="1">
                <a:spLocks/>
              </p:cNvSpPr>
              <p:nvPr/>
            </p:nvSpPr>
            <p:spPr>
              <a:xfrm>
                <a:off x="5304747" y="2566983"/>
                <a:ext cx="3607522" cy="1882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2400" i="1" smtClean="0">
                          <a:latin typeface="Cambria Math" charset="0"/>
                        </a:rPr>
                        <m:t>𝑆𝐼</m:t>
                      </m:r>
                      <m:r>
                        <a:rPr lang="en-US" sz="2400" i="1" smtClean="0">
                          <a:latin typeface="Cambria Math" charset="0"/>
                        </a:rPr>
                        <m:t>= </m:t>
                      </m:r>
                      <m:f>
                        <m:fPr>
                          <m:ctrlPr>
                            <a:rPr lang="bg-BG" sz="2400" i="1">
                              <a:latin typeface="Cambria Math"/>
                            </a:rPr>
                          </m:ctrlPr>
                        </m:fPr>
                        <m:num>
                          <m:nary>
                            <m:naryPr>
                              <m:chr m:val="∑"/>
                              <m:subHide m:val="on"/>
                              <m:supHide m:val="on"/>
                              <m:ctrlPr>
                                <a:rPr lang="en-US" sz="2400" i="1">
                                  <a:latin typeface="Cambria Math"/>
                                </a:rPr>
                              </m:ctrlPr>
                            </m:naryPr>
                            <m:sub/>
                            <m:sup/>
                            <m:e>
                              <m:r>
                                <a:rPr lang="en-US" sz="2400" i="1">
                                  <a:latin typeface="Cambria Math" charset="0"/>
                                </a:rPr>
                                <m:t>𝑓</m:t>
                              </m:r>
                              <m:r>
                                <a:rPr lang="en-US" sz="2400" i="1">
                                  <a:latin typeface="Cambria Math" charset="0"/>
                                </a:rPr>
                                <m:t>(</m:t>
                              </m:r>
                              <m:sSub>
                                <m:sSubPr>
                                  <m:ctrlPr>
                                    <a:rPr lang="en-US" sz="2400" i="1">
                                      <a:latin typeface="Cambria Math"/>
                                    </a:rPr>
                                  </m:ctrlPr>
                                </m:sSubPr>
                                <m:e>
                                  <m:r>
                                    <a:rPr lang="en-US" sz="2400" i="1">
                                      <a:latin typeface="Cambria Math" charset="0"/>
                                    </a:rPr>
                                    <m:t>𝑡</m:t>
                                  </m:r>
                                </m:e>
                                <m:sub>
                                  <m:r>
                                    <a:rPr lang="en-US" sz="2400" i="1">
                                      <a:latin typeface="Cambria Math" charset="0"/>
                                    </a:rPr>
                                    <m:t>𝑘</m:t>
                                  </m:r>
                                </m:sub>
                              </m:sSub>
                              <m:r>
                                <a:rPr lang="en-US" sz="2400" i="1">
                                  <a:latin typeface="Cambria Math" charset="0"/>
                                </a:rPr>
                                <m:t>)</m:t>
                              </m:r>
                              <m:r>
                                <a:rPr lang="en-US" sz="2400" i="1">
                                  <a:latin typeface="Cambria Math" charset="0"/>
                                </a:rPr>
                                <m:t>𝑃</m:t>
                              </m:r>
                              <m:r>
                                <a:rPr lang="en-US" sz="2400" i="1">
                                  <a:latin typeface="Cambria Math" charset="0"/>
                                </a:rPr>
                                <m:t>(</m:t>
                              </m:r>
                              <m:sSub>
                                <m:sSubPr>
                                  <m:ctrlPr>
                                    <a:rPr lang="en-US" sz="2400" i="1">
                                      <a:latin typeface="Cambria Math"/>
                                    </a:rPr>
                                  </m:ctrlPr>
                                </m:sSubPr>
                                <m:e>
                                  <m:r>
                                    <a:rPr lang="en-US" sz="2400" i="1">
                                      <a:latin typeface="Cambria Math" charset="0"/>
                                    </a:rPr>
                                    <m:t>𝑡</m:t>
                                  </m:r>
                                </m:e>
                                <m:sub>
                                  <m:r>
                                    <a:rPr lang="en-US" sz="2400" i="1">
                                      <a:latin typeface="Cambria Math" charset="0"/>
                                    </a:rPr>
                                    <m:t>𝑘</m:t>
                                  </m:r>
                                </m:sub>
                              </m:sSub>
                              <m:r>
                                <a:rPr lang="en-US" sz="2400" i="1">
                                  <a:latin typeface="Cambria Math" charset="0"/>
                                </a:rPr>
                                <m:t>)</m:t>
                              </m:r>
                            </m:e>
                          </m:nary>
                        </m:num>
                        <m:den>
                          <m:nary>
                            <m:naryPr>
                              <m:chr m:val="∑"/>
                              <m:subHide m:val="on"/>
                              <m:supHide m:val="on"/>
                              <m:ctrlPr>
                                <a:rPr lang="bg-BG" sz="2400" i="1">
                                  <a:latin typeface="Cambria Math"/>
                                </a:rPr>
                              </m:ctrlPr>
                            </m:naryPr>
                            <m:sub/>
                            <m:sup/>
                            <m:e>
                              <m:r>
                                <a:rPr lang="en-US" sz="2400" i="1">
                                  <a:latin typeface="Cambria Math" charset="0"/>
                                </a:rPr>
                                <m:t>𝑓</m:t>
                              </m:r>
                              <m:r>
                                <a:rPr lang="en-US" sz="2400" i="1">
                                  <a:latin typeface="Cambria Math" charset="0"/>
                                </a:rPr>
                                <m:t>(</m:t>
                              </m:r>
                              <m:sSub>
                                <m:sSubPr>
                                  <m:ctrlPr>
                                    <a:rPr lang="en-US" sz="2400" i="1">
                                      <a:latin typeface="Cambria Math"/>
                                    </a:rPr>
                                  </m:ctrlPr>
                                </m:sSubPr>
                                <m:e>
                                  <m:r>
                                    <a:rPr lang="en-US" sz="2400" i="1">
                                      <a:latin typeface="Cambria Math" charset="0"/>
                                    </a:rPr>
                                    <m:t>𝑡</m:t>
                                  </m:r>
                                </m:e>
                                <m:sub>
                                  <m:r>
                                    <a:rPr lang="en-US" sz="2400" i="1">
                                      <a:latin typeface="Cambria Math" charset="0"/>
                                    </a:rPr>
                                    <m:t>𝑘</m:t>
                                  </m:r>
                                </m:sub>
                              </m:sSub>
                              <m:r>
                                <a:rPr lang="en-US" sz="2400" i="1">
                                  <a:latin typeface="Cambria Math" charset="0"/>
                                </a:rPr>
                                <m:t>)</m:t>
                              </m:r>
                            </m:e>
                          </m:nary>
                        </m:den>
                      </m:f>
                    </m:oMath>
                  </m:oMathPara>
                </a14:m>
                <a:endParaRPr lang="en-US" sz="2400" dirty="0"/>
              </a:p>
              <a:p>
                <a:pPr marL="0" indent="0" algn="ctr">
                  <a:buFont typeface="Arial" panose="020B0604020202020204" pitchFamily="34" charset="0"/>
                  <a:buNone/>
                </a:pPr>
                <a:endParaRPr lang="en-US" sz="800" i="1" dirty="0" smtClean="0">
                  <a:latin typeface="Cambria Math" charset="0"/>
                </a:endParaRPr>
              </a:p>
              <a:p>
                <a:pPr marL="0" indent="0" algn="ctr">
                  <a:buFont typeface="Arial" panose="020B0604020202020204" pitchFamily="34" charset="0"/>
                  <a:buNone/>
                </a:pPr>
                <a14:m>
                  <m:oMath xmlns:m="http://schemas.openxmlformats.org/officeDocument/2006/math">
                    <m:r>
                      <a:rPr lang="en-US" sz="2400" i="1" smtClean="0">
                        <a:latin typeface="Cambria Math" charset="0"/>
                      </a:rPr>
                      <m:t>𝑃</m:t>
                    </m:r>
                    <m:d>
                      <m:dPr>
                        <m:ctrlPr>
                          <a:rPr lang="en-US" sz="2400" i="1" smtClean="0">
                            <a:latin typeface="Cambria Math"/>
                          </a:rPr>
                        </m:ctrlPr>
                      </m:dPr>
                      <m:e>
                        <m:r>
                          <a:rPr lang="en-US" sz="2400" i="1" smtClean="0">
                            <a:latin typeface="Cambria Math" charset="0"/>
                          </a:rPr>
                          <m:t>𝑡</m:t>
                        </m:r>
                      </m:e>
                    </m:d>
                    <m:r>
                      <a:rPr lang="en-US" sz="2400" i="1" smtClean="0">
                        <a:latin typeface="Cambria Math" charset="0"/>
                      </a:rPr>
                      <m:t>= </m:t>
                    </m:r>
                    <m:f>
                      <m:fPr>
                        <m:ctrlPr>
                          <a:rPr lang="bg-BG" sz="2400" i="1" smtClean="0">
                            <a:latin typeface="Cambria Math"/>
                          </a:rPr>
                        </m:ctrlPr>
                      </m:fPr>
                      <m:num>
                        <m:sSub>
                          <m:sSubPr>
                            <m:ctrlPr>
                              <a:rPr lang="en-US" sz="2400" i="1" smtClean="0">
                                <a:latin typeface="Cambria Math"/>
                              </a:rPr>
                            </m:ctrlPr>
                          </m:sSubPr>
                          <m:e>
                            <m:r>
                              <a:rPr lang="en-US" sz="2400" i="1" smtClean="0">
                                <a:latin typeface="Cambria Math" charset="0"/>
                              </a:rPr>
                              <m:t>𝑓</m:t>
                            </m:r>
                          </m:e>
                          <m:sub>
                            <m:r>
                              <a:rPr lang="en-US" sz="2400" i="1" smtClean="0">
                                <a:latin typeface="Cambria Math" charset="0"/>
                                <a:ea typeface="Cambria Math" charset="0"/>
                                <a:cs typeface="Cambria Math" charset="0"/>
                              </a:rPr>
                              <m:t>∝</m:t>
                            </m:r>
                          </m:sub>
                        </m:sSub>
                        <m:r>
                          <a:rPr lang="en-US" sz="2400" i="1" smtClean="0">
                            <a:latin typeface="Cambria Math" charset="0"/>
                          </a:rPr>
                          <m:t>−</m:t>
                        </m:r>
                        <m:sSub>
                          <m:sSubPr>
                            <m:ctrlPr>
                              <a:rPr lang="en-US" sz="2400" i="1" smtClean="0">
                                <a:latin typeface="Cambria Math"/>
                              </a:rPr>
                            </m:ctrlPr>
                          </m:sSubPr>
                          <m:e>
                            <m:r>
                              <a:rPr lang="en-US" sz="2400" i="1" smtClean="0">
                                <a:latin typeface="Cambria Math" charset="0"/>
                              </a:rPr>
                              <m:t>𝑓</m:t>
                            </m:r>
                          </m:e>
                          <m:sub>
                            <m:r>
                              <a:rPr lang="en-US" sz="2400" i="1" smtClean="0">
                                <a:latin typeface="Cambria Math" charset="0"/>
                                <a:ea typeface="Cambria Math" charset="0"/>
                                <a:cs typeface="Cambria Math" charset="0"/>
                              </a:rPr>
                              <m:t>𝛾</m:t>
                            </m:r>
                          </m:sub>
                        </m:sSub>
                      </m:num>
                      <m:den>
                        <m:sSub>
                          <m:sSubPr>
                            <m:ctrlPr>
                              <a:rPr lang="en-US" sz="2400" i="1" smtClean="0">
                                <a:latin typeface="Cambria Math"/>
                              </a:rPr>
                            </m:ctrlPr>
                          </m:sSubPr>
                          <m:e>
                            <m:r>
                              <a:rPr lang="en-US" sz="2400" i="1" smtClean="0">
                                <a:latin typeface="Cambria Math" charset="0"/>
                              </a:rPr>
                              <m:t>𝑓</m:t>
                            </m:r>
                          </m:e>
                          <m:sub>
                            <m:r>
                              <a:rPr lang="en-US" sz="2400" i="1" smtClean="0">
                                <a:latin typeface="Cambria Math" charset="0"/>
                                <a:ea typeface="Cambria Math" charset="0"/>
                                <a:cs typeface="Cambria Math" charset="0"/>
                              </a:rPr>
                              <m:t>∝</m:t>
                            </m:r>
                          </m:sub>
                        </m:sSub>
                        <m:r>
                          <a:rPr lang="en-US" sz="2400" i="1" smtClean="0">
                            <a:latin typeface="Cambria Math" charset="0"/>
                          </a:rPr>
                          <m:t>+</m:t>
                        </m:r>
                        <m:sSub>
                          <m:sSubPr>
                            <m:ctrlPr>
                              <a:rPr lang="en-US" sz="2400" i="1" smtClean="0">
                                <a:latin typeface="Cambria Math"/>
                              </a:rPr>
                            </m:ctrlPr>
                          </m:sSubPr>
                          <m:e>
                            <m:r>
                              <a:rPr lang="en-US" sz="2400" i="1" smtClean="0">
                                <a:latin typeface="Cambria Math" charset="0"/>
                              </a:rPr>
                              <m:t>𝑓</m:t>
                            </m:r>
                          </m:e>
                          <m:sub>
                            <m:r>
                              <a:rPr lang="en-US" sz="2400" i="1" smtClean="0">
                                <a:latin typeface="Cambria Math" charset="0"/>
                                <a:ea typeface="Cambria Math" charset="0"/>
                                <a:cs typeface="Cambria Math" charset="0"/>
                              </a:rPr>
                              <m:t>𝛾</m:t>
                            </m:r>
                          </m:sub>
                        </m:sSub>
                      </m:den>
                    </m:f>
                  </m:oMath>
                </a14:m>
                <a:r>
                  <a:rPr lang="en-US" sz="2400" dirty="0" smtClean="0"/>
                  <a:t> </a:t>
                </a:r>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5304747" y="2566983"/>
                <a:ext cx="3607522" cy="1882187"/>
              </a:xfrm>
              <a:prstGeom prst="rect">
                <a:avLst/>
              </a:prstGeom>
              <a:blipFill rotWithShape="1">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ontent Placeholder 2"/>
              <p:cNvSpPr txBox="1">
                <a:spLocks/>
              </p:cNvSpPr>
              <p:nvPr/>
            </p:nvSpPr>
            <p:spPr>
              <a:xfrm>
                <a:off x="5301139" y="4924612"/>
                <a:ext cx="3614738" cy="16228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i="1" smtClean="0">
                              <a:latin typeface="Cambria Math" charset="0"/>
                            </a:rPr>
                            <m:t>𝑡</m:t>
                          </m:r>
                        </m:e>
                      </m:d>
                      <m:r>
                        <a:rPr lang="en-US" sz="2400" i="1" smtClean="0">
                          <a:latin typeface="Cambria Math" charset="0"/>
                        </a:rPr>
                        <m:t>=</m:t>
                      </m:r>
                      <m:f>
                        <m:fPr>
                          <m:ctrlPr>
                            <a:rPr lang="bg-BG" sz="2400" i="1" smtClean="0">
                              <a:latin typeface="Cambria Math"/>
                            </a:rPr>
                          </m:ctrlPr>
                        </m:fPr>
                        <m:num>
                          <m:nary>
                            <m:naryPr>
                              <m:chr m:val="∑"/>
                              <m:subHide m:val="on"/>
                              <m:supHide m:val="on"/>
                              <m:ctrlPr>
                                <a:rPr lang="en-US" sz="2400" i="1">
                                  <a:latin typeface="Cambria Math"/>
                                </a:rPr>
                              </m:ctrlPr>
                            </m:naryPr>
                            <m:sub/>
                            <m:sup/>
                            <m:e>
                              <m:r>
                                <a:rPr lang="en-US" sz="2400" i="1">
                                  <a:latin typeface="Cambria Math" charset="0"/>
                                </a:rPr>
                                <m:t>𝑓</m:t>
                              </m:r>
                              <m:r>
                                <a:rPr lang="en-US" sz="2400" i="1">
                                  <a:latin typeface="Cambria Math" charset="0"/>
                                </a:rPr>
                                <m:t>(</m:t>
                              </m:r>
                              <m:sSub>
                                <m:sSubPr>
                                  <m:ctrlPr>
                                    <a:rPr lang="en-US" sz="2400" i="1">
                                      <a:latin typeface="Cambria Math"/>
                                    </a:rPr>
                                  </m:ctrlPr>
                                </m:sSubPr>
                                <m:e>
                                  <m:r>
                                    <a:rPr lang="en-US" sz="2400" i="1">
                                      <a:latin typeface="Cambria Math" charset="0"/>
                                    </a:rPr>
                                    <m:t>𝑡</m:t>
                                  </m:r>
                                </m:e>
                                <m:sub>
                                  <m:r>
                                    <a:rPr lang="en-US" sz="2400" i="1">
                                      <a:latin typeface="Cambria Math" charset="0"/>
                                    </a:rPr>
                                    <m:t>𝑖</m:t>
                                  </m:r>
                                </m:sub>
                              </m:sSub>
                              <m:r>
                                <a:rPr lang="en-US" sz="2400" i="1">
                                  <a:latin typeface="Cambria Math" charset="0"/>
                                </a:rPr>
                                <m:t>)</m:t>
                              </m:r>
                            </m:e>
                          </m:nary>
                          <m:sSub>
                            <m:sSubPr>
                              <m:ctrlPr>
                                <a:rPr lang="en-US" sz="2400" i="1">
                                  <a:latin typeface="Cambria Math"/>
                                </a:rPr>
                              </m:ctrlPr>
                            </m:sSubPr>
                            <m:e>
                              <m:r>
                                <a:rPr lang="en-US" sz="2400" i="1">
                                  <a:latin typeface="Cambria Math" charset="0"/>
                                </a:rPr>
                                <m:t>𝑡</m:t>
                              </m:r>
                            </m:e>
                            <m:sub>
                              <m:r>
                                <a:rPr lang="en-US" sz="2400" i="1">
                                  <a:latin typeface="Cambria Math" charset="0"/>
                                </a:rPr>
                                <m:t>𝑖</m:t>
                              </m:r>
                            </m:sub>
                          </m:sSub>
                        </m:num>
                        <m:den>
                          <m:nary>
                            <m:naryPr>
                              <m:chr m:val="∑"/>
                              <m:subHide m:val="on"/>
                              <m:supHide m:val="on"/>
                              <m:ctrlPr>
                                <a:rPr lang="bg-BG" sz="2400" i="1" smtClean="0">
                                  <a:latin typeface="Cambria Math"/>
                                </a:rPr>
                              </m:ctrlPr>
                            </m:naryPr>
                            <m:sub/>
                            <m:sup/>
                            <m:e>
                              <m:r>
                                <a:rPr lang="en-US" sz="2400" i="1" smtClean="0">
                                  <a:latin typeface="Cambria Math" charset="0"/>
                                </a:rPr>
                                <m:t>𝑓</m:t>
                              </m:r>
                              <m:r>
                                <a:rPr lang="en-US" sz="2400" i="1" smtClean="0">
                                  <a:latin typeface="Cambria Math" charset="0"/>
                                </a:rPr>
                                <m:t>(</m:t>
                              </m:r>
                              <m:sSub>
                                <m:sSubPr>
                                  <m:ctrlPr>
                                    <a:rPr lang="en-US" sz="2400" i="1">
                                      <a:latin typeface="Cambria Math"/>
                                    </a:rPr>
                                  </m:ctrlPr>
                                </m:sSubPr>
                                <m:e>
                                  <m:r>
                                    <a:rPr lang="en-US" sz="2400" i="1">
                                      <a:latin typeface="Cambria Math" charset="0"/>
                                    </a:rPr>
                                    <m:t>𝑡</m:t>
                                  </m:r>
                                </m:e>
                                <m:sub>
                                  <m:r>
                                    <a:rPr lang="en-US" sz="2400" i="1">
                                      <a:latin typeface="Cambria Math" charset="0"/>
                                    </a:rPr>
                                    <m:t>𝑖</m:t>
                                  </m:r>
                                </m:sub>
                              </m:sSub>
                              <m:r>
                                <a:rPr lang="en-US" sz="2400" i="1" smtClean="0">
                                  <a:latin typeface="Cambria Math" charset="0"/>
                                </a:rPr>
                                <m:t>)</m:t>
                              </m:r>
                            </m:e>
                          </m:nary>
                        </m:den>
                      </m:f>
                    </m:oMath>
                  </m:oMathPara>
                </a14:m>
                <a:endParaRPr lang="en-US" sz="2400" dirty="0" smtClean="0"/>
              </a:p>
              <a:p>
                <a:pPr marL="0" indent="0">
                  <a:buFont typeface="Arial" panose="020B0604020202020204" pitchFamily="34" charset="0"/>
                  <a:buNone/>
                </a:pPr>
                <a:endParaRPr lang="en-US" sz="2400" dirty="0" smtClean="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5301139" y="4924612"/>
                <a:ext cx="3614738" cy="1622808"/>
              </a:xfrm>
              <a:prstGeom prst="rect">
                <a:avLst/>
              </a:prstGeom>
              <a:blipFill rotWithShape="1">
                <a:blip r:embed="rId4"/>
                <a:stretch>
                  <a:fillRect/>
                </a:stretch>
              </a:blipFill>
            </p:spPr>
            <p:txBody>
              <a:bodyPr/>
              <a:lstStyle/>
              <a:p>
                <a:r>
                  <a:rPr lang="it-IT">
                    <a:noFill/>
                  </a:rPr>
                  <a:t> </a:t>
                </a:r>
              </a:p>
            </p:txBody>
          </p:sp>
        </mc:Fallback>
      </mc:AlternateContent>
      <p:sp>
        <p:nvSpPr>
          <p:cNvPr id="19" name="Rectangle 18"/>
          <p:cNvSpPr/>
          <p:nvPr/>
        </p:nvSpPr>
        <p:spPr>
          <a:xfrm>
            <a:off x="6066396" y="4667549"/>
            <a:ext cx="2084225" cy="369332"/>
          </a:xfrm>
          <a:prstGeom prst="rect">
            <a:avLst/>
          </a:prstGeom>
        </p:spPr>
        <p:txBody>
          <a:bodyPr wrap="none">
            <a:spAutoFit/>
          </a:bodyPr>
          <a:lstStyle/>
          <a:p>
            <a:r>
              <a:rPr lang="en-US" b="1" dirty="0">
                <a:solidFill>
                  <a:schemeClr val="accent1">
                    <a:lumMod val="50000"/>
                  </a:schemeClr>
                </a:solidFill>
              </a:rPr>
              <a:t>Mean Time Method</a:t>
            </a:r>
            <a:endParaRPr lang="it-IT" dirty="0"/>
          </a:p>
        </p:txBody>
      </p:sp>
      <p:sp>
        <p:nvSpPr>
          <p:cNvPr id="20" name="Rectangle 19"/>
          <p:cNvSpPr/>
          <p:nvPr/>
        </p:nvSpPr>
        <p:spPr>
          <a:xfrm>
            <a:off x="5870251" y="2002388"/>
            <a:ext cx="2476514" cy="369332"/>
          </a:xfrm>
          <a:prstGeom prst="rect">
            <a:avLst/>
          </a:prstGeom>
        </p:spPr>
        <p:txBody>
          <a:bodyPr wrap="square">
            <a:spAutoFit/>
          </a:bodyPr>
          <a:lstStyle/>
          <a:p>
            <a:r>
              <a:rPr lang="en-US" b="1" dirty="0">
                <a:solidFill>
                  <a:schemeClr val="accent1">
                    <a:lumMod val="50000"/>
                  </a:schemeClr>
                </a:solidFill>
              </a:rPr>
              <a:t>Optimal </a:t>
            </a:r>
            <a:r>
              <a:rPr lang="en-US" b="1" dirty="0" smtClean="0">
                <a:solidFill>
                  <a:schemeClr val="accent1">
                    <a:lumMod val="50000"/>
                  </a:schemeClr>
                </a:solidFill>
              </a:rPr>
              <a:t>Filter Method</a:t>
            </a:r>
            <a:endParaRPr lang="it-IT" dirty="0"/>
          </a:p>
        </p:txBody>
      </p:sp>
    </p:spTree>
    <p:extLst>
      <p:ext uri="{BB962C8B-B14F-4D97-AF65-F5344CB8AC3E}">
        <p14:creationId xmlns:p14="http://schemas.microsoft.com/office/powerpoint/2010/main" val="208754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93731" y="1095286"/>
            <a:ext cx="5713894" cy="4571115"/>
            <a:chOff x="1493731" y="863270"/>
            <a:chExt cx="5713894" cy="4571115"/>
          </a:xfrm>
        </p:grpSpPr>
        <p:pic>
          <p:nvPicPr>
            <p:cNvPr id="10" name="Picture 9" descr="SI_DIST_CHC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731" y="863270"/>
              <a:ext cx="5713894" cy="4571115"/>
            </a:xfrm>
            <a:prstGeom prst="rect">
              <a:avLst/>
            </a:prstGeom>
          </p:spPr>
        </p:pic>
        <p:sp>
          <p:nvSpPr>
            <p:cNvPr id="12" name="Rectangle 11"/>
            <p:cNvSpPr/>
            <p:nvPr/>
          </p:nvSpPr>
          <p:spPr>
            <a:xfrm>
              <a:off x="5322627" y="1828800"/>
              <a:ext cx="582985" cy="66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3654854" y="1828800"/>
              <a:ext cx="582985" cy="66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 name="Slide Number Placeholder 3"/>
          <p:cNvSpPr>
            <a:spLocks noGrp="1"/>
          </p:cNvSpPr>
          <p:nvPr>
            <p:ph type="sldNum" sz="quarter" idx="12"/>
          </p:nvPr>
        </p:nvSpPr>
        <p:spPr/>
        <p:txBody>
          <a:bodyPr/>
          <a:lstStyle/>
          <a:p>
            <a:fld id="{5FB12C6B-2CC2-8848-B456-64C145085428}" type="slidenum">
              <a:rPr lang="en-US" smtClean="0"/>
              <a:t>9</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798292" y="5639540"/>
                <a:ext cx="3776082" cy="974258"/>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400" b="1" i="1" smtClean="0">
                        <a:latin typeface="Cambria Math"/>
                      </a:rPr>
                      <m:t>𝑭𝑶𝑴</m:t>
                    </m:r>
                    <m:r>
                      <a:rPr lang="en-US" sz="2400" b="1" i="1" smtClean="0">
                        <a:latin typeface="Cambria Math"/>
                      </a:rPr>
                      <m:t>= </m:t>
                    </m:r>
                    <m:f>
                      <m:fPr>
                        <m:ctrlPr>
                          <a:rPr lang="bg-BG" sz="2400" b="1" i="1" smtClean="0">
                            <a:latin typeface="Cambria Math"/>
                          </a:rPr>
                        </m:ctrlPr>
                      </m:fPr>
                      <m:num>
                        <m:d>
                          <m:dPr>
                            <m:begChr m:val="|"/>
                            <m:endChr m:val="|"/>
                            <m:ctrlPr>
                              <a:rPr lang="hr-HR" sz="2400" b="1" i="1" smtClean="0">
                                <a:latin typeface="Cambria Math"/>
                              </a:rPr>
                            </m:ctrlPr>
                          </m:dPr>
                          <m:e>
                            <m:sSub>
                              <m:sSubPr>
                                <m:ctrlPr>
                                  <a:rPr lang="en-US" sz="2400" b="1" i="1" smtClean="0">
                                    <a:latin typeface="Cambria Math"/>
                                  </a:rPr>
                                </m:ctrlPr>
                              </m:sSubPr>
                              <m:e>
                                <m:r>
                                  <a:rPr lang="en-US" sz="2400" b="1" i="1" smtClean="0">
                                    <a:latin typeface="Cambria Math"/>
                                  </a:rPr>
                                  <m:t>𝑺𝑰</m:t>
                                </m:r>
                              </m:e>
                              <m:sub>
                                <m:r>
                                  <a:rPr lang="en-US" sz="2400" b="1" i="1" smtClean="0">
                                    <a:latin typeface="Cambria Math"/>
                                    <a:ea typeface="Cambria Math" charset="0"/>
                                    <a:cs typeface="Cambria Math" charset="0"/>
                                  </a:rPr>
                                  <m:t>𝜶</m:t>
                                </m:r>
                              </m:sub>
                            </m:sSub>
                            <m:r>
                              <a:rPr lang="en-US" sz="2400" b="1" i="1" smtClean="0">
                                <a:latin typeface="Cambria Math"/>
                              </a:rPr>
                              <m:t>−</m:t>
                            </m:r>
                            <m:sSub>
                              <m:sSubPr>
                                <m:ctrlPr>
                                  <a:rPr lang="en-US" sz="2400" b="1" i="1" smtClean="0">
                                    <a:latin typeface="Cambria Math"/>
                                  </a:rPr>
                                </m:ctrlPr>
                              </m:sSubPr>
                              <m:e>
                                <m:r>
                                  <a:rPr lang="en-US" sz="2400" b="1" i="1" smtClean="0">
                                    <a:latin typeface="Cambria Math"/>
                                  </a:rPr>
                                  <m:t>𝑺𝑰</m:t>
                                </m:r>
                              </m:e>
                              <m:sub>
                                <m:r>
                                  <a:rPr lang="en-US" sz="2400" b="1" i="1" smtClean="0">
                                    <a:latin typeface="Cambria Math"/>
                                    <a:ea typeface="Cambria Math" charset="0"/>
                                    <a:cs typeface="Cambria Math" charset="0"/>
                                  </a:rPr>
                                  <m:t>𝜸</m:t>
                                </m:r>
                              </m:sub>
                            </m:sSub>
                          </m:e>
                        </m:d>
                      </m:num>
                      <m:den>
                        <m:rad>
                          <m:radPr>
                            <m:degHide m:val="on"/>
                            <m:ctrlPr>
                              <a:rPr lang="bg-BG" sz="2400" b="1" i="1" smtClean="0">
                                <a:latin typeface="Cambria Math"/>
                              </a:rPr>
                            </m:ctrlPr>
                          </m:radPr>
                          <m:deg/>
                          <m:e>
                            <m:sSubSup>
                              <m:sSubSupPr>
                                <m:ctrlPr>
                                  <a:rPr lang="en-US" sz="2400" b="1" i="1" smtClean="0">
                                    <a:latin typeface="Cambria Math"/>
                                  </a:rPr>
                                </m:ctrlPr>
                              </m:sSubSupPr>
                              <m:e>
                                <m:r>
                                  <a:rPr lang="en-US" sz="2400" b="1" i="1" smtClean="0">
                                    <a:latin typeface="Cambria Math"/>
                                    <a:ea typeface="Cambria Math" charset="0"/>
                                    <a:cs typeface="Cambria Math" charset="0"/>
                                  </a:rPr>
                                  <m:t>𝝈</m:t>
                                </m:r>
                              </m:e>
                              <m:sub>
                                <m:r>
                                  <a:rPr lang="en-US" sz="2400" b="1" i="1" smtClean="0">
                                    <a:latin typeface="Cambria Math"/>
                                    <a:ea typeface="Cambria Math" charset="0"/>
                                    <a:cs typeface="Cambria Math" charset="0"/>
                                  </a:rPr>
                                  <m:t>𝜶</m:t>
                                </m:r>
                              </m:sub>
                              <m:sup>
                                <m:r>
                                  <a:rPr lang="en-US" sz="2400" b="1" i="1" smtClean="0">
                                    <a:latin typeface="Cambria Math"/>
                                  </a:rPr>
                                  <m:t>𝟐</m:t>
                                </m:r>
                              </m:sup>
                            </m:sSubSup>
                            <m:r>
                              <a:rPr lang="en-US" sz="2400" b="1" i="1" smtClean="0">
                                <a:latin typeface="Cambria Math"/>
                              </a:rPr>
                              <m:t>+</m:t>
                            </m:r>
                            <m:sSubSup>
                              <m:sSubSupPr>
                                <m:ctrlPr>
                                  <a:rPr lang="en-US" sz="2400" b="1" i="1" smtClean="0">
                                    <a:latin typeface="Cambria Math"/>
                                  </a:rPr>
                                </m:ctrlPr>
                              </m:sSubSupPr>
                              <m:e>
                                <m:r>
                                  <a:rPr lang="en-US" sz="2400" b="1" i="1" smtClean="0">
                                    <a:latin typeface="Cambria Math"/>
                                    <a:ea typeface="Cambria Math" charset="0"/>
                                    <a:cs typeface="Cambria Math" charset="0"/>
                                  </a:rPr>
                                  <m:t>𝝈</m:t>
                                </m:r>
                              </m:e>
                              <m:sub>
                                <m:r>
                                  <a:rPr lang="en-US" sz="2400" b="1" i="1" smtClean="0">
                                    <a:latin typeface="Cambria Math"/>
                                    <a:ea typeface="Cambria Math" charset="0"/>
                                    <a:cs typeface="Cambria Math" charset="0"/>
                                  </a:rPr>
                                  <m:t>𝜸</m:t>
                                </m:r>
                              </m:sub>
                              <m:sup>
                                <m:r>
                                  <a:rPr lang="en-US" sz="2400" b="1" i="1" smtClean="0">
                                    <a:latin typeface="Cambria Math"/>
                                  </a:rPr>
                                  <m:t>𝟐</m:t>
                                </m:r>
                              </m:sup>
                            </m:sSubSup>
                          </m:e>
                        </m:rad>
                      </m:den>
                    </m:f>
                    <m:r>
                      <a:rPr lang="en-US" sz="2400" b="1" i="1" smtClean="0">
                        <a:latin typeface="Cambria Math"/>
                      </a:rPr>
                      <m:t>=</m:t>
                    </m:r>
                    <m:r>
                      <a:rPr lang="en-US" sz="2400" b="1" i="1" smtClean="0">
                        <a:latin typeface="Cambria Math"/>
                      </a:rPr>
                      <m:t>𝟗</m:t>
                    </m:r>
                    <m:r>
                      <a:rPr lang="en-US" sz="2400" b="1" i="1" smtClean="0">
                        <a:latin typeface="Cambria Math"/>
                      </a:rPr>
                      <m:t>.</m:t>
                    </m:r>
                    <m:r>
                      <a:rPr lang="en-US" sz="2400" b="1" i="1" smtClean="0">
                        <a:latin typeface="Cambria Math"/>
                      </a:rPr>
                      <m:t>𝟑</m:t>
                    </m:r>
                  </m:oMath>
                </a14:m>
                <a:r>
                  <a:rPr lang="en-US" sz="2400" b="1" dirty="0" smtClean="0"/>
                  <a:t>  </a:t>
                </a:r>
                <a:endParaRPr lang="en-US" sz="2400" b="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798292" y="5639540"/>
                <a:ext cx="3776082" cy="974258"/>
              </a:xfrm>
              <a:blipFill rotWithShape="1">
                <a:blip r:embed="rId3"/>
                <a:stretch>
                  <a:fillRect/>
                </a:stretch>
              </a:blipFill>
            </p:spPr>
            <p:txBody>
              <a:bodyPr/>
              <a:lstStyle/>
              <a:p>
                <a:r>
                  <a:rPr lang="it-IT">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611661983"/>
              </p:ext>
            </p:extLst>
          </p:nvPr>
        </p:nvGraphicFramePr>
        <p:xfrm>
          <a:off x="529202" y="2784316"/>
          <a:ext cx="2269090" cy="1112520"/>
        </p:xfrm>
        <a:graphic>
          <a:graphicData uri="http://schemas.openxmlformats.org/drawingml/2006/table">
            <a:tbl>
              <a:tblPr firstRow="1" bandRow="1">
                <a:tableStyleId>{7DF18680-E054-41AD-8BC1-D1AEF772440D}</a:tableStyleId>
              </a:tblPr>
              <a:tblGrid>
                <a:gridCol w="1134545"/>
                <a:gridCol w="1134545"/>
              </a:tblGrid>
              <a:tr h="370840">
                <a:tc gridSpan="2">
                  <a:txBody>
                    <a:bodyPr/>
                    <a:lstStyle/>
                    <a:p>
                      <a:pPr algn="ctr"/>
                      <a:r>
                        <a:rPr lang="en-US" dirty="0" smtClean="0"/>
                        <a:t>Gamma </a:t>
                      </a:r>
                      <a:endParaRPr lang="en-US" dirty="0"/>
                    </a:p>
                  </a:txBody>
                  <a:tcPr>
                    <a:solidFill>
                      <a:schemeClr val="accent5">
                        <a:alpha val="80000"/>
                      </a:schemeClr>
                    </a:solidFill>
                  </a:tcPr>
                </a:tc>
                <a:tc hMerge="1">
                  <a:txBody>
                    <a:bodyPr/>
                    <a:lstStyle/>
                    <a:p>
                      <a:endParaRPr lang="en-US"/>
                    </a:p>
                  </a:txBody>
                  <a:tcPr/>
                </a:tc>
              </a:tr>
              <a:tr h="370840">
                <a:tc>
                  <a:txBody>
                    <a:bodyPr/>
                    <a:lstStyle/>
                    <a:p>
                      <a:pPr algn="ctr"/>
                      <a:r>
                        <a:rPr lang="en-US" dirty="0" smtClean="0"/>
                        <a:t>Mean</a:t>
                      </a:r>
                      <a:endParaRPr lang="en-US" dirty="0"/>
                    </a:p>
                  </a:txBody>
                  <a:tcPr/>
                </a:tc>
                <a:tc>
                  <a:txBody>
                    <a:bodyPr/>
                    <a:lstStyle/>
                    <a:p>
                      <a:pPr algn="ctr"/>
                      <a:r>
                        <a:rPr lang="en-US" dirty="0" smtClean="0"/>
                        <a:t>- 0.96</a:t>
                      </a:r>
                      <a:endParaRPr lang="en-US" dirty="0"/>
                    </a:p>
                  </a:txBody>
                  <a:tcPr/>
                </a:tc>
              </a:tr>
              <a:tr h="370840">
                <a:tc>
                  <a:txBody>
                    <a:bodyPr/>
                    <a:lstStyle/>
                    <a:p>
                      <a:pPr algn="ctr"/>
                      <a:r>
                        <a:rPr lang="en-US" dirty="0" smtClean="0"/>
                        <a:t>Sigma</a:t>
                      </a:r>
                      <a:endParaRPr lang="en-US" dirty="0"/>
                    </a:p>
                  </a:txBody>
                  <a:tcPr/>
                </a:tc>
                <a:tc>
                  <a:txBody>
                    <a:bodyPr/>
                    <a:lstStyle/>
                    <a:p>
                      <a:pPr algn="ctr"/>
                      <a:r>
                        <a:rPr lang="en-US" dirty="0" smtClean="0"/>
                        <a:t>0.034</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50939762"/>
              </p:ext>
            </p:extLst>
          </p:nvPr>
        </p:nvGraphicFramePr>
        <p:xfrm>
          <a:off x="6551172" y="2784316"/>
          <a:ext cx="2206110" cy="1112520"/>
        </p:xfrm>
        <a:graphic>
          <a:graphicData uri="http://schemas.openxmlformats.org/drawingml/2006/table">
            <a:tbl>
              <a:tblPr firstRow="1" bandRow="1">
                <a:tableStyleId>{21E4AEA4-8DFA-4A89-87EB-49C32662AFE0}</a:tableStyleId>
              </a:tblPr>
              <a:tblGrid>
                <a:gridCol w="1103055"/>
                <a:gridCol w="1103055"/>
              </a:tblGrid>
              <a:tr h="370840">
                <a:tc gridSpan="2">
                  <a:txBody>
                    <a:bodyPr/>
                    <a:lstStyle/>
                    <a:p>
                      <a:pPr algn="ctr"/>
                      <a:r>
                        <a:rPr lang="en-US" dirty="0" smtClean="0"/>
                        <a:t>Alpha </a:t>
                      </a:r>
                      <a:endParaRPr lang="en-US" dirty="0"/>
                    </a:p>
                  </a:txBody>
                  <a:tcPr/>
                </a:tc>
                <a:tc hMerge="1">
                  <a:txBody>
                    <a:bodyPr/>
                    <a:lstStyle/>
                    <a:p>
                      <a:endParaRPr lang="en-US"/>
                    </a:p>
                  </a:txBody>
                  <a:tcPr/>
                </a:tc>
              </a:tr>
              <a:tr h="370840">
                <a:tc>
                  <a:txBody>
                    <a:bodyPr/>
                    <a:lstStyle/>
                    <a:p>
                      <a:pPr algn="ctr"/>
                      <a:r>
                        <a:rPr lang="en-US" dirty="0" smtClean="0"/>
                        <a:t>Mean</a:t>
                      </a:r>
                      <a:endParaRPr lang="en-US" dirty="0"/>
                    </a:p>
                  </a:txBody>
                  <a:tcPr/>
                </a:tc>
                <a:tc>
                  <a:txBody>
                    <a:bodyPr/>
                    <a:lstStyle/>
                    <a:p>
                      <a:pPr algn="ctr"/>
                      <a:r>
                        <a:rPr lang="en-US" dirty="0" smtClean="0"/>
                        <a:t>0.55</a:t>
                      </a:r>
                      <a:endParaRPr lang="en-US" dirty="0"/>
                    </a:p>
                  </a:txBody>
                  <a:tcPr/>
                </a:tc>
              </a:tr>
              <a:tr h="370840">
                <a:tc>
                  <a:txBody>
                    <a:bodyPr/>
                    <a:lstStyle/>
                    <a:p>
                      <a:pPr algn="ctr"/>
                      <a:r>
                        <a:rPr lang="en-US" dirty="0" smtClean="0"/>
                        <a:t>Sigma</a:t>
                      </a:r>
                      <a:endParaRPr lang="en-US" dirty="0"/>
                    </a:p>
                  </a:txBody>
                  <a:tcPr/>
                </a:tc>
                <a:tc>
                  <a:txBody>
                    <a:bodyPr/>
                    <a:lstStyle/>
                    <a:p>
                      <a:pPr algn="ctr"/>
                      <a:r>
                        <a:rPr lang="en-US" dirty="0" smtClean="0"/>
                        <a:t>0.023</a:t>
                      </a:r>
                      <a:endParaRPr lang="en-US" dirty="0"/>
                    </a:p>
                  </a:txBody>
                  <a:tcPr/>
                </a:tc>
              </a:tr>
            </a:tbl>
          </a:graphicData>
        </a:graphic>
      </p:graphicFrame>
      <p:sp>
        <p:nvSpPr>
          <p:cNvPr id="8" name="Left Arrow Callout 7"/>
          <p:cNvSpPr/>
          <p:nvPr/>
        </p:nvSpPr>
        <p:spPr>
          <a:xfrm flipH="1">
            <a:off x="529202" y="2784316"/>
            <a:ext cx="2924177" cy="1112520"/>
          </a:xfrm>
          <a:prstGeom prst="leftArrowCallout">
            <a:avLst>
              <a:gd name="adj1" fmla="val 20294"/>
              <a:gd name="adj2" fmla="val 17794"/>
              <a:gd name="adj3" fmla="val 25882"/>
              <a:gd name="adj4" fmla="val 771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Left Arrow Callout 8"/>
          <p:cNvSpPr/>
          <p:nvPr/>
        </p:nvSpPr>
        <p:spPr>
          <a:xfrm rot="10800000" flipH="1">
            <a:off x="5905612" y="2789079"/>
            <a:ext cx="2851670" cy="1102995"/>
          </a:xfrm>
          <a:prstGeom prst="leftArrowCallout">
            <a:avLst>
              <a:gd name="adj1" fmla="val 20294"/>
              <a:gd name="adj2" fmla="val 17794"/>
              <a:gd name="adj3" fmla="val 25882"/>
              <a:gd name="adj4" fmla="val 77373"/>
            </a:avLst>
          </a:prstGeom>
          <a:noFill/>
          <a:ln w="19050">
            <a:solidFill>
              <a:srgbClr val="EE2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le 1"/>
          <p:cNvSpPr>
            <a:spLocks noGrp="1"/>
          </p:cNvSpPr>
          <p:nvPr>
            <p:ph type="title"/>
          </p:nvPr>
        </p:nvSpPr>
        <p:spPr>
          <a:xfrm>
            <a:off x="625735" y="198774"/>
            <a:ext cx="7886700" cy="1325563"/>
          </a:xfrm>
        </p:spPr>
        <p:txBody>
          <a:bodyPr>
            <a:normAutofit/>
          </a:bodyPr>
          <a:lstStyle/>
          <a:p>
            <a:pPr algn="ctr"/>
            <a:r>
              <a:rPr lang="en-US" sz="3200" b="1" dirty="0">
                <a:solidFill>
                  <a:schemeClr val="accent1">
                    <a:lumMod val="50000"/>
                  </a:schemeClr>
                </a:solidFill>
                <a:latin typeface="+mn-lt"/>
              </a:rPr>
              <a:t>Pulse Shape </a:t>
            </a:r>
            <a:r>
              <a:rPr lang="en-US" sz="3200" b="1" dirty="0" smtClean="0">
                <a:solidFill>
                  <a:schemeClr val="accent1">
                    <a:lumMod val="50000"/>
                  </a:schemeClr>
                </a:solidFill>
                <a:latin typeface="+mn-lt"/>
              </a:rPr>
              <a:t>Discrimination with OF</a:t>
            </a:r>
            <a:endParaRPr lang="en-US" sz="3200" b="1" dirty="0">
              <a:solidFill>
                <a:schemeClr val="accent1">
                  <a:lumMod val="50000"/>
                </a:schemeClr>
              </a:solidFill>
              <a:latin typeface="+mn-lt"/>
            </a:endParaRPr>
          </a:p>
        </p:txBody>
      </p:sp>
      <p:cxnSp>
        <p:nvCxnSpPr>
          <p:cNvPr id="3" name="Straight Connector 2"/>
          <p:cNvCxnSpPr/>
          <p:nvPr/>
        </p:nvCxnSpPr>
        <p:spPr>
          <a:xfrm>
            <a:off x="2208810" y="3990122"/>
            <a:ext cx="4453247" cy="118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76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Calibri"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solidFill>
              <a:schemeClr val="bg1"/>
            </a:solidFill>
            <a:effectLst/>
            <a:latin typeface="Calibri"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10803</TotalTime>
  <Words>1761</Words>
  <Application>Microsoft Office PowerPoint</Application>
  <PresentationFormat>On-screen Show (4:3)</PresentationFormat>
  <Paragraphs>514</Paragraphs>
  <Slides>26</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Office Theme</vt:lpstr>
      <vt:lpstr>1_Office Theme</vt:lpstr>
      <vt:lpstr>2_Office Theme</vt:lpstr>
      <vt:lpstr>6_Office Theme</vt:lpstr>
      <vt:lpstr>Диаграмма</vt:lpstr>
      <vt:lpstr>Pulse-shape discrimination with Cs2HfCl6 crystal</vt:lpstr>
      <vt:lpstr>Cs2HfCl6 (CHC) crystal sample grown at Fisk University </vt:lpstr>
      <vt:lpstr>How we can use it?</vt:lpstr>
      <vt:lpstr>Experimental Setup for crystal characterization</vt:lpstr>
      <vt:lpstr>Calibration measurements</vt:lpstr>
      <vt:lpstr>Quenching Factor for alpha particles</vt:lpstr>
      <vt:lpstr>Average pulses</vt:lpstr>
      <vt:lpstr>Comparison of average pulses</vt:lpstr>
      <vt:lpstr>Pulse Shape Discrimination with OF</vt:lpstr>
      <vt:lpstr>Pulse Shape Discrimination with MT</vt:lpstr>
      <vt:lpstr>Decay-time vs Energy scatter plot</vt:lpstr>
      <vt:lpstr>Gran Sasso Underground Laboratory</vt:lpstr>
      <vt:lpstr>PowerPoint Presentation</vt:lpstr>
      <vt:lpstr>Schematic view of the HPGe detector “Ge-Cris”</vt:lpstr>
      <vt:lpstr>PowerPoint Presentation</vt:lpstr>
      <vt:lpstr>PowerPoint Presentation</vt:lpstr>
      <vt:lpstr>Summary </vt:lpstr>
      <vt:lpstr>PowerPoint Presentation</vt:lpstr>
      <vt:lpstr>PowerPoint Presentation</vt:lpstr>
      <vt:lpstr>PowerPoint Presentation</vt:lpstr>
      <vt:lpstr>Previous experiment: MacFarlane (1961)</vt:lpstr>
      <vt:lpstr>PowerPoint Presentation</vt:lpstr>
      <vt:lpstr>Scintillating detector</vt:lpstr>
      <vt:lpstr>Scintillating bolometer</vt:lpstr>
      <vt:lpstr>What we suppose to observe?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Nagorny</cp:lastModifiedBy>
  <cp:revision>240</cp:revision>
  <dcterms:created xsi:type="dcterms:W3CDTF">2016-11-15T17:14:58Z</dcterms:created>
  <dcterms:modified xsi:type="dcterms:W3CDTF">2017-03-03T01:40:14Z</dcterms:modified>
</cp:coreProperties>
</file>